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57" r:id="rId3"/>
    <p:sldId id="258" r:id="rId4"/>
    <p:sldId id="261" r:id="rId5"/>
    <p:sldId id="262" r:id="rId6"/>
    <p:sldId id="263" r:id="rId7"/>
    <p:sldId id="264" r:id="rId8"/>
    <p:sldId id="280" r:id="rId9"/>
    <p:sldId id="281" r:id="rId10"/>
    <p:sldId id="265" r:id="rId11"/>
    <p:sldId id="268" r:id="rId12"/>
    <p:sldId id="267" r:id="rId13"/>
    <p:sldId id="282" r:id="rId14"/>
    <p:sldId id="283" r:id="rId15"/>
    <p:sldId id="270" r:id="rId16"/>
    <p:sldId id="274"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y Lavoie" initials="CL" lastIdx="3" clrIdx="0"/>
  <p:cmAuthor id="1" name="Beyond Words" initials="BW"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3069" autoAdjust="0"/>
  </p:normalViewPr>
  <p:slideViewPr>
    <p:cSldViewPr snapToGrid="0">
      <p:cViewPr>
        <p:scale>
          <a:sx n="100" d="100"/>
          <a:sy n="100" d="100"/>
        </p:scale>
        <p:origin x="-1344" y="-96"/>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24A03-5210-4017-B76B-084B1691F77F}" type="datetimeFigureOut">
              <a:rPr lang="en-US" smtClean="0"/>
              <a:t>4/19/17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0B5B9-FFE0-4E82-994A-7A4C8C6C08FE}" type="slidenum">
              <a:rPr lang="en-US" smtClean="0"/>
              <a:t>‹#›</a:t>
            </a:fld>
            <a:endParaRPr lang="en-US"/>
          </a:p>
        </p:txBody>
      </p:sp>
    </p:spTree>
    <p:extLst>
      <p:ext uri="{BB962C8B-B14F-4D97-AF65-F5344CB8AC3E}">
        <p14:creationId xmlns:p14="http://schemas.microsoft.com/office/powerpoint/2010/main" val="392357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0B5B9-FFE0-4E82-994A-7A4C8C6C08FE}" type="slidenum">
              <a:rPr lang="en-US" smtClean="0"/>
              <a:t>1</a:t>
            </a:fld>
            <a:endParaRPr lang="en-US"/>
          </a:p>
        </p:txBody>
      </p:sp>
    </p:spTree>
    <p:extLst>
      <p:ext uri="{BB962C8B-B14F-4D97-AF65-F5344CB8AC3E}">
        <p14:creationId xmlns:p14="http://schemas.microsoft.com/office/powerpoint/2010/main" val="242158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b="1" u="sng" dirty="0"/>
              <a:t>INSTRUCTOR NOTES AND TIPS</a:t>
            </a:r>
          </a:p>
          <a:p>
            <a:pPr marL="171450" indent="-171450">
              <a:lnSpc>
                <a:spcPct val="90000"/>
              </a:lnSpc>
              <a:buFont typeface="Arial" pitchFamily="34" charset="0"/>
              <a:buChar char="•"/>
            </a:pPr>
            <a:r>
              <a:rPr lang="en-US" b="1" dirty="0">
                <a:latin typeface="Calibri" charset="0"/>
              </a:rPr>
              <a:t>Records: </a:t>
            </a:r>
            <a:r>
              <a:rPr lang="en-US" b="0" dirty="0">
                <a:latin typeface="Calibri" charset="0"/>
              </a:rPr>
              <a:t>The</a:t>
            </a:r>
            <a:r>
              <a:rPr lang="en-US" b="0" baseline="0" dirty="0">
                <a:latin typeface="Calibri" charset="0"/>
              </a:rPr>
              <a:t> p</a:t>
            </a:r>
            <a:r>
              <a:rPr lang="en-US" dirty="0">
                <a:latin typeface="Calibri" charset="0"/>
              </a:rPr>
              <a:t>atient has his medical records.</a:t>
            </a:r>
          </a:p>
          <a:p>
            <a:pPr marL="171450" indent="-171450">
              <a:buFont typeface="Arial" pitchFamily="34" charset="0"/>
              <a:buChar char="•"/>
            </a:pPr>
            <a:r>
              <a:rPr lang="en-US" b="1" dirty="0">
                <a:latin typeface="Calibri" charset="0"/>
              </a:rPr>
              <a:t>ECG: </a:t>
            </a:r>
            <a:r>
              <a:rPr lang="en-US" dirty="0">
                <a:latin typeface="Calibri" charset="0"/>
              </a:rPr>
              <a:t>Based on the patient’s history </a:t>
            </a:r>
            <a:r>
              <a:rPr lang="en-US" dirty="0" smtClean="0">
                <a:latin typeface="Calibri" charset="0"/>
              </a:rPr>
              <a:t>and ICD </a:t>
            </a:r>
            <a:r>
              <a:rPr lang="en-US" dirty="0">
                <a:latin typeface="Calibri" charset="0"/>
              </a:rPr>
              <a:t>discharge, you determine that cardiac monitoring is needed right away. </a:t>
            </a:r>
            <a:r>
              <a:rPr lang="en-US" sz="1200" kern="1200" dirty="0">
                <a:solidFill>
                  <a:schemeClr val="tx1"/>
                </a:solidFill>
                <a:effectLst/>
                <a:latin typeface="+mn-lt"/>
                <a:ea typeface="+mn-ea"/>
                <a:cs typeface="+mn-cs"/>
              </a:rPr>
              <a:t>After</a:t>
            </a:r>
            <a:r>
              <a:rPr lang="en-US" sz="1200" kern="1200" baseline="0" dirty="0">
                <a:solidFill>
                  <a:schemeClr val="tx1"/>
                </a:solidFill>
                <a:effectLst/>
                <a:latin typeface="+mn-lt"/>
                <a:ea typeface="+mn-ea"/>
                <a:cs typeface="+mn-cs"/>
              </a:rPr>
              <a:t> discharge,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t</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important to immediately place a patient with an </a:t>
            </a:r>
            <a:r>
              <a:rPr lang="en-US" sz="1200" kern="1200" dirty="0" smtClean="0">
                <a:solidFill>
                  <a:schemeClr val="tx1"/>
                </a:solidFill>
                <a:effectLst/>
                <a:latin typeface="+mn-lt"/>
                <a:ea typeface="+mn-ea"/>
                <a:cs typeface="+mn-cs"/>
              </a:rPr>
              <a:t>ICD </a:t>
            </a:r>
            <a:r>
              <a:rPr lang="en-US" sz="1200" kern="1200" dirty="0">
                <a:solidFill>
                  <a:schemeClr val="tx1"/>
                </a:solidFill>
                <a:effectLst/>
                <a:latin typeface="+mn-lt"/>
                <a:ea typeface="+mn-ea"/>
                <a:cs typeface="+mn-cs"/>
              </a:rPr>
              <a:t>on a cardiac monitor.</a:t>
            </a:r>
          </a:p>
          <a:p>
            <a:pPr marL="628650" lvl="1" indent="-171450">
              <a:buFont typeface="Arial" pitchFamily="34" charset="0"/>
              <a:buChar char="•"/>
            </a:pPr>
            <a:r>
              <a:rPr lang="en-US" sz="1200" kern="1200" dirty="0">
                <a:solidFill>
                  <a:schemeClr val="tx1"/>
                </a:solidFill>
                <a:effectLst/>
                <a:latin typeface="+mn-lt"/>
                <a:ea typeface="+mn-ea"/>
                <a:cs typeface="+mn-cs"/>
              </a:rPr>
              <a:t>Getting the</a:t>
            </a:r>
            <a:r>
              <a:rPr lang="en-US" sz="1200" kern="1200" baseline="0" dirty="0">
                <a:solidFill>
                  <a:schemeClr val="tx1"/>
                </a:solidFill>
                <a:effectLst/>
                <a:latin typeface="+mn-lt"/>
                <a:ea typeface="+mn-ea"/>
                <a:cs typeface="+mn-cs"/>
              </a:rPr>
              <a:t> patient’s history prior to discharge is very important.</a:t>
            </a:r>
            <a:endParaRPr lang="en-US" sz="1200" b="1" kern="1200" dirty="0">
              <a:solidFill>
                <a:schemeClr val="tx1"/>
              </a:solidFill>
              <a:effectLst/>
              <a:latin typeface="+mn-lt"/>
              <a:ea typeface="+mn-ea"/>
              <a:cs typeface="+mn-cs"/>
            </a:endParaRPr>
          </a:p>
          <a:p>
            <a:pPr marL="171450" indent="-171450">
              <a:buFont typeface="Arial" pitchFamily="34" charset="0"/>
              <a:buChar char="•"/>
            </a:pPr>
            <a:r>
              <a:rPr lang="en-US" b="1" dirty="0">
                <a:latin typeface="Calibri" charset="0"/>
              </a:rPr>
              <a:t>What specific cardiac concerns do you have at this point?</a:t>
            </a:r>
          </a:p>
          <a:p>
            <a:pPr marL="685800" lvl="1" indent="-228600">
              <a:buFont typeface="Arial" pitchFamily="34" charset="0"/>
              <a:buChar char="•"/>
            </a:pPr>
            <a:r>
              <a:rPr lang="en-US" sz="1200" kern="1200" baseline="0" dirty="0">
                <a:solidFill>
                  <a:schemeClr val="tx1"/>
                </a:solidFill>
                <a:effectLst/>
                <a:latin typeface="Calibri" charset="0"/>
                <a:ea typeface="+mn-ea"/>
                <a:cs typeface="+mn-cs"/>
              </a:rPr>
              <a:t>The patient has a history of AMI, atrial arrhythmias, low ejection fraction, and cardiomyopathy.</a:t>
            </a:r>
            <a:r>
              <a:rPr lang="en-US" sz="1200" kern="1200" dirty="0">
                <a:solidFill>
                  <a:schemeClr val="tx1"/>
                </a:solidFill>
                <a:effectLst/>
                <a:latin typeface="+mn-lt"/>
                <a:ea typeface="+mn-ea"/>
                <a:cs typeface="+mn-cs"/>
              </a:rPr>
              <a:t> </a:t>
            </a:r>
          </a:p>
          <a:p>
            <a:pPr marL="685800" lvl="1" indent="-228600">
              <a:buFont typeface="Arial" pitchFamily="34" charset="0"/>
              <a:buChar char="•"/>
            </a:pPr>
            <a:r>
              <a:rPr lang="en-US" sz="1200" kern="1200" dirty="0">
                <a:solidFill>
                  <a:schemeClr val="tx1"/>
                </a:solidFill>
                <a:effectLst/>
                <a:latin typeface="+mn-lt"/>
                <a:ea typeface="+mn-ea"/>
                <a:cs typeface="+mn-cs"/>
              </a:rPr>
              <a:t>He</a:t>
            </a:r>
            <a:r>
              <a:rPr lang="en-US" sz="1200" kern="1200" baseline="0" dirty="0">
                <a:solidFill>
                  <a:schemeClr val="tx1"/>
                </a:solidFill>
                <a:effectLst/>
                <a:latin typeface="+mn-lt"/>
                <a:ea typeface="+mn-ea"/>
                <a:cs typeface="+mn-cs"/>
              </a:rPr>
              <a:t> states his </a:t>
            </a:r>
            <a:r>
              <a:rPr lang="en-US" sz="1200" kern="1200" baseline="0" dirty="0" smtClean="0">
                <a:solidFill>
                  <a:schemeClr val="tx1"/>
                </a:solidFill>
                <a:effectLst/>
                <a:latin typeface="+mn-lt"/>
                <a:ea typeface="+mn-ea"/>
                <a:cs typeface="+mn-cs"/>
              </a:rPr>
              <a:t>ICD </a:t>
            </a:r>
            <a:r>
              <a:rPr lang="en-US" sz="1200" kern="1200" baseline="0" dirty="0">
                <a:solidFill>
                  <a:schemeClr val="tx1"/>
                </a:solidFill>
                <a:effectLst/>
                <a:latin typeface="+mn-lt"/>
                <a:ea typeface="+mn-ea"/>
                <a:cs typeface="+mn-cs"/>
              </a:rPr>
              <a:t>has already discharged.</a:t>
            </a:r>
          </a:p>
          <a:p>
            <a:pPr marL="685800" lvl="1" indent="-228600">
              <a:buFont typeface="Arial" pitchFamily="34" charset="0"/>
              <a:buChar char="•"/>
            </a:pPr>
            <a:r>
              <a:rPr lang="en-US" sz="1200" kern="1200" baseline="0" dirty="0">
                <a:solidFill>
                  <a:schemeClr val="tx1"/>
                </a:solidFill>
                <a:effectLst/>
                <a:latin typeface="+mn-lt"/>
                <a:ea typeface="+mn-ea"/>
                <a:cs typeface="+mn-cs"/>
              </a:rPr>
              <a:t>He has an irregular heart rate.</a:t>
            </a: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kern="1200" dirty="0">
                <a:solidFill>
                  <a:schemeClr val="tx1"/>
                </a:solidFill>
                <a:effectLst/>
                <a:latin typeface="+mn-lt"/>
                <a:ea typeface="+mn-ea"/>
                <a:cs typeface="+mn-cs"/>
              </a:rPr>
              <a:t>ECG:</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Review the tracing.</a:t>
            </a:r>
          </a:p>
          <a:p>
            <a:pPr marL="171450" indent="-171450">
              <a:buFont typeface="Arial" pitchFamily="34" charset="0"/>
              <a:buChar char="•"/>
            </a:pPr>
            <a:r>
              <a:rPr lang="en-US" sz="1200" b="1" kern="1200" baseline="0" dirty="0">
                <a:solidFill>
                  <a:schemeClr val="tx1"/>
                </a:solidFill>
                <a:effectLst/>
                <a:latin typeface="+mn-lt"/>
                <a:ea typeface="+mn-ea"/>
                <a:cs typeface="+mn-cs"/>
              </a:rPr>
              <a:t>P wave: </a:t>
            </a:r>
            <a:r>
              <a:rPr lang="en-US" sz="1200" b="0" kern="1200" baseline="0" dirty="0" smtClean="0">
                <a:solidFill>
                  <a:schemeClr val="tx1"/>
                </a:solidFill>
                <a:effectLst/>
                <a:latin typeface="+mn-lt"/>
                <a:ea typeface="+mn-ea"/>
                <a:cs typeface="+mn-cs"/>
              </a:rPr>
              <a:t>Fibrillatory</a:t>
            </a:r>
            <a:endParaRPr lang="en-US" sz="1200" b="0" kern="1200" baseline="0" dirty="0">
              <a:solidFill>
                <a:schemeClr val="tx1"/>
              </a:solidFill>
              <a:effectLst/>
              <a:latin typeface="+mn-lt"/>
              <a:ea typeface="+mn-ea"/>
              <a:cs typeface="+mn-cs"/>
            </a:endParaRPr>
          </a:p>
          <a:p>
            <a:pPr marL="171450" indent="-171450">
              <a:buFont typeface="Arial" pitchFamily="34" charset="0"/>
              <a:buChar char="•"/>
            </a:pPr>
            <a:r>
              <a:rPr lang="en-US" sz="1200" b="1" kern="1200" baseline="0" dirty="0">
                <a:solidFill>
                  <a:schemeClr val="tx1"/>
                </a:solidFill>
                <a:effectLst/>
                <a:latin typeface="+mn-lt"/>
                <a:ea typeface="+mn-ea"/>
                <a:cs typeface="+mn-cs"/>
              </a:rPr>
              <a:t>PRI: </a:t>
            </a:r>
            <a:r>
              <a:rPr lang="en-US" sz="1200" b="0" kern="1200" baseline="0" dirty="0">
                <a:solidFill>
                  <a:schemeClr val="tx1"/>
                </a:solidFill>
                <a:effectLst/>
                <a:latin typeface="+mn-lt"/>
                <a:ea typeface="+mn-ea"/>
                <a:cs typeface="+mn-cs"/>
              </a:rPr>
              <a:t>No consistent PRI</a:t>
            </a:r>
          </a:p>
          <a:p>
            <a:pPr marL="171450" indent="-171450">
              <a:buFont typeface="Arial" pitchFamily="34" charset="0"/>
              <a:buChar char="•"/>
            </a:pPr>
            <a:r>
              <a:rPr lang="en-US" sz="1200" b="1" kern="1200" baseline="0" dirty="0">
                <a:solidFill>
                  <a:schemeClr val="tx1"/>
                </a:solidFill>
                <a:effectLst/>
                <a:latin typeface="+mn-lt"/>
                <a:ea typeface="+mn-ea"/>
                <a:cs typeface="+mn-cs"/>
              </a:rPr>
              <a:t>QRS: </a:t>
            </a:r>
            <a:r>
              <a:rPr lang="en-US" sz="1200" b="0" kern="1200" baseline="0" dirty="0">
                <a:solidFill>
                  <a:schemeClr val="tx1"/>
                </a:solidFill>
                <a:effectLst/>
                <a:latin typeface="+mn-lt"/>
                <a:ea typeface="+mn-ea"/>
                <a:cs typeface="+mn-cs"/>
              </a:rPr>
              <a:t>&gt;120 ms</a:t>
            </a:r>
          </a:p>
          <a:p>
            <a:pPr marL="171450" indent="-171450">
              <a:buFont typeface="Arial" pitchFamily="34" charset="0"/>
              <a:buChar char="•"/>
            </a:pPr>
            <a:r>
              <a:rPr lang="en-US" sz="1200" kern="1200" dirty="0">
                <a:solidFill>
                  <a:schemeClr val="tx1"/>
                </a:solidFill>
                <a:effectLst/>
                <a:latin typeface="+mn-lt"/>
                <a:ea typeface="+mn-ea"/>
                <a:cs typeface="+mn-cs"/>
              </a:rPr>
              <a:t>Pulse corresponds with ventricular</a:t>
            </a:r>
            <a:r>
              <a:rPr lang="en-US" sz="1200" kern="1200" baseline="0" dirty="0">
                <a:solidFill>
                  <a:schemeClr val="tx1"/>
                </a:solidFill>
                <a:effectLst/>
                <a:latin typeface="+mn-lt"/>
                <a:ea typeface="+mn-ea"/>
                <a:cs typeface="+mn-cs"/>
              </a:rPr>
              <a:t> rate.</a:t>
            </a:r>
          </a:p>
          <a:p>
            <a:pPr marL="171450" indent="-171450">
              <a:buFont typeface="Arial" pitchFamily="34" charset="0"/>
              <a:buChar char="•"/>
            </a:pPr>
            <a:r>
              <a:rPr lang="en-US" sz="1200" kern="1200" baseline="0" dirty="0">
                <a:solidFill>
                  <a:schemeClr val="tx1"/>
                </a:solidFill>
                <a:effectLst/>
                <a:latin typeface="+mn-lt"/>
                <a:ea typeface="+mn-ea"/>
                <a:cs typeface="+mn-cs"/>
              </a:rPr>
              <a:t>An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can electronically store the information of the event. Later, the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can be "interrogated" and the information electronically retrieved, with a printout of the rhythm strip. The interrogation involves placing</a:t>
            </a:r>
            <a:r>
              <a:rPr lang="en-US" sz="1200" b="0" i="0" kern="1200" baseline="0" dirty="0">
                <a:solidFill>
                  <a:schemeClr val="tx1"/>
                </a:solidFill>
                <a:effectLst/>
                <a:latin typeface="+mn-lt"/>
                <a:ea typeface="+mn-ea"/>
                <a:cs typeface="+mn-cs"/>
              </a:rPr>
              <a:t> a </a:t>
            </a:r>
            <a:r>
              <a:rPr lang="en-US" sz="1200" b="0" i="0" kern="1200" dirty="0">
                <a:solidFill>
                  <a:schemeClr val="tx1"/>
                </a:solidFill>
                <a:effectLst/>
                <a:latin typeface="+mn-lt"/>
                <a:ea typeface="+mn-ea"/>
                <a:cs typeface="+mn-cs"/>
              </a:rPr>
              <a:t>magnetic device over the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which is connected to a portable computer that</a:t>
            </a:r>
            <a:r>
              <a:rPr lang="en-US" sz="1200" b="0" i="0" kern="1200" baseline="0" dirty="0">
                <a:solidFill>
                  <a:schemeClr val="tx1"/>
                </a:solidFill>
                <a:effectLst/>
                <a:latin typeface="+mn-lt"/>
                <a:ea typeface="+mn-ea"/>
                <a:cs typeface="+mn-cs"/>
              </a:rPr>
              <a:t> uses </a:t>
            </a:r>
            <a:r>
              <a:rPr lang="en-US" sz="1200" b="0" i="0" kern="1200" dirty="0">
                <a:solidFill>
                  <a:schemeClr val="tx1"/>
                </a:solidFill>
                <a:effectLst/>
                <a:latin typeface="+mn-lt"/>
                <a:ea typeface="+mn-ea"/>
                <a:cs typeface="+mn-cs"/>
              </a:rPr>
              <a:t>specialized software to deliver the information in a usable format. Not only can information about the most recent shock be obtained, but information about previous shocks can also be retrieved.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0" kern="1200" dirty="0">
                <a:solidFill>
                  <a:schemeClr val="tx1"/>
                </a:solidFill>
                <a:effectLst/>
                <a:latin typeface="+mn-lt"/>
                <a:ea typeface="+mn-ea"/>
                <a:cs typeface="+mn-cs"/>
              </a:rPr>
              <a:t>It is important to communicate with</a:t>
            </a:r>
            <a:r>
              <a:rPr lang="en-US" sz="1200" b="0" kern="1200" baseline="0" dirty="0">
                <a:solidFill>
                  <a:schemeClr val="tx1"/>
                </a:solidFill>
                <a:effectLst/>
                <a:latin typeface="+mn-lt"/>
                <a:ea typeface="+mn-ea"/>
                <a:cs typeface="+mn-cs"/>
              </a:rPr>
              <a:t> the patient to try and keep him calm.</a:t>
            </a:r>
            <a:endParaRPr lang="en-US" sz="1200" b="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INSTRUCTOR NOTES AND TIPS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Psychological and emotional support for the patient with an implanted device is an important aspect of care that is often not adequately addressed with the patient and family.</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Some patients, including the elderly, experience a worsening of their life status after a pacemaker/ICD has been implanted. The major psychosocial concerns, no matter what the age of the patient, include device dependency, fear of shock, poor body image, device malfunction, significant lifestyle changes, unpredictability of therapy, and isolation. An </a:t>
            </a:r>
            <a:r>
              <a:rPr lang="en-US" sz="1200" kern="1200" dirty="0" smtClean="0">
                <a:solidFill>
                  <a:schemeClr val="tx1"/>
                </a:solidFill>
                <a:effectLst/>
                <a:latin typeface="+mn-lt"/>
                <a:ea typeface="+mn-ea"/>
                <a:cs typeface="+mn-cs"/>
              </a:rPr>
              <a:t>ICD </a:t>
            </a:r>
            <a:r>
              <a:rPr lang="en-US" sz="1200" kern="1200" dirty="0">
                <a:solidFill>
                  <a:schemeClr val="tx1"/>
                </a:solidFill>
                <a:effectLst/>
                <a:latin typeface="+mn-lt"/>
                <a:ea typeface="+mn-ea"/>
                <a:cs typeface="+mn-cs"/>
              </a:rPr>
              <a:t>can be deactivated; doing so does not constitute euthanasia or physician-assisted suicide, nor does it necessarily speed up the dying process. </a:t>
            </a:r>
            <a:endParaRPr lang="en-US" sz="1200" kern="1200" baseline="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In this case, it is important to tell the patient that you are not able to turn off the device. </a:t>
            </a: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kern="1200" dirty="0">
                <a:solidFill>
                  <a:schemeClr val="tx1"/>
                </a:solidFill>
                <a:effectLst/>
                <a:latin typeface="+mn-lt"/>
                <a:ea typeface="+mn-ea"/>
                <a:cs typeface="+mn-cs"/>
              </a:rPr>
              <a:t>The patient should</a:t>
            </a:r>
            <a:r>
              <a:rPr lang="en-US" sz="1200" kern="1200" baseline="0" dirty="0">
                <a:solidFill>
                  <a:schemeClr val="tx1"/>
                </a:solidFill>
                <a:effectLst/>
                <a:latin typeface="+mn-lt"/>
                <a:ea typeface="+mn-ea"/>
                <a:cs typeface="+mn-cs"/>
              </a:rPr>
              <a:t> be encouraged to speak to his primary caregiver and discuss how the </a:t>
            </a:r>
            <a:r>
              <a:rPr lang="en-US" sz="1200" kern="1200" baseline="0" dirty="0" smtClean="0">
                <a:solidFill>
                  <a:schemeClr val="tx1"/>
                </a:solidFill>
                <a:effectLst/>
                <a:latin typeface="+mn-lt"/>
                <a:ea typeface="+mn-ea"/>
                <a:cs typeface="+mn-cs"/>
              </a:rPr>
              <a:t>ICD </a:t>
            </a:r>
            <a:r>
              <a:rPr lang="en-US" sz="1200" kern="1200" baseline="0" dirty="0">
                <a:solidFill>
                  <a:schemeClr val="tx1"/>
                </a:solidFill>
                <a:effectLst/>
                <a:latin typeface="+mn-lt"/>
                <a:ea typeface="+mn-ea"/>
                <a:cs typeface="+mn-cs"/>
              </a:rPr>
              <a:t>should be included in the discussion of advanced directives and DNRs.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baseline="0" dirty="0">
                <a:solidFill>
                  <a:schemeClr val="tx1"/>
                </a:solidFill>
                <a:effectLst/>
                <a:latin typeface="+mn-lt"/>
                <a:ea typeface="+mn-ea"/>
                <a:cs typeface="+mn-cs"/>
              </a:rPr>
              <a:t>INSTRUCTOR NOTES AND TIPS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witness a cardiac arrest, allow</a:t>
            </a:r>
            <a:r>
              <a:rPr lang="en-US" sz="1200" kern="1200" baseline="0" dirty="0">
                <a:solidFill>
                  <a:schemeClr val="tx1"/>
                </a:solidFill>
                <a:effectLst/>
                <a:latin typeface="+mn-lt"/>
                <a:ea typeface="+mn-ea"/>
                <a:cs typeface="+mn-cs"/>
              </a:rPr>
              <a:t> the patient’s </a:t>
            </a:r>
            <a:r>
              <a:rPr lang="en-US" sz="1200" kern="1200" baseline="0" dirty="0" smtClean="0">
                <a:solidFill>
                  <a:schemeClr val="tx1"/>
                </a:solidFill>
                <a:effectLst/>
                <a:latin typeface="+mn-lt"/>
                <a:ea typeface="+mn-ea"/>
                <a:cs typeface="+mn-cs"/>
              </a:rPr>
              <a:t>ICD </a:t>
            </a:r>
            <a:r>
              <a:rPr lang="en-US" sz="1200" kern="1200" baseline="0" dirty="0">
                <a:solidFill>
                  <a:schemeClr val="tx1"/>
                </a:solidFill>
                <a:effectLst/>
                <a:latin typeface="+mn-lt"/>
                <a:ea typeface="+mn-ea"/>
                <a:cs typeface="+mn-cs"/>
              </a:rPr>
              <a:t>to sense and discharge. If this does not occur due to possible </a:t>
            </a:r>
            <a:r>
              <a:rPr lang="en-US" sz="1200" kern="1200" baseline="0" dirty="0" smtClean="0">
                <a:solidFill>
                  <a:schemeClr val="tx1"/>
                </a:solidFill>
                <a:effectLst/>
                <a:latin typeface="+mn-lt"/>
                <a:ea typeface="+mn-ea"/>
                <a:cs typeface="+mn-cs"/>
              </a:rPr>
              <a:t>ICD </a:t>
            </a:r>
            <a:r>
              <a:rPr lang="en-US" sz="1200" kern="1200" baseline="0" dirty="0">
                <a:solidFill>
                  <a:schemeClr val="tx1"/>
                </a:solidFill>
                <a:effectLst/>
                <a:latin typeface="+mn-lt"/>
                <a:ea typeface="+mn-ea"/>
                <a:cs typeface="+mn-cs"/>
              </a:rPr>
              <a:t>malfunction, perform normal resuscitation procedures but modify paddle/pad placement.</a:t>
            </a:r>
            <a:r>
              <a:rPr lang="en-US" sz="1200" kern="1200" dirty="0">
                <a:solidFill>
                  <a:schemeClr val="tx1"/>
                </a:solidFill>
                <a:effectLst/>
                <a:latin typeface="+mn-lt"/>
                <a:ea typeface="+mn-ea"/>
                <a:cs typeface="+mn-cs"/>
              </a:rPr>
              <a:t> Put the defibrillator paddles or pads in the anterior-posterior position to avoid damaging the pacemaker. If you have to put both pads on the chest,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try to stay at least 10 cm away from the device.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90000"/>
              </a:lnSpc>
            </a:pPr>
            <a:r>
              <a:rPr lang="en-US" b="1" u="sng" dirty="0">
                <a:latin typeface="Calibri" charset="0"/>
              </a:rPr>
              <a:t>INSTRUCTOR NOTES AND TIPS</a:t>
            </a:r>
          </a:p>
          <a:p>
            <a:pPr marL="171450" indent="-171450">
              <a:lnSpc>
                <a:spcPct val="90000"/>
              </a:lnSpc>
              <a:buFont typeface="Arial" pitchFamily="34" charset="0"/>
              <a:buChar char="•"/>
            </a:pPr>
            <a:r>
              <a:rPr lang="en-US" b="1" dirty="0">
                <a:latin typeface="Calibri" charset="0"/>
              </a:rPr>
              <a:t>S</a:t>
            </a:r>
            <a:r>
              <a:rPr lang="en-US" b="0" dirty="0">
                <a:latin typeface="Calibri" charset="0"/>
              </a:rPr>
              <a:t>igns/</a:t>
            </a:r>
            <a:r>
              <a:rPr lang="en-US" b="1" dirty="0">
                <a:latin typeface="Calibri" charset="0"/>
              </a:rPr>
              <a:t>S</a:t>
            </a:r>
            <a:r>
              <a:rPr lang="en-US" b="0" dirty="0">
                <a:latin typeface="Calibri" charset="0"/>
              </a:rPr>
              <a:t>ymptoms: </a:t>
            </a:r>
            <a:r>
              <a:rPr lang="en-US" dirty="0">
                <a:latin typeface="Calibri" charset="0"/>
              </a:rPr>
              <a:t>N/A</a:t>
            </a:r>
          </a:p>
          <a:p>
            <a:pPr marL="171450" indent="-171450">
              <a:buFont typeface="Arial" pitchFamily="34" charset="0"/>
              <a:buChar char="•"/>
            </a:pPr>
            <a:r>
              <a:rPr lang="en-US" b="1" dirty="0">
                <a:latin typeface="Calibri" charset="0"/>
              </a:rPr>
              <a:t>A</a:t>
            </a:r>
            <a:r>
              <a:rPr lang="en-US" b="0" dirty="0">
                <a:latin typeface="Calibri" charset="0"/>
              </a:rPr>
              <a:t>llergies: </a:t>
            </a:r>
            <a:r>
              <a:rPr lang="en-US" dirty="0"/>
              <a:t>PCN</a:t>
            </a:r>
          </a:p>
          <a:p>
            <a:pPr marL="171450" indent="-171450">
              <a:buFont typeface="Arial" pitchFamily="34" charset="0"/>
              <a:buChar char="•"/>
            </a:pPr>
            <a:r>
              <a:rPr lang="en-US" b="1" dirty="0">
                <a:latin typeface="Calibri" charset="0"/>
              </a:rPr>
              <a:t>M</a:t>
            </a:r>
            <a:r>
              <a:rPr lang="en-US" b="0" dirty="0">
                <a:latin typeface="Calibri" charset="0"/>
              </a:rPr>
              <a:t>edications: </a:t>
            </a:r>
            <a:r>
              <a:rPr lang="en-US" b="0" dirty="0">
                <a:latin typeface="+mn-lt"/>
              </a:rPr>
              <a:t>M</a:t>
            </a:r>
            <a:r>
              <a:rPr lang="en-US" dirty="0"/>
              <a:t>etoprolol (beta blocker), quinidine</a:t>
            </a:r>
            <a:r>
              <a:rPr lang="en-US" baseline="0" dirty="0"/>
              <a:t> (sodium channel blocker), </a:t>
            </a:r>
            <a:r>
              <a:rPr lang="en-US" dirty="0"/>
              <a:t>atorvastatin (cholesterol lowering), apixaban (blood thinner), </a:t>
            </a:r>
            <a:r>
              <a:rPr lang="en-US" baseline="0" dirty="0"/>
              <a:t>metformin (antidiabetic)</a:t>
            </a:r>
            <a:endParaRPr lang="en-US" dirty="0"/>
          </a:p>
          <a:p>
            <a:pPr marL="171450" indent="-171450">
              <a:buFont typeface="Arial" pitchFamily="34" charset="0"/>
              <a:buChar char="•"/>
            </a:pPr>
            <a:r>
              <a:rPr lang="en-US" b="1" dirty="0"/>
              <a:t>P</a:t>
            </a:r>
            <a:r>
              <a:rPr lang="en-US" b="0" dirty="0"/>
              <a:t>ast medical history: </a:t>
            </a:r>
            <a:r>
              <a:rPr lang="en-US" dirty="0"/>
              <a:t>Diabetes, AMI, cardiomyopathy, heart </a:t>
            </a:r>
            <a:r>
              <a:rPr lang="en-US" dirty="0" smtClean="0"/>
              <a:t>failure</a:t>
            </a:r>
          </a:p>
          <a:p>
            <a:pPr marL="171450" indent="-171450">
              <a:buFont typeface="Arial" pitchFamily="34" charset="0"/>
              <a:buChar char="•"/>
            </a:pPr>
            <a:r>
              <a:rPr lang="en-US" b="1" dirty="0" smtClean="0"/>
              <a:t>L</a:t>
            </a:r>
            <a:r>
              <a:rPr lang="en-US" dirty="0" smtClean="0"/>
              <a:t>ast oral intake: Lunch</a:t>
            </a:r>
            <a:endParaRPr lang="en-US" dirty="0"/>
          </a:p>
          <a:p>
            <a:pPr marL="171450" indent="-171450">
              <a:buFont typeface="Arial" pitchFamily="34" charset="0"/>
              <a:buChar char="•"/>
            </a:pPr>
            <a:r>
              <a:rPr lang="en-US" b="1" dirty="0"/>
              <a:t>E</a:t>
            </a:r>
            <a:r>
              <a:rPr lang="en-US" b="0" dirty="0"/>
              <a:t>vents: R</a:t>
            </a:r>
            <a:r>
              <a:rPr lang="en-US" dirty="0"/>
              <a:t>elocation due to evacuation</a:t>
            </a:r>
          </a:p>
          <a:p>
            <a:pPr marL="171450" indent="-171450">
              <a:buFont typeface="Arial" pitchFamily="34" charset="0"/>
              <a:buChar char="•"/>
            </a:pPr>
            <a:r>
              <a:rPr lang="en-US" b="1" dirty="0"/>
              <a:t>Risk factors: </a:t>
            </a:r>
            <a:r>
              <a:rPr lang="en-US" dirty="0"/>
              <a:t>Serious</a:t>
            </a:r>
            <a:r>
              <a:rPr lang="en-US" baseline="0" dirty="0"/>
              <a:t> cardiac disease and risk of sudden cardiac arrest</a:t>
            </a: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kern="1200" dirty="0">
                <a:solidFill>
                  <a:schemeClr val="tx1"/>
                </a:solidFill>
                <a:effectLst/>
                <a:latin typeface="+mn-lt"/>
                <a:ea typeface="+mn-ea"/>
                <a:cs typeface="+mn-cs"/>
              </a:rPr>
              <a:t>Head, eyes, ears, nose, and</a:t>
            </a:r>
            <a:r>
              <a:rPr lang="en-US" sz="1200" b="1" kern="1200" baseline="0" dirty="0">
                <a:solidFill>
                  <a:schemeClr val="tx1"/>
                </a:solidFill>
                <a:effectLst/>
                <a:latin typeface="+mn-lt"/>
                <a:ea typeface="+mn-ea"/>
                <a:cs typeface="+mn-cs"/>
              </a:rPr>
              <a:t> t</a:t>
            </a:r>
            <a:r>
              <a:rPr lang="en-US" sz="1200" b="1" kern="1200" dirty="0">
                <a:solidFill>
                  <a:schemeClr val="tx1"/>
                </a:solidFill>
                <a:effectLst/>
                <a:latin typeface="+mn-lt"/>
                <a:ea typeface="+mn-ea"/>
                <a:cs typeface="+mn-cs"/>
              </a:rPr>
              <a:t>hroat</a:t>
            </a:r>
            <a:r>
              <a:rPr lang="en-US" sz="1200" kern="1200" dirty="0">
                <a:solidFill>
                  <a:schemeClr val="tx1"/>
                </a:solidFill>
                <a:effectLst/>
                <a:latin typeface="+mn-lt"/>
                <a:ea typeface="+mn-ea"/>
                <a:cs typeface="+mn-cs"/>
              </a:rPr>
              <a:t>: PERRL</a:t>
            </a:r>
          </a:p>
          <a:p>
            <a:pPr marL="171450" indent="-171450">
              <a:buFont typeface="Arial" pitchFamily="34" charset="0"/>
              <a:buChar char="•"/>
            </a:pPr>
            <a:r>
              <a:rPr lang="en-US" sz="1200" b="1" kern="1200" dirty="0">
                <a:solidFill>
                  <a:schemeClr val="tx1"/>
                </a:solidFill>
                <a:effectLst/>
                <a:latin typeface="+mn-lt"/>
                <a:ea typeface="+mn-ea"/>
                <a:cs typeface="+mn-cs"/>
              </a:rPr>
              <a:t>Chest</a:t>
            </a:r>
            <a:r>
              <a:rPr lang="en-US" sz="1200" kern="1200" dirty="0">
                <a:solidFill>
                  <a:schemeClr val="tx1"/>
                </a:solidFill>
                <a:effectLst/>
                <a:latin typeface="+mn-lt"/>
                <a:ea typeface="+mn-ea"/>
                <a:cs typeface="+mn-cs"/>
              </a:rPr>
              <a:t>: Unremarkable; implanted</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ICD</a:t>
            </a: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b="1" kern="1200" dirty="0">
                <a:solidFill>
                  <a:schemeClr val="tx1"/>
                </a:solidFill>
                <a:effectLst/>
                <a:latin typeface="+mn-lt"/>
                <a:ea typeface="+mn-ea"/>
                <a:cs typeface="+mn-cs"/>
              </a:rPr>
              <a:t>Abdomen</a:t>
            </a:r>
            <a:r>
              <a:rPr lang="en-US" sz="1200" kern="1200" dirty="0">
                <a:solidFill>
                  <a:schemeClr val="tx1"/>
                </a:solidFill>
                <a:effectLst/>
                <a:latin typeface="+mn-lt"/>
                <a:ea typeface="+mn-ea"/>
                <a:cs typeface="+mn-cs"/>
              </a:rPr>
              <a:t>: Unremarkable</a:t>
            </a:r>
          </a:p>
          <a:p>
            <a:pPr marL="171450" indent="-171450">
              <a:buFont typeface="Arial" pitchFamily="34" charset="0"/>
              <a:buChar char="•"/>
            </a:pPr>
            <a:r>
              <a:rPr lang="en-US" sz="1200" b="1" kern="1200" dirty="0">
                <a:solidFill>
                  <a:schemeClr val="tx1"/>
                </a:solidFill>
                <a:effectLst/>
                <a:latin typeface="+mn-lt"/>
                <a:ea typeface="+mn-ea"/>
                <a:cs typeface="+mn-cs"/>
              </a:rPr>
              <a:t>Extremities</a:t>
            </a:r>
            <a:r>
              <a:rPr lang="en-US" sz="1200" kern="1200" dirty="0">
                <a:solidFill>
                  <a:schemeClr val="tx1"/>
                </a:solidFill>
                <a:effectLst/>
                <a:latin typeface="+mn-lt"/>
                <a:ea typeface="+mn-ea"/>
                <a:cs typeface="+mn-cs"/>
              </a:rPr>
              <a:t>: Unremarkable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a:t>
            </a:r>
            <a:r>
              <a:rPr lang="en-US" sz="1200" b="1" u="sng" kern="1200" baseline="0" dirty="0">
                <a:solidFill>
                  <a:schemeClr val="tx1"/>
                </a:solidFill>
                <a:effectLst/>
                <a:latin typeface="+mn-lt"/>
                <a:ea typeface="+mn-ea"/>
                <a:cs typeface="+mn-cs"/>
              </a:rPr>
              <a:t> NOTES AND TIPS</a:t>
            </a:r>
            <a:endParaRPr lang="en-US" sz="1200" b="1" u="sng" kern="1200" dirty="0">
              <a:solidFill>
                <a:schemeClr val="tx1"/>
              </a:solidFill>
              <a:effectLst/>
              <a:latin typeface="+mn-lt"/>
              <a:ea typeface="+mn-ea"/>
              <a:cs typeface="+mn-cs"/>
            </a:endParaRPr>
          </a:p>
          <a:p>
            <a:pPr marL="171450" indent="-171450">
              <a:buFont typeface="Arial" pitchFamily="34" charset="0"/>
              <a:buChar char="•"/>
            </a:pPr>
            <a:r>
              <a:rPr lang="en-US" sz="1200" kern="1200" dirty="0">
                <a:solidFill>
                  <a:schemeClr val="tx1"/>
                </a:solidFill>
                <a:effectLst/>
                <a:latin typeface="+mn-lt"/>
                <a:ea typeface="+mn-ea"/>
                <a:cs typeface="+mn-cs"/>
              </a:rPr>
              <a:t>Have participants deliver the report to the receiving facility.</a:t>
            </a:r>
            <a:r>
              <a:rPr lang="en-US" sz="1200" kern="1200" baseline="0" dirty="0">
                <a:solidFill>
                  <a:schemeClr val="tx1"/>
                </a:solidFill>
                <a:effectLst/>
                <a:latin typeface="+mn-lt"/>
                <a:ea typeface="+mn-ea"/>
                <a:cs typeface="+mn-cs"/>
              </a:rPr>
              <a:t> </a:t>
            </a:r>
            <a:r>
              <a:rPr lang="en-US" sz="1200" kern="1200" baseline="0">
                <a:solidFill>
                  <a:schemeClr val="tx1"/>
                </a:solidFill>
                <a:effectLst/>
                <a:latin typeface="+mn-lt"/>
                <a:ea typeface="+mn-ea"/>
                <a:cs typeface="+mn-cs"/>
              </a:rPr>
              <a:t>Make sure they address all of the needed information, interventions, and any significant changes that may have occurred.</a:t>
            </a:r>
            <a:endParaRPr lang="en-US" sz="1200" kern="120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b="1" u="sng" kern="1200" dirty="0">
                <a:solidFill>
                  <a:schemeClr val="tx1"/>
                </a:solidFill>
                <a:effectLst/>
                <a:latin typeface="+mn-lt"/>
                <a:ea typeface="+mn-ea"/>
                <a:cs typeface="+mn-cs"/>
              </a:rPr>
              <a:t>INSTRUCTOR NOTES AND TIPS</a:t>
            </a:r>
            <a:endParaRPr lang="en-US" sz="1200" kern="1200" baseline="0" dirty="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Did the patient in this scenario receive an inappropriate shock from his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 </a:t>
            </a:r>
            <a:r>
              <a:rPr kumimoji="0" lang="en-US" sz="1200" b="0" i="0" u="none" strike="noStrike" kern="1200" cap="none" spc="0" normalizeH="0" baseline="0" noProof="0" dirty="0">
                <a:ln>
                  <a:noFill/>
                </a:ln>
                <a:solidFill>
                  <a:prstClr val="black"/>
                </a:solidFill>
                <a:effectLst/>
                <a:uLnTx/>
                <a:uFillTx/>
                <a:latin typeface="+mn-lt"/>
                <a:ea typeface="+mn-ea"/>
                <a:cs typeface="+mn-cs"/>
              </a:rPr>
              <a:t>Inappropriate shocks occur in up to 40 percent of patients with an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 </a:t>
            </a:r>
            <a:r>
              <a:rPr kumimoji="0" lang="en-US" sz="1200" b="0" i="0" u="none" strike="noStrike" kern="1200" cap="none" spc="0" normalizeH="0" baseline="0" noProof="0" dirty="0">
                <a:ln>
                  <a:noFill/>
                </a:ln>
                <a:solidFill>
                  <a:prstClr val="black"/>
                </a:solidFill>
                <a:effectLst/>
                <a:uLnTx/>
                <a:uFillTx/>
                <a:latin typeface="+mn-lt"/>
                <a:ea typeface="+mn-ea"/>
                <a:cs typeface="+mn-cs"/>
              </a:rPr>
              <a:t>The main cause is supraventricular tachyarrhythmia (SVT), including sinus tachycardia, atrial fibrillation, and other rapid supraventricular arrhythmias as well as nonsustained VT. Other causes include electrical noise, inappropriate sensing, and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 </a:t>
            </a:r>
            <a:r>
              <a:rPr kumimoji="0" lang="en-US" sz="1200" b="0" i="0" u="none" strike="noStrike" kern="1200" cap="none" spc="0" normalizeH="0" baseline="0" noProof="0" dirty="0">
                <a:ln>
                  <a:noFill/>
                </a:ln>
                <a:solidFill>
                  <a:prstClr val="black"/>
                </a:solidFill>
                <a:effectLst/>
                <a:uLnTx/>
                <a:uFillTx/>
                <a:latin typeface="+mn-lt"/>
                <a:ea typeface="+mn-ea"/>
                <a:cs typeface="+mn-cs"/>
              </a:rPr>
              <a:t>malfunction (e.g., lead fracture). The rate of inappropriate shocks is continually reducing due to modern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 </a:t>
            </a:r>
            <a:r>
              <a:rPr kumimoji="0" lang="en-US" sz="1200" b="0" i="0" u="none" strike="noStrike" kern="1200" cap="none" spc="0" normalizeH="0" baseline="0" noProof="0" dirty="0">
                <a:ln>
                  <a:noFill/>
                </a:ln>
                <a:solidFill>
                  <a:prstClr val="black"/>
                </a:solidFill>
                <a:effectLst/>
                <a:uLnTx/>
                <a:uFillTx/>
                <a:latin typeface="+mn-lt"/>
                <a:ea typeface="+mn-ea"/>
                <a:cs typeface="+mn-cs"/>
              </a:rPr>
              <a:t>equipment and sensing capabilities.</a:t>
            </a:r>
          </a:p>
          <a:p>
            <a:pPr marL="22860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Many current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ICDs </a:t>
            </a:r>
            <a:r>
              <a:rPr kumimoji="0" lang="en-US" sz="1200" b="0" i="0" u="none" strike="noStrike" kern="1200" cap="none" spc="0" normalizeH="0" baseline="0" noProof="0" dirty="0">
                <a:ln>
                  <a:noFill/>
                </a:ln>
                <a:solidFill>
                  <a:prstClr val="black"/>
                </a:solidFill>
                <a:effectLst/>
                <a:uLnTx/>
                <a:uFillTx/>
                <a:latin typeface="+mn-lt"/>
                <a:ea typeface="+mn-ea"/>
                <a:cs typeface="+mn-cs"/>
              </a:rPr>
              <a:t>are dual chamber devices that have an atrial lead for sensing and atrial anti-tachycardia pacing. This can detect specific atrial and ventricular arrhythmias and can accurately discriminate between atrial tachycardia/atrial flutter and atrial fibrillation. </a:t>
            </a:r>
          </a:p>
          <a:p>
            <a:pPr marL="22860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 patients have reported "phantom shocks.” The exact cause of this phenomenon is unknown, but patients who report phantom shocks are more likely to have received an actual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 </a:t>
            </a:r>
            <a:r>
              <a:rPr kumimoji="0" lang="en-US" sz="1200" b="0" i="0" u="none" strike="noStrike" kern="1200" cap="none" spc="0" normalizeH="0" baseline="0" noProof="0" dirty="0">
                <a:ln>
                  <a:noFill/>
                </a:ln>
                <a:solidFill>
                  <a:prstClr val="black"/>
                </a:solidFill>
                <a:effectLst/>
                <a:uLnTx/>
                <a:uFillTx/>
                <a:latin typeface="+mn-lt"/>
                <a:ea typeface="+mn-ea"/>
                <a:cs typeface="+mn-cs"/>
              </a:rPr>
              <a:t>shock and may continually worry about receiving another shock. Some of these patients also suffer from unrelated anxiety or depression.</a:t>
            </a:r>
          </a:p>
          <a:p>
            <a:pPr marL="22860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Electromagnetic interference</a:t>
            </a:r>
          </a:p>
          <a:p>
            <a:pPr marL="685800" marR="0" lvl="1"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Because reliable functioning of the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 </a:t>
            </a:r>
            <a:r>
              <a:rPr kumimoji="0" lang="en-US" sz="1200" b="0" i="0" u="none" strike="noStrike" kern="1200" cap="none" spc="0" normalizeH="0" baseline="0" noProof="0" dirty="0">
                <a:ln>
                  <a:noFill/>
                </a:ln>
                <a:solidFill>
                  <a:prstClr val="black"/>
                </a:solidFill>
                <a:effectLst/>
                <a:uLnTx/>
                <a:uFillTx/>
                <a:latin typeface="+mn-lt"/>
                <a:ea typeface="+mn-ea"/>
                <a:cs typeface="+mn-cs"/>
              </a:rPr>
              <a:t>depends upon proper sensing of the electrical activity of the heart, a potential concern is electromagnetic interference from external sources, including cellular telephones, welding equipment, motor-generator systems, and surveillance systems (e.g., metal detectors). It is generally accepted that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ICDs </a:t>
            </a:r>
            <a:r>
              <a:rPr kumimoji="0" lang="en-US" sz="1200" b="0" i="0" u="none" strike="noStrike" kern="1200" cap="none" spc="0" normalizeH="0" baseline="0" noProof="0" dirty="0">
                <a:ln>
                  <a:noFill/>
                </a:ln>
                <a:solidFill>
                  <a:prstClr val="black"/>
                </a:solidFill>
                <a:effectLst/>
                <a:uLnTx/>
                <a:uFillTx/>
                <a:latin typeface="+mn-lt"/>
                <a:ea typeface="+mn-ea"/>
                <a:cs typeface="+mn-cs"/>
              </a:rPr>
              <a:t>and pacemakers are adequately shielded from microwave ovens. Cellular telephones are unlikely to cause clinically significant interference with cardiac devices. Patients should be advised to be aware of the location of security systems and to move through them at a normal pace. Patients may be taught the phrase "don't linger, don't lean.”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itchFamily="34" charset="0"/>
              <a:buChar char="•"/>
            </a:pP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INSTRUCTOR</a:t>
            </a:r>
            <a:r>
              <a:rPr lang="en-US" b="1" u="sng" baseline="0" dirty="0"/>
              <a:t> NOTES AND TIPS</a:t>
            </a:r>
            <a:r>
              <a:rPr lang="en-US" baseline="0" dirty="0"/>
              <a:t/>
            </a:r>
            <a:br>
              <a:rPr lang="en-US" baseline="0" dirty="0"/>
            </a:br>
            <a:r>
              <a:rPr kumimoji="0" lang="en-US" sz="1200" b="0" i="0" u="none" strike="noStrike" kern="1200" cap="none" spc="0" normalizeH="0" baseline="0" noProof="0" dirty="0">
                <a:ln>
                  <a:noFill/>
                </a:ln>
                <a:solidFill>
                  <a:prstClr val="black"/>
                </a:solidFill>
                <a:effectLst/>
                <a:uLnTx/>
                <a:uFillTx/>
                <a:latin typeface="+mn-lt"/>
                <a:ea typeface="+mn-ea"/>
                <a:cs typeface="+mn-cs"/>
              </a:rPr>
              <a:t>By the end of Lesson 8A, participants should be able to: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Identify the ECG findings in patients with ventricular dysrhythmias, paced rhythms,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implantable </a:t>
            </a:r>
            <a:r>
              <a:rPr kumimoji="0" lang="en-US" sz="1200" b="0" i="0" u="none" strike="noStrike" kern="1200" cap="none" spc="0" normalizeH="0" baseline="0" noProof="0" dirty="0">
                <a:ln>
                  <a:noFill/>
                </a:ln>
                <a:solidFill>
                  <a:prstClr val="black"/>
                </a:solidFill>
                <a:effectLst/>
                <a:uLnTx/>
                <a:uFillTx/>
                <a:latin typeface="+mn-lt"/>
                <a:ea typeface="+mn-ea"/>
                <a:cs typeface="+mn-cs"/>
              </a:rPr>
              <a:t>cardioverter defibrillators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and describe the special concerns of an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 </a:t>
            </a:r>
            <a:r>
              <a:rPr kumimoji="0" lang="en-US" sz="1200" b="0" i="0" u="none" strike="noStrike" kern="1200" cap="none" spc="0" normalizeH="0" baseline="0" noProof="0" dirty="0">
                <a:ln>
                  <a:noFill/>
                </a:ln>
                <a:solidFill>
                  <a:prstClr val="black"/>
                </a:solidFill>
                <a:effectLst/>
                <a:uLnTx/>
                <a:uFillTx/>
                <a:latin typeface="+mn-lt"/>
                <a:ea typeface="+mn-ea"/>
                <a:cs typeface="+mn-cs"/>
              </a:rPr>
              <a:t>in an older patient.</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Describe the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signs </a:t>
            </a:r>
            <a:r>
              <a:rPr kumimoji="0" lang="en-US" sz="1200" b="0" i="0" u="none" strike="noStrike" kern="1200" cap="none" spc="0" normalizeH="0" baseline="0" noProof="0" dirty="0">
                <a:ln>
                  <a:noFill/>
                </a:ln>
                <a:solidFill>
                  <a:prstClr val="black"/>
                </a:solidFill>
                <a:effectLst/>
                <a:uLnTx/>
                <a:uFillTx/>
                <a:latin typeface="+mn-lt"/>
                <a:ea typeface="+mn-ea"/>
                <a:cs typeface="+mn-cs"/>
              </a:rPr>
              <a:t>and symptoms of a patient with a malfunctioning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how patients with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ICDs </a:t>
            </a:r>
            <a:r>
              <a:rPr kumimoji="0" lang="en-US" sz="1200" b="0" i="0" u="none" strike="noStrike" kern="1200" cap="none" spc="0" normalizeH="0" baseline="0" noProof="0" dirty="0">
                <a:ln>
                  <a:noFill/>
                </a:ln>
                <a:solidFill>
                  <a:prstClr val="black"/>
                </a:solidFill>
                <a:effectLst/>
                <a:uLnTx/>
                <a:uFillTx/>
                <a:latin typeface="+mn-lt"/>
                <a:ea typeface="+mn-ea"/>
                <a:cs typeface="+mn-cs"/>
              </a:rPr>
              <a:t>are managed.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7B4A9-850B-4D89-9092-A7AFF36923D0}" type="slidenum">
              <a:rPr lang="en-US" altLang="en-US" smtClean="0">
                <a:solidFill>
                  <a:prstClr val="black"/>
                </a:solidFill>
              </a:rPr>
              <a:pPr>
                <a:spcBef>
                  <a:spcPct val="0"/>
                </a:spcBef>
              </a:pPr>
              <a:t>2</a:t>
            </a:fld>
            <a:endParaRPr lang="en-US" altLang="en-US">
              <a:solidFill>
                <a:prstClr val="black"/>
              </a:solidFill>
            </a:endParaRPr>
          </a:p>
        </p:txBody>
      </p:sp>
    </p:spTree>
    <p:extLst>
      <p:ext uri="{BB962C8B-B14F-4D97-AF65-F5344CB8AC3E}">
        <p14:creationId xmlns:p14="http://schemas.microsoft.com/office/powerpoint/2010/main" val="359433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latin typeface="Calibri" charset="0"/>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Triage assignment:</a:t>
            </a:r>
            <a:r>
              <a:rPr lang="en-US" sz="1200" kern="1200" dirty="0">
                <a:solidFill>
                  <a:schemeClr val="tx1"/>
                </a:solidFill>
                <a:effectLst/>
                <a:latin typeface="+mn-lt"/>
                <a:ea typeface="+mn-ea"/>
                <a:cs typeface="+mn-cs"/>
              </a:rPr>
              <a:t> The triage officer has assigned your transport unit to Mr. Hart, a 77-year-old male patient in Room 101, Bed 1. He was being evacuated to the ambulatory stable patients’ bus when he began to complain of palpitations. He then stated that his </a:t>
            </a:r>
            <a:r>
              <a:rPr lang="en-US" sz="1200" kern="1200" dirty="0" smtClean="0">
                <a:solidFill>
                  <a:schemeClr val="tx1"/>
                </a:solidFill>
                <a:effectLst/>
                <a:latin typeface="+mn-lt"/>
                <a:ea typeface="+mn-ea"/>
                <a:cs typeface="+mn-cs"/>
              </a:rPr>
              <a:t>ICD </a:t>
            </a:r>
            <a:r>
              <a:rPr lang="en-US" sz="1200" kern="1200" dirty="0">
                <a:solidFill>
                  <a:schemeClr val="tx1"/>
                </a:solidFill>
                <a:effectLst/>
                <a:latin typeface="+mn-lt"/>
                <a:ea typeface="+mn-ea"/>
                <a:cs typeface="+mn-cs"/>
              </a:rPr>
              <a:t>fired 2 times. The</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atient was placed back in his room for EMS transport. Your crew will now transport him to University Hospital for evaluation. </a:t>
            </a:r>
            <a:endParaRPr lang="en-US" dirty="0">
              <a:latin typeface="Calibri" charset="0"/>
            </a:endParaRP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D0065-D4EC-4D66-8DE2-77ACCE730C85}" type="slidenum">
              <a:rPr lang="en-US" altLang="en-US" smtClean="0">
                <a:solidFill>
                  <a:prstClr val="black"/>
                </a:solidFill>
              </a:rPr>
              <a:pPr>
                <a:spcBef>
                  <a:spcPct val="0"/>
                </a:spcBef>
              </a:pPr>
              <a:t>3</a:t>
            </a:fld>
            <a:endParaRPr lang="en-US" altLang="en-US">
              <a:solidFill>
                <a:prstClr val="black"/>
              </a:solidFill>
            </a:endParaRPr>
          </a:p>
        </p:txBody>
      </p:sp>
    </p:spTree>
    <p:extLst>
      <p:ext uri="{BB962C8B-B14F-4D97-AF65-F5344CB8AC3E}">
        <p14:creationId xmlns:p14="http://schemas.microsoft.com/office/powerpoint/2010/main" val="42366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137E6E-0989-4ECD-AF28-02EEF58E113A}" type="slidenum">
              <a:rPr lang="en-US" altLang="en-US" smtClean="0">
                <a:solidFill>
                  <a:prstClr val="black"/>
                </a:solidFill>
              </a:rPr>
              <a:pPr>
                <a:spcBef>
                  <a:spcPct val="0"/>
                </a:spcBef>
              </a:pPr>
              <a:t>4</a:t>
            </a:fld>
            <a:endParaRPr lang="en-US" altLang="en-US">
              <a:solidFill>
                <a:prstClr val="black"/>
              </a:solidFill>
            </a:endParaRPr>
          </a:p>
        </p:txBody>
      </p:sp>
    </p:spTree>
    <p:extLst>
      <p:ext uri="{BB962C8B-B14F-4D97-AF65-F5344CB8AC3E}">
        <p14:creationId xmlns:p14="http://schemas.microsoft.com/office/powerpoint/2010/main" val="284559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kern="1200" dirty="0">
                <a:solidFill>
                  <a:schemeClr val="tx1"/>
                </a:solidFill>
                <a:effectLst/>
                <a:latin typeface="+mn-lt"/>
                <a:ea typeface="+mn-ea"/>
                <a:cs typeface="+mn-cs"/>
              </a:rPr>
              <a:t>Scene safe: </a:t>
            </a:r>
            <a:r>
              <a:rPr lang="en-US" sz="1200" kern="1200" dirty="0">
                <a:solidFill>
                  <a:schemeClr val="tx1"/>
                </a:solidFill>
                <a:effectLst/>
                <a:latin typeface="+mn-lt"/>
                <a:ea typeface="+mn-ea"/>
                <a:cs typeface="+mn-cs"/>
              </a:rPr>
              <a:t>Secure </a:t>
            </a:r>
          </a:p>
          <a:p>
            <a:pPr marL="171450" indent="-171450">
              <a:buFont typeface="Arial" pitchFamily="34" charset="0"/>
              <a:buChar char="•"/>
            </a:pPr>
            <a:r>
              <a:rPr lang="en-US" sz="1200" b="1" kern="1200" dirty="0">
                <a:solidFill>
                  <a:schemeClr val="tx1"/>
                </a:solidFill>
                <a:effectLst/>
                <a:latin typeface="+mn-lt"/>
                <a:ea typeface="+mn-ea"/>
                <a:cs typeface="+mn-cs"/>
              </a:rPr>
              <a:t>Situation: </a:t>
            </a:r>
            <a:r>
              <a:rPr lang="en-US" sz="1200" kern="1200" dirty="0">
                <a:solidFill>
                  <a:schemeClr val="tx1"/>
                </a:solidFill>
                <a:effectLst/>
                <a:latin typeface="+mn-lt"/>
                <a:ea typeface="+mn-ea"/>
                <a:cs typeface="+mn-cs"/>
              </a:rPr>
              <a:t>Evacuation relocation </a:t>
            </a:r>
          </a:p>
          <a:p>
            <a:pPr marL="171450" indent="-171450">
              <a:buFont typeface="Arial" pitchFamily="34" charset="0"/>
              <a:buChar char="•"/>
            </a:pPr>
            <a:r>
              <a:rPr lang="en-US" sz="1200" b="1" kern="1200" dirty="0">
                <a:solidFill>
                  <a:schemeClr val="tx1"/>
                </a:solidFill>
                <a:effectLst/>
                <a:latin typeface="+mn-lt"/>
                <a:ea typeface="+mn-ea"/>
                <a:cs typeface="+mn-cs"/>
              </a:rPr>
              <a:t>Cultural: </a:t>
            </a:r>
            <a:r>
              <a:rPr lang="en-US" sz="1200" b="0" kern="1200" dirty="0">
                <a:solidFill>
                  <a:schemeClr val="tx1"/>
                </a:solidFill>
                <a:effectLst/>
                <a:latin typeface="+mn-lt"/>
                <a:ea typeface="+mn-ea"/>
                <a:cs typeface="+mn-cs"/>
              </a:rPr>
              <a:t>Hispanic, English-speaking</a:t>
            </a:r>
          </a:p>
          <a:p>
            <a:pPr marL="171450" indent="-171450">
              <a:buFont typeface="Arial" pitchFamily="34" charset="0"/>
              <a:buChar char="•"/>
            </a:pPr>
            <a:r>
              <a:rPr lang="en-US" sz="1200" b="1" kern="1200" dirty="0">
                <a:solidFill>
                  <a:schemeClr val="tx1"/>
                </a:solidFill>
                <a:effectLst/>
                <a:latin typeface="+mn-lt"/>
                <a:ea typeface="+mn-ea"/>
                <a:cs typeface="+mn-cs"/>
              </a:rPr>
              <a:t>Communication: </a:t>
            </a:r>
            <a:r>
              <a:rPr lang="en-US" sz="1200" kern="1200" dirty="0">
                <a:solidFill>
                  <a:schemeClr val="tx1"/>
                </a:solidFill>
                <a:effectLst/>
                <a:latin typeface="+mn-lt"/>
                <a:ea typeface="+mn-ea"/>
                <a:cs typeface="+mn-cs"/>
              </a:rPr>
              <a:t>Awake, alert, and oriented x4;</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nxious but clearly communicating</a:t>
            </a:r>
          </a:p>
          <a:p>
            <a:pPr marL="171450" indent="-171450">
              <a:buFont typeface="Arial" pitchFamily="34" charset="0"/>
              <a:buChar char="•"/>
            </a:pPr>
            <a:r>
              <a:rPr lang="en-US" sz="1200" b="1" kern="1200" dirty="0">
                <a:solidFill>
                  <a:schemeClr val="tx1"/>
                </a:solidFill>
                <a:effectLst/>
                <a:latin typeface="+mn-lt"/>
                <a:ea typeface="+mn-ea"/>
                <a:cs typeface="+mn-cs"/>
              </a:rPr>
              <a:t>Medical devices: </a:t>
            </a:r>
            <a:r>
              <a:rPr lang="en-US" sz="1200" kern="1200" baseline="0" dirty="0" smtClean="0">
                <a:solidFill>
                  <a:schemeClr val="tx1"/>
                </a:solidFill>
                <a:effectLst/>
                <a:latin typeface="+mn-lt"/>
                <a:ea typeface="+mn-ea"/>
                <a:cs typeface="+mn-cs"/>
              </a:rPr>
              <a:t>ICD</a:t>
            </a: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b="1" kern="1200" dirty="0">
                <a:solidFill>
                  <a:schemeClr val="tx1"/>
                </a:solidFill>
                <a:effectLst/>
                <a:latin typeface="+mn-lt"/>
                <a:ea typeface="+mn-ea"/>
                <a:cs typeface="+mn-cs"/>
              </a:rPr>
              <a:t>Chief complaint: </a:t>
            </a:r>
            <a:r>
              <a:rPr lang="en-US" sz="1200" kern="1200" dirty="0">
                <a:solidFill>
                  <a:schemeClr val="tx1"/>
                </a:solidFill>
                <a:effectLst/>
                <a:latin typeface="+mn-lt"/>
                <a:ea typeface="+mn-ea"/>
                <a:cs typeface="+mn-cs"/>
              </a:rPr>
              <a:t>Palpitations;</a:t>
            </a:r>
            <a:r>
              <a:rPr lang="en-US" sz="1200" kern="1200" baseline="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ICD </a:t>
            </a:r>
            <a:r>
              <a:rPr lang="en-US" sz="1200" kern="1200" dirty="0">
                <a:solidFill>
                  <a:schemeClr val="tx1"/>
                </a:solidFill>
                <a:effectLst/>
                <a:latin typeface="+mn-lt"/>
                <a:ea typeface="+mn-ea"/>
                <a:cs typeface="+mn-cs"/>
              </a:rPr>
              <a:t>discharging 2</a:t>
            </a:r>
            <a:r>
              <a:rPr lang="en-US" sz="1200" kern="1200" baseline="0" dirty="0">
                <a:solidFill>
                  <a:schemeClr val="tx1"/>
                </a:solidFill>
                <a:effectLst/>
                <a:latin typeface="+mn-lt"/>
                <a:ea typeface="+mn-ea"/>
                <a:cs typeface="+mn-cs"/>
              </a:rPr>
              <a:t> times</a:t>
            </a:r>
            <a:endParaRPr lang="en-US" dirty="0">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EA4828-FD87-437A-BCD5-90644D42D66E}" type="slidenum">
              <a:rPr lang="en-US" altLang="en-US" smtClean="0">
                <a:solidFill>
                  <a:prstClr val="black"/>
                </a:solidFill>
              </a:rPr>
              <a:pPr>
                <a:spcBef>
                  <a:spcPct val="0"/>
                </a:spcBef>
              </a:pPr>
              <a:t>5</a:t>
            </a:fld>
            <a:endParaRPr lang="en-US" altLang="en-US">
              <a:solidFill>
                <a:prstClr val="black"/>
              </a:solidFill>
            </a:endParaRPr>
          </a:p>
        </p:txBody>
      </p:sp>
    </p:spTree>
    <p:extLst>
      <p:ext uri="{BB962C8B-B14F-4D97-AF65-F5344CB8AC3E}">
        <p14:creationId xmlns:p14="http://schemas.microsoft.com/office/powerpoint/2010/main" val="200984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kern="1200" dirty="0">
                <a:solidFill>
                  <a:schemeClr val="tx1"/>
                </a:solidFill>
                <a:effectLst/>
                <a:latin typeface="+mn-lt"/>
                <a:ea typeface="+mn-ea"/>
                <a:cs typeface="+mn-cs"/>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Level of consciousness: </a:t>
            </a:r>
            <a:r>
              <a:rPr lang="en-US" sz="1200" b="0" kern="1200" dirty="0">
                <a:solidFill>
                  <a:schemeClr val="tx1"/>
                </a:solidFill>
                <a:effectLst/>
                <a:latin typeface="+mn-lt"/>
                <a:ea typeface="+mn-ea"/>
                <a:cs typeface="+mn-cs"/>
              </a:rPr>
              <a:t>Awake</a:t>
            </a:r>
            <a:r>
              <a:rPr lang="en-US" sz="1200" b="0" kern="1200" baseline="0" dirty="0">
                <a:solidFill>
                  <a:schemeClr val="tx1"/>
                </a:solidFill>
                <a:effectLst/>
                <a:latin typeface="+mn-lt"/>
                <a:ea typeface="+mn-ea"/>
                <a:cs typeface="+mn-cs"/>
              </a:rPr>
              <a:t> and alert</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Airway: </a:t>
            </a:r>
            <a:r>
              <a:rPr lang="en-US" sz="1200" kern="1200" dirty="0">
                <a:solidFill>
                  <a:schemeClr val="tx1"/>
                </a:solidFill>
                <a:effectLst/>
                <a:latin typeface="+mn-lt"/>
                <a:ea typeface="+mn-ea"/>
                <a:cs typeface="+mn-cs"/>
              </a:rPr>
              <a:t>Open,</a:t>
            </a:r>
            <a:r>
              <a:rPr lang="en-US" sz="1200" kern="1200" baseline="0" dirty="0">
                <a:solidFill>
                  <a:schemeClr val="tx1"/>
                </a:solidFill>
                <a:effectLst/>
                <a:latin typeface="+mn-lt"/>
                <a:ea typeface="+mn-ea"/>
                <a:cs typeface="+mn-cs"/>
              </a:rPr>
              <a:t> intact</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Breathing: </a:t>
            </a:r>
            <a:r>
              <a:rPr lang="en-US" sz="1200" kern="1200" dirty="0">
                <a:solidFill>
                  <a:schemeClr val="tx1"/>
                </a:solidFill>
                <a:effectLst/>
                <a:latin typeface="+mn-lt"/>
                <a:ea typeface="+mn-ea"/>
                <a:cs typeface="+mn-cs"/>
              </a:rPr>
              <a:t>Normal rise</a:t>
            </a:r>
            <a:r>
              <a:rPr lang="en-US" sz="1200" kern="1200" baseline="0" dirty="0">
                <a:solidFill>
                  <a:schemeClr val="tx1"/>
                </a:solidFill>
                <a:effectLst/>
                <a:latin typeface="+mn-lt"/>
                <a:ea typeface="+mn-ea"/>
                <a:cs typeface="+mn-cs"/>
              </a:rPr>
              <a:t> and fall, clear lung sounds, RR: 22</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Circulation: </a:t>
            </a:r>
            <a:r>
              <a:rPr lang="en-US" dirty="0">
                <a:latin typeface="Calibri" charset="0"/>
              </a:rPr>
              <a:t>Irregular rhythm at rate of 90</a:t>
            </a:r>
            <a:r>
              <a:rPr lang="en-US" baseline="0" dirty="0">
                <a:latin typeface="Calibri" charset="0"/>
              </a:rPr>
              <a:t> at radial artery bilaterally; heart rate occasionally jumps up to 165 bpm and then goes back to the 90s; skin color appears normal, but the patient is fully clothed.</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First impression: </a:t>
            </a:r>
            <a:r>
              <a:rPr lang="en-US" sz="1200" b="0" kern="1200" dirty="0">
                <a:solidFill>
                  <a:schemeClr val="tx1"/>
                </a:solidFill>
                <a:effectLst/>
                <a:latin typeface="+mn-lt"/>
                <a:ea typeface="+mn-ea"/>
                <a:cs typeface="+mn-cs"/>
              </a:rPr>
              <a:t>Irregular heart rhythm,</a:t>
            </a:r>
            <a:r>
              <a:rPr lang="en-US" sz="1200" b="0" kern="1200" baseline="0" dirty="0">
                <a:solidFill>
                  <a:schemeClr val="tx1"/>
                </a:solidFill>
                <a:effectLst/>
                <a:latin typeface="+mn-lt"/>
                <a:ea typeface="+mn-ea"/>
                <a:cs typeface="+mn-cs"/>
              </a:rPr>
              <a:t> tachycardia, and self-report of </a:t>
            </a:r>
            <a:r>
              <a:rPr lang="en-US" sz="1200" b="0" kern="1200" baseline="0" dirty="0" smtClean="0">
                <a:solidFill>
                  <a:schemeClr val="tx1"/>
                </a:solidFill>
                <a:effectLst/>
                <a:latin typeface="+mn-lt"/>
                <a:ea typeface="+mn-ea"/>
                <a:cs typeface="+mn-cs"/>
              </a:rPr>
              <a:t>ICD </a:t>
            </a:r>
            <a:r>
              <a:rPr lang="en-US" sz="1200" b="0" kern="1200" baseline="0" dirty="0">
                <a:solidFill>
                  <a:schemeClr val="tx1"/>
                </a:solidFill>
                <a:effectLst/>
                <a:latin typeface="+mn-lt"/>
                <a:ea typeface="+mn-ea"/>
                <a:cs typeface="+mn-cs"/>
              </a:rPr>
              <a:t>firing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Differential diagnosis: </a:t>
            </a:r>
            <a:r>
              <a:rPr lang="en-US" sz="1200" b="0" kern="1200" dirty="0" smtClean="0">
                <a:solidFill>
                  <a:schemeClr val="tx1"/>
                </a:solidFill>
                <a:effectLst/>
                <a:latin typeface="+mn-lt"/>
                <a:ea typeface="+mn-ea"/>
                <a:cs typeface="+mn-cs"/>
              </a:rPr>
              <a:t>ICD</a:t>
            </a:r>
            <a:r>
              <a:rPr lang="en-US" sz="1200" b="0" kern="1200" baseline="0" dirty="0" smtClean="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incorrectly discharging (runaway ICD)</a:t>
            </a:r>
            <a:endParaRPr lang="en-US" dirty="0">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783594-FFEA-41C0-A0DA-CF5AF708783C}" type="slidenum">
              <a:rPr lang="en-US" altLang="en-US" smtClean="0">
                <a:solidFill>
                  <a:prstClr val="black"/>
                </a:solidFill>
              </a:rPr>
              <a:pPr>
                <a:spcBef>
                  <a:spcPct val="0"/>
                </a:spcBef>
              </a:pPr>
              <a:t>6</a:t>
            </a:fld>
            <a:endParaRPr lang="en-US" altLang="en-US">
              <a:solidFill>
                <a:prstClr val="black"/>
              </a:solidFill>
            </a:endParaRPr>
          </a:p>
        </p:txBody>
      </p:sp>
    </p:spTree>
    <p:extLst>
      <p:ext uri="{BB962C8B-B14F-4D97-AF65-F5344CB8AC3E}">
        <p14:creationId xmlns:p14="http://schemas.microsoft.com/office/powerpoint/2010/main" val="177440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INSTRUCTOR NOTES AND TIPS</a:t>
            </a:r>
            <a:endParaRPr lang="en-US" altLang="en-US" b="0" u="sng" dirty="0"/>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Geriatric: </a:t>
            </a:r>
            <a:r>
              <a:rPr lang="en-US" sz="1200" kern="1200" dirty="0">
                <a:solidFill>
                  <a:schemeClr val="tx1"/>
                </a:solidFill>
                <a:effectLst/>
                <a:latin typeface="+mn-lt"/>
                <a:ea typeface="+mn-ea"/>
                <a:cs typeface="+mn-cs"/>
              </a:rPr>
              <a:t>77-year-old male residing in a skilled nursing facility;</a:t>
            </a:r>
            <a:r>
              <a:rPr lang="en-US" sz="1200" kern="1200" baseline="0" dirty="0">
                <a:solidFill>
                  <a:schemeClr val="tx1"/>
                </a:solidFill>
                <a:effectLst/>
                <a:latin typeface="+mn-lt"/>
                <a:ea typeface="+mn-ea"/>
                <a:cs typeface="+mn-cs"/>
              </a:rPr>
              <a:t> patient is ambulatory</a:t>
            </a:r>
            <a:r>
              <a:rPr lang="en-US" sz="1200" kern="1200" dirty="0">
                <a:solidFill>
                  <a:schemeClr val="tx1"/>
                </a:solidFill>
                <a:effectLst/>
                <a:latin typeface="+mn-lt"/>
                <a:ea typeface="+mn-ea"/>
                <a:cs typeface="+mn-cs"/>
              </a:rPr>
              <a:t>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Environmental: </a:t>
            </a:r>
            <a:r>
              <a:rPr lang="en-US" sz="1200" kern="1200" dirty="0">
                <a:solidFill>
                  <a:schemeClr val="tx1"/>
                </a:solidFill>
                <a:effectLst/>
                <a:latin typeface="+mn-lt"/>
                <a:ea typeface="+mn-ea"/>
                <a:cs typeface="+mn-cs"/>
              </a:rPr>
              <a:t>Skilled nursing facility</a:t>
            </a:r>
          </a:p>
          <a:p>
            <a:pPr marL="171450" marR="0" indent="-171450" algn="l" defTabSz="457200" rtl="0" eaLnBrk="1" fontAlgn="auto" latinLnBrk="0" hangingPunct="1">
              <a:lnSpc>
                <a:spcPct val="100000"/>
              </a:lnSpc>
              <a:spcBef>
                <a:spcPct val="0"/>
              </a:spcBef>
              <a:spcAft>
                <a:spcPts val="0"/>
              </a:spcAft>
              <a:buClrTx/>
              <a:buSzTx/>
              <a:buFont typeface="Arial" pitchFamily="34" charset="0"/>
              <a:buChar char="•"/>
              <a:tabLst/>
              <a:defRPr/>
            </a:pPr>
            <a:r>
              <a:rPr lang="en-US" sz="1200" b="1" kern="1200" dirty="0">
                <a:solidFill>
                  <a:schemeClr val="tx1"/>
                </a:solidFill>
                <a:effectLst/>
                <a:latin typeface="+mn-lt"/>
                <a:ea typeface="+mn-ea"/>
                <a:cs typeface="+mn-cs"/>
              </a:rPr>
              <a:t>Medical: </a:t>
            </a:r>
            <a:r>
              <a:rPr lang="en-US" sz="1200" dirty="0"/>
              <a:t>Diabetes, AMI (2 in past 5 years), atrial flutter and atrial fibrillation, heart failure;</a:t>
            </a:r>
            <a:r>
              <a:rPr lang="en-US" sz="1200" baseline="0" dirty="0"/>
              <a:t> c</a:t>
            </a:r>
            <a:r>
              <a:rPr lang="en-US" sz="1200" dirty="0"/>
              <a:t>hart includes history of nonischemic cardiomyopathy and low ejection fractions.</a:t>
            </a:r>
          </a:p>
          <a:p>
            <a:pPr marL="628650" marR="0" lvl="1" indent="-171450" algn="l" defTabSz="457200" rtl="0" eaLnBrk="1" fontAlgn="auto" latinLnBrk="0" hangingPunct="1">
              <a:lnSpc>
                <a:spcPct val="100000"/>
              </a:lnSpc>
              <a:spcBef>
                <a:spcPct val="0"/>
              </a:spcBef>
              <a:spcAft>
                <a:spcPts val="0"/>
              </a:spcAft>
              <a:buClrTx/>
              <a:buSzTx/>
              <a:buFont typeface="Arial" pitchFamily="34" charset="0"/>
              <a:buChar char="•"/>
              <a:tabLst/>
              <a:defRPr/>
            </a:pPr>
            <a:r>
              <a:rPr lang="en-US" sz="1200" dirty="0"/>
              <a:t>LVEF is the measurement of how much blood is being pumped out of the left ventricle of the heart with each contraction. Normal LVEF is 55–70%. For this patient, an LVEF of 38% means that 38% of the total amount of blood in the left ventricle is pumped out with each beat. Typically, an LVEF of less than 40% indicates heart failure.</a:t>
            </a:r>
          </a:p>
          <a:p>
            <a:pPr marL="171450" indent="-171450">
              <a:spcBef>
                <a:spcPct val="0"/>
              </a:spcBef>
              <a:buFont typeface="Arial" pitchFamily="34" charset="0"/>
              <a:buChar char="•"/>
            </a:pPr>
            <a:r>
              <a:rPr lang="en-US" sz="1200" b="1" kern="1200" dirty="0">
                <a:solidFill>
                  <a:schemeClr val="tx1"/>
                </a:solidFill>
                <a:effectLst/>
                <a:latin typeface="+mn-lt"/>
                <a:ea typeface="+mn-ea"/>
                <a:cs typeface="+mn-cs"/>
              </a:rPr>
              <a:t>Social: </a:t>
            </a:r>
            <a:r>
              <a:rPr lang="en-US" sz="1200" dirty="0"/>
              <a:t>Limited family support; moderate limitations of activities of daily living (ADL) due to cardiac disease</a:t>
            </a:r>
            <a:endParaRPr lang="en-US" sz="1200" dirty="0">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7</a:t>
            </a:fld>
            <a:endParaRPr lang="en-US" altLang="en-US">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b="1" u="sng" dirty="0">
                <a:latin typeface="Calibri" charset="0"/>
              </a:rPr>
              <a:t>INSTRUCTOR NOTES AND TIPS</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b="1" dirty="0">
                <a:latin typeface="Calibri" charset="0"/>
              </a:rPr>
              <a:t>What does an </a:t>
            </a:r>
            <a:r>
              <a:rPr lang="en-US" b="1" dirty="0" smtClean="0">
                <a:latin typeface="Calibri" charset="0"/>
              </a:rPr>
              <a:t>ICD </a:t>
            </a:r>
            <a:r>
              <a:rPr lang="en-US" b="1" dirty="0">
                <a:latin typeface="Calibri" charset="0"/>
              </a:rPr>
              <a:t>do? </a:t>
            </a:r>
            <a:r>
              <a:rPr lang="en-US" sz="1200" b="0" i="0" kern="1200" dirty="0">
                <a:solidFill>
                  <a:schemeClr val="tx1"/>
                </a:solidFill>
                <a:effectLst/>
                <a:latin typeface="+mn-lt"/>
                <a:ea typeface="+mn-ea"/>
                <a:cs typeface="+mn-cs"/>
              </a:rPr>
              <a:t>The primary purpose of an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is to treat potentially fatal ventricular arrhythmias (ventricular tachycardia [VT] and ventricular fibrillation [VF])</a:t>
            </a:r>
            <a:r>
              <a:rPr lang="en-US" sz="1200" b="0" i="0" kern="1200" baseline="0" dirty="0">
                <a:solidFill>
                  <a:schemeClr val="tx1"/>
                </a:solidFill>
                <a:effectLst/>
                <a:latin typeface="+mn-lt"/>
                <a:ea typeface="+mn-ea"/>
                <a:cs typeface="+mn-cs"/>
              </a:rPr>
              <a:t> through </a:t>
            </a:r>
            <a:r>
              <a:rPr lang="en-US" sz="1200" b="0" i="0" kern="1200" baseline="0" dirty="0" err="1">
                <a:solidFill>
                  <a:schemeClr val="tx1"/>
                </a:solidFill>
                <a:effectLst/>
                <a:latin typeface="+mn-lt"/>
                <a:ea typeface="+mn-ea"/>
                <a:cs typeface="+mn-cs"/>
              </a:rPr>
              <a:t>cardioversion</a:t>
            </a:r>
            <a:r>
              <a:rPr lang="en-US" sz="1200" b="0" i="0" kern="1200" baseline="0" dirty="0">
                <a:solidFill>
                  <a:schemeClr val="tx1"/>
                </a:solidFill>
                <a:effectLst/>
                <a:latin typeface="+mn-lt"/>
                <a:ea typeface="+mn-ea"/>
                <a:cs typeface="+mn-cs"/>
              </a:rPr>
              <a:t>, defibrillation, or anti-tachycardia pacing.</a:t>
            </a:r>
            <a:r>
              <a:rPr lang="en-US" dirty="0">
                <a:latin typeface="Calibri" charset="0"/>
              </a:rPr>
              <a:t> Most </a:t>
            </a:r>
            <a:r>
              <a:rPr lang="en-US" dirty="0" smtClean="0">
                <a:latin typeface="Calibri" charset="0"/>
              </a:rPr>
              <a:t>ICDs</a:t>
            </a:r>
            <a:r>
              <a:rPr lang="en-US" baseline="0" dirty="0" smtClean="0">
                <a:latin typeface="Calibri" charset="0"/>
              </a:rPr>
              <a:t> </a:t>
            </a:r>
            <a:r>
              <a:rPr lang="en-US" baseline="0" dirty="0">
                <a:latin typeface="Calibri" charset="0"/>
              </a:rPr>
              <a:t>also work as a pacemaker to increase the heart rate when it falls below a set number and can deliver anti-tachycardia pacing if VT is detected. </a:t>
            </a:r>
            <a:r>
              <a:rPr lang="en-US" sz="1200" b="0" i="0" kern="1200" dirty="0">
                <a:solidFill>
                  <a:schemeClr val="tx1"/>
                </a:solidFill>
                <a:effectLst/>
                <a:latin typeface="+mn-lt"/>
                <a:ea typeface="+mn-ea"/>
                <a:cs typeface="+mn-cs"/>
              </a:rPr>
              <a:t>Some </a:t>
            </a:r>
            <a:r>
              <a:rPr lang="en-US" sz="1200" b="0" i="0" kern="1200" dirty="0" smtClean="0">
                <a:solidFill>
                  <a:schemeClr val="tx1"/>
                </a:solidFill>
                <a:effectLst/>
                <a:latin typeface="+mn-lt"/>
                <a:ea typeface="+mn-ea"/>
                <a:cs typeface="+mn-cs"/>
              </a:rPr>
              <a:t>ICDs </a:t>
            </a:r>
            <a:r>
              <a:rPr lang="en-US" sz="1200" b="0" i="0" kern="1200" dirty="0">
                <a:solidFill>
                  <a:schemeClr val="tx1"/>
                </a:solidFill>
                <a:effectLst/>
                <a:latin typeface="+mn-lt"/>
                <a:ea typeface="+mn-ea"/>
                <a:cs typeface="+mn-cs"/>
              </a:rPr>
              <a:t>can also deliver cardiac resynchronization therapy (CRT) to treat heart failure.</a:t>
            </a:r>
            <a:endParaRPr lang="en-US" sz="1200" b="0"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b="1" dirty="0">
                <a:latin typeface="Calibri" charset="0"/>
              </a:rPr>
              <a:t>What are the indications for an ICD? </a:t>
            </a:r>
            <a:r>
              <a:rPr lang="en-US" dirty="0">
                <a:latin typeface="Calibri" charset="0"/>
              </a:rPr>
              <a:t>T</a:t>
            </a:r>
            <a:r>
              <a:rPr lang="en-US" sz="1200" b="0" i="0" kern="1200" dirty="0">
                <a:solidFill>
                  <a:schemeClr val="tx1"/>
                </a:solidFill>
                <a:effectLst/>
                <a:latin typeface="+mn-lt"/>
                <a:ea typeface="+mn-ea"/>
                <a:cs typeface="+mn-cs"/>
              </a:rPr>
              <a:t>he main indications for use of an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relate to secondary prevention in patients with prior sustained VT, VF, or resuscitated sudden cardiac death (SCD) thought to be due to VT</a:t>
            </a:r>
            <a:r>
              <a:rPr lang="en-US" sz="1200" b="0" i="0" kern="1200" baseline="0" dirty="0">
                <a:solidFill>
                  <a:schemeClr val="tx1"/>
                </a:solidFill>
                <a:effectLst/>
                <a:latin typeface="+mn-lt"/>
                <a:ea typeface="+mn-ea"/>
                <a:cs typeface="+mn-cs"/>
              </a:rPr>
              <a:t> or </a:t>
            </a:r>
            <a:r>
              <a:rPr lang="en-US" sz="1200" b="0" i="0" kern="1200" dirty="0">
                <a:solidFill>
                  <a:schemeClr val="tx1"/>
                </a:solidFill>
                <a:effectLst/>
                <a:latin typeface="+mn-lt"/>
                <a:ea typeface="+mn-ea"/>
                <a:cs typeface="+mn-cs"/>
              </a:rPr>
              <a:t>VF. An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is also indicated for the prevention of sudden cardiac</a:t>
            </a:r>
            <a:r>
              <a:rPr lang="en-US" sz="1200" b="0" i="0" kern="1200" baseline="0" dirty="0">
                <a:solidFill>
                  <a:schemeClr val="tx1"/>
                </a:solidFill>
                <a:effectLst/>
                <a:latin typeface="+mn-lt"/>
                <a:ea typeface="+mn-ea"/>
                <a:cs typeface="+mn-cs"/>
              </a:rPr>
              <a:t> arrest in patients at risk of developing VF or VT.</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8</a:t>
            </a:fld>
            <a:endParaRPr lang="en-US" altLang="en-US">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i="0" kern="1200" dirty="0">
                <a:solidFill>
                  <a:schemeClr val="tx1"/>
                </a:solidFill>
                <a:effectLst/>
                <a:latin typeface="+mn-lt"/>
                <a:ea typeface="+mn-ea"/>
                <a:cs typeface="+mn-cs"/>
              </a:rPr>
              <a:t>What are some long-term risks with an </a:t>
            </a:r>
            <a:r>
              <a:rPr lang="en-US" sz="1200" b="1" i="0" kern="1200" dirty="0" smtClean="0">
                <a:solidFill>
                  <a:schemeClr val="tx1"/>
                </a:solidFill>
                <a:effectLst/>
                <a:latin typeface="+mn-lt"/>
                <a:ea typeface="+mn-ea"/>
                <a:cs typeface="+mn-cs"/>
              </a:rPr>
              <a:t>ICD?</a:t>
            </a:r>
            <a:endParaRPr lang="en-US" sz="1200" b="1" i="0" kern="1200" dirty="0">
              <a:solidFill>
                <a:schemeClr val="tx1"/>
              </a:solidFill>
              <a:effectLst/>
              <a:latin typeface="+mn-lt"/>
              <a:ea typeface="+mn-ea"/>
              <a:cs typeface="+mn-cs"/>
            </a:endParaRPr>
          </a:p>
          <a:p>
            <a:pPr marL="628650" lvl="1" indent="-171450">
              <a:buFont typeface="Arial" pitchFamily="34" charset="0"/>
              <a:buChar char="•"/>
            </a:pPr>
            <a:r>
              <a:rPr lang="en-US" sz="1200" b="0" i="0" kern="1200" dirty="0">
                <a:solidFill>
                  <a:schemeClr val="tx1"/>
                </a:solidFill>
                <a:effectLst/>
                <a:latin typeface="+mn-lt"/>
                <a:ea typeface="+mn-ea"/>
                <a:cs typeface="+mn-cs"/>
              </a:rPr>
              <a:t>Infection or erosion of the device. In most cases, the entire system must be removed.</a:t>
            </a:r>
          </a:p>
          <a:p>
            <a:pPr marL="628650" lvl="1" indent="-171450">
              <a:buFont typeface="Arial" pitchFamily="34" charset="0"/>
              <a:buChar char="•"/>
            </a:pPr>
            <a:r>
              <a:rPr lang="en-US" sz="1200" b="0" i="0" kern="1200" dirty="0">
                <a:solidFill>
                  <a:schemeClr val="tx1"/>
                </a:solidFill>
                <a:effectLst/>
                <a:latin typeface="+mn-lt"/>
                <a:ea typeface="+mn-ea"/>
                <a:cs typeface="+mn-cs"/>
              </a:rPr>
              <a:t>Lead failure. The leads are the weakest part of the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system, and the mechanical stresses on the leads can lead to breakage of the wires within the leads or in the insulation surrounding the leads.</a:t>
            </a:r>
          </a:p>
          <a:p>
            <a:pPr marL="628650" lvl="1" indent="-171450">
              <a:buFont typeface="Arial" pitchFamily="34" charset="0"/>
              <a:buChar char="•"/>
            </a:pPr>
            <a:r>
              <a:rPr lang="en-US" sz="1200" b="0" i="0" kern="1200" dirty="0">
                <a:solidFill>
                  <a:schemeClr val="tx1"/>
                </a:solidFill>
                <a:effectLst/>
                <a:latin typeface="+mn-lt"/>
                <a:ea typeface="+mn-ea"/>
                <a:cs typeface="+mn-cs"/>
              </a:rPr>
              <a:t>Inappropriate detection and subsequent delivery of a shock.</a:t>
            </a:r>
          </a:p>
          <a:p>
            <a:pPr marL="628650" lvl="1" indent="-171450">
              <a:buFont typeface="Arial" pitchFamily="34" charset="0"/>
              <a:buChar char="•"/>
            </a:pPr>
            <a:r>
              <a:rPr lang="en-US" sz="1200" b="0" i="0" kern="1200" dirty="0">
                <a:solidFill>
                  <a:schemeClr val="tx1"/>
                </a:solidFill>
                <a:effectLst/>
                <a:latin typeface="+mn-lt"/>
                <a:ea typeface="+mn-ea"/>
                <a:cs typeface="+mn-cs"/>
              </a:rPr>
              <a:t>Premature battery depletion or device failure. Like any other piece of electronic equipment, these devices can occasionally fail without warning.</a:t>
            </a:r>
          </a:p>
          <a:p>
            <a:pPr marL="171450" indent="-171450">
              <a:buFont typeface="Arial" pitchFamily="34" charset="0"/>
              <a:buChar char="•"/>
            </a:pPr>
            <a:r>
              <a:rPr lang="en-US" sz="1200" b="1" i="0" kern="1200" dirty="0">
                <a:solidFill>
                  <a:schemeClr val="tx1"/>
                </a:solidFill>
                <a:effectLst/>
                <a:latin typeface="+mn-lt"/>
                <a:ea typeface="+mn-ea"/>
                <a:cs typeface="+mn-cs"/>
              </a:rPr>
              <a:t>Under</a:t>
            </a:r>
            <a:r>
              <a:rPr lang="en-US" sz="1200" b="1" i="0" kern="1200" baseline="0" dirty="0">
                <a:solidFill>
                  <a:schemeClr val="tx1"/>
                </a:solidFill>
                <a:effectLst/>
                <a:latin typeface="+mn-lt"/>
                <a:ea typeface="+mn-ea"/>
                <a:cs typeface="+mn-cs"/>
              </a:rPr>
              <a:t> normal situations, what should a person do after a shock is delivered?</a:t>
            </a:r>
          </a:p>
          <a:p>
            <a:pPr marL="628650" lvl="1" indent="-171450">
              <a:buFont typeface="Arial" pitchFamily="34" charset="0"/>
              <a:buChar char="•"/>
            </a:pPr>
            <a:r>
              <a:rPr lang="en-US" sz="1200" b="0" i="0" kern="1200" dirty="0">
                <a:solidFill>
                  <a:schemeClr val="tx1"/>
                </a:solidFill>
                <a:effectLst/>
                <a:latin typeface="+mn-lt"/>
                <a:ea typeface="+mn-ea"/>
                <a:cs typeface="+mn-cs"/>
              </a:rPr>
              <a:t>If a person experiences a shock from an </a:t>
            </a:r>
            <a:r>
              <a:rPr lang="en-US" sz="1200" b="0" i="0" kern="1200" dirty="0" smtClean="0">
                <a:solidFill>
                  <a:schemeClr val="tx1"/>
                </a:solidFill>
                <a:effectLst/>
                <a:latin typeface="+mn-lt"/>
                <a:ea typeface="+mn-ea"/>
                <a:cs typeface="+mn-cs"/>
              </a:rPr>
              <a:t>ICD, </a:t>
            </a:r>
            <a:r>
              <a:rPr lang="en-US" sz="1200" b="0" i="0" kern="1200" dirty="0">
                <a:solidFill>
                  <a:schemeClr val="tx1"/>
                </a:solidFill>
                <a:effectLst/>
                <a:latin typeface="+mn-lt"/>
                <a:ea typeface="+mn-ea"/>
                <a:cs typeface="+mn-cs"/>
              </a:rPr>
              <a:t>he or she should immediately notify his or her doctor. Because most arrhythmias require only one shock to return the heart rhythm to normal, anyone who has frequent or clusters of shocks must be evaluated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investigate the cause. In some cases, programming and/or medications may need to be adjusted; less commonly, a malfunctioning lead may be detected.</a:t>
            </a:r>
          </a:p>
          <a:p>
            <a:pPr marL="628650" lvl="1" indent="-171450">
              <a:buFont typeface="Arial" pitchFamily="34" charset="0"/>
              <a:buChar char="•"/>
            </a:pPr>
            <a:r>
              <a:rPr lang="en-US" sz="1200" b="0" i="0" kern="1200" dirty="0">
                <a:solidFill>
                  <a:schemeClr val="tx1"/>
                </a:solidFill>
                <a:effectLst/>
                <a:latin typeface="+mn-lt"/>
                <a:ea typeface="+mn-ea"/>
                <a:cs typeface="+mn-cs"/>
              </a:rPr>
              <a:t>The patient in this scenario</a:t>
            </a:r>
            <a:r>
              <a:rPr lang="en-US" sz="1200" b="0" i="0" kern="1200" baseline="0" dirty="0">
                <a:solidFill>
                  <a:schemeClr val="tx1"/>
                </a:solidFill>
                <a:effectLst/>
                <a:latin typeface="+mn-lt"/>
                <a:ea typeface="+mn-ea"/>
                <a:cs typeface="+mn-cs"/>
              </a:rPr>
              <a:t> had 2 shocks, which should raise your suspicions about a continued cardiac rhythm or a malfunctioning </a:t>
            </a:r>
            <a:r>
              <a:rPr lang="en-US" sz="1200" b="0" i="0" kern="1200" baseline="0" dirty="0" smtClean="0">
                <a:solidFill>
                  <a:schemeClr val="tx1"/>
                </a:solidFill>
                <a:effectLst/>
                <a:latin typeface="+mn-lt"/>
                <a:ea typeface="+mn-ea"/>
                <a:cs typeface="+mn-cs"/>
              </a:rPr>
              <a:t>ICD. </a:t>
            </a:r>
            <a:endParaRPr lang="en-US" sz="12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9</a:t>
            </a:fld>
            <a:endParaRPr lang="en-US" altLang="en-US">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927"/>
            <a:ext cx="7772400" cy="1470025"/>
          </a:xfrm>
        </p:spPr>
        <p:txBody>
          <a:bodyPr/>
          <a:lstStyle>
            <a:lvl1pP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378200"/>
            <a:ext cx="6400800" cy="1752600"/>
          </a:xfrm>
        </p:spPr>
        <p:txBody>
          <a:bodyPr/>
          <a:lstStyle>
            <a:lvl1pPr marL="0" indent="0" algn="ctr">
              <a:buNone/>
              <a:defRPr sz="40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367DAF-A54C-42A4-B68E-C96D436D7159}"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9B1A9B6-26EE-4088-BCB2-999321DB35EF}" type="slidenum">
              <a:rPr lang="en-US" altLang="en-US"/>
              <a:pPr>
                <a:defRPr/>
              </a:pPr>
              <a:t>‹#›</a:t>
            </a:fld>
            <a:endParaRPr lang="en-US" altLang="en-US"/>
          </a:p>
        </p:txBody>
      </p:sp>
    </p:spTree>
    <p:extLst>
      <p:ext uri="{BB962C8B-B14F-4D97-AF65-F5344CB8AC3E}">
        <p14:creationId xmlns:p14="http://schemas.microsoft.com/office/powerpoint/2010/main" val="288241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6D460F-E1DE-472F-B365-995F7004830D}"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459055A-C9F0-406D-8572-45BEDB5CF131}" type="slidenum">
              <a:rPr lang="en-US" altLang="en-US"/>
              <a:pPr>
                <a:defRPr/>
              </a:pPr>
              <a:t>‹#›</a:t>
            </a:fld>
            <a:endParaRPr lang="en-US" altLang="en-US"/>
          </a:p>
        </p:txBody>
      </p:sp>
    </p:spTree>
    <p:extLst>
      <p:ext uri="{BB962C8B-B14F-4D97-AF65-F5344CB8AC3E}">
        <p14:creationId xmlns:p14="http://schemas.microsoft.com/office/powerpoint/2010/main" val="22136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7DE133-45A1-42AD-BC9F-3A3CFBD1DAE3}"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DA63177-B63B-4FED-98BE-F601B8D2C0B9}" type="slidenum">
              <a:rPr lang="en-US" altLang="en-US"/>
              <a:pPr>
                <a:defRPr/>
              </a:pPr>
              <a:t>‹#›</a:t>
            </a:fld>
            <a:endParaRPr lang="en-US" altLang="en-US"/>
          </a:p>
        </p:txBody>
      </p:sp>
    </p:spTree>
    <p:extLst>
      <p:ext uri="{BB962C8B-B14F-4D97-AF65-F5344CB8AC3E}">
        <p14:creationId xmlns:p14="http://schemas.microsoft.com/office/powerpoint/2010/main" val="402307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500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29D6DB-67CC-4B86-B202-1C59B7A98187}"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3065994-3CA2-43D6-BB57-65B303F4FE8B}" type="slidenum">
              <a:rPr lang="en-US" altLang="en-US"/>
              <a:pPr>
                <a:defRPr/>
              </a:pPr>
              <a:t>‹#›</a:t>
            </a:fld>
            <a:endParaRPr lang="en-US" altLang="en-US"/>
          </a:p>
        </p:txBody>
      </p:sp>
    </p:spTree>
    <p:extLst>
      <p:ext uri="{BB962C8B-B14F-4D97-AF65-F5344CB8AC3E}">
        <p14:creationId xmlns:p14="http://schemas.microsoft.com/office/powerpoint/2010/main" val="287111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807BE3-B300-4E8E-8B53-1D4C30447194}" type="datetimeFigureOut">
              <a:rPr lang="en-US" altLang="en-US"/>
              <a:pPr>
                <a:defRPr/>
              </a:pPr>
              <a:t>4/19/17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6684B86-A0AF-4312-BBDA-19DA6CEE3CFC}" type="slidenum">
              <a:rPr lang="en-US" altLang="en-US"/>
              <a:pPr>
                <a:defRPr/>
              </a:pPr>
              <a:t>‹#›</a:t>
            </a:fld>
            <a:endParaRPr lang="en-US" altLang="en-US"/>
          </a:p>
        </p:txBody>
      </p:sp>
    </p:spTree>
    <p:extLst>
      <p:ext uri="{BB962C8B-B14F-4D97-AF65-F5344CB8AC3E}">
        <p14:creationId xmlns:p14="http://schemas.microsoft.com/office/powerpoint/2010/main" val="336028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E95B51-22F0-4606-ACE7-90CF5F86AD9C}" type="datetimeFigureOut">
              <a:rPr lang="en-US" altLang="en-US"/>
              <a:pPr>
                <a:defRPr/>
              </a:pPr>
              <a:t>4/19/17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37C9E8D-8AE5-41CD-A935-685CD224DDA9}" type="slidenum">
              <a:rPr lang="en-US" altLang="en-US"/>
              <a:pPr>
                <a:defRPr/>
              </a:pPr>
              <a:t>‹#›</a:t>
            </a:fld>
            <a:endParaRPr lang="en-US" altLang="en-US"/>
          </a:p>
        </p:txBody>
      </p:sp>
    </p:spTree>
    <p:extLst>
      <p:ext uri="{BB962C8B-B14F-4D97-AF65-F5344CB8AC3E}">
        <p14:creationId xmlns:p14="http://schemas.microsoft.com/office/powerpoint/2010/main" val="140673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2BF20B-7211-4AE4-8D08-F7F305D4B36E}" type="datetimeFigureOut">
              <a:rPr lang="en-US" altLang="en-US"/>
              <a:pPr>
                <a:defRPr/>
              </a:pPr>
              <a:t>4/19/17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ABF5D978-F629-4290-8216-F23DE25EDEBB}" type="slidenum">
              <a:rPr lang="en-US" altLang="en-US"/>
              <a:pPr>
                <a:defRPr/>
              </a:pPr>
              <a:t>‹#›</a:t>
            </a:fld>
            <a:endParaRPr lang="en-US" altLang="en-US"/>
          </a:p>
        </p:txBody>
      </p:sp>
    </p:spTree>
    <p:extLst>
      <p:ext uri="{BB962C8B-B14F-4D97-AF65-F5344CB8AC3E}">
        <p14:creationId xmlns:p14="http://schemas.microsoft.com/office/powerpoint/2010/main" val="4709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A18A842-7F6C-42FB-9108-2064C9C101D9}" type="datetimeFigureOut">
              <a:rPr lang="en-US" altLang="en-US"/>
              <a:pPr>
                <a:defRPr/>
              </a:pPr>
              <a:t>4/19/17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DB9C197E-3DCD-4660-AF54-EFB292B244A4}" type="slidenum">
              <a:rPr lang="en-US" altLang="en-US"/>
              <a:pPr>
                <a:defRPr/>
              </a:pPr>
              <a:t>‹#›</a:t>
            </a:fld>
            <a:endParaRPr lang="en-US" altLang="en-US"/>
          </a:p>
        </p:txBody>
      </p:sp>
    </p:spTree>
    <p:extLst>
      <p:ext uri="{BB962C8B-B14F-4D97-AF65-F5344CB8AC3E}">
        <p14:creationId xmlns:p14="http://schemas.microsoft.com/office/powerpoint/2010/main" val="346819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79C3B4-277A-463A-B010-2724E5C89911}" type="datetimeFigureOut">
              <a:rPr lang="en-US" altLang="en-US"/>
              <a:pPr>
                <a:defRPr/>
              </a:pPr>
              <a:t>4/19/17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700C9288-830E-44B6-9345-54ADDF4946FD}" type="slidenum">
              <a:rPr lang="en-US" altLang="en-US"/>
              <a:pPr>
                <a:defRPr/>
              </a:pPr>
              <a:t>‹#›</a:t>
            </a:fld>
            <a:endParaRPr lang="en-US" altLang="en-US"/>
          </a:p>
        </p:txBody>
      </p:sp>
    </p:spTree>
    <p:extLst>
      <p:ext uri="{BB962C8B-B14F-4D97-AF65-F5344CB8AC3E}">
        <p14:creationId xmlns:p14="http://schemas.microsoft.com/office/powerpoint/2010/main" val="371902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B0D10-B15F-4A15-96E7-79E69CEC8306}" type="datetimeFigureOut">
              <a:rPr lang="en-US" altLang="en-US"/>
              <a:pPr>
                <a:defRPr/>
              </a:pPr>
              <a:t>4/19/17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2C3BFAE-7C96-4963-A143-B0BE310C8A9E}" type="slidenum">
              <a:rPr lang="en-US" altLang="en-US"/>
              <a:pPr>
                <a:defRPr/>
              </a:pPr>
              <a:t>‹#›</a:t>
            </a:fld>
            <a:endParaRPr lang="en-US" altLang="en-US"/>
          </a:p>
        </p:txBody>
      </p:sp>
    </p:spTree>
    <p:extLst>
      <p:ext uri="{BB962C8B-B14F-4D97-AF65-F5344CB8AC3E}">
        <p14:creationId xmlns:p14="http://schemas.microsoft.com/office/powerpoint/2010/main" val="280755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A76976-6B2A-4B17-8648-E6327CD95E29}" type="datetimeFigureOut">
              <a:rPr lang="en-US" altLang="en-US"/>
              <a:pPr>
                <a:defRPr/>
              </a:pPr>
              <a:t>4/19/17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40F617E-1433-4849-92BD-BDF5DC849B99}" type="slidenum">
              <a:rPr lang="en-US" altLang="en-US"/>
              <a:pPr>
                <a:defRPr/>
              </a:pPr>
              <a:t>‹#›</a:t>
            </a:fld>
            <a:endParaRPr lang="en-US" altLang="en-US"/>
          </a:p>
        </p:txBody>
      </p:sp>
    </p:spTree>
    <p:extLst>
      <p:ext uri="{BB962C8B-B14F-4D97-AF65-F5344CB8AC3E}">
        <p14:creationId xmlns:p14="http://schemas.microsoft.com/office/powerpoint/2010/main" val="4255902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27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71D0512-73ED-46C1-92A3-31BA7E782A4A}" type="datetimeFigureOut">
              <a:rPr lang="en-US" altLang="en-US">
                <a:cs typeface="Arial" panose="020B0604020202020204" pitchFamily="34" charset="0"/>
              </a:rPr>
              <a:pPr fontAlgn="base">
                <a:spcBef>
                  <a:spcPct val="0"/>
                </a:spcBef>
                <a:spcAft>
                  <a:spcPct val="0"/>
                </a:spcAft>
                <a:defRPr/>
              </a:pPr>
              <a:t>4/19/17</a:t>
            </a:fld>
            <a:endParaRPr lang="en-US" altLang="en-US">
              <a:cs typeface="Arial" panose="020B0604020202020204"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fontAlgn="base">
              <a:spcBef>
                <a:spcPct val="0"/>
              </a:spcBef>
              <a:spcAft>
                <a:spcPct val="0"/>
              </a:spcAft>
              <a:defRPr/>
            </a:pPr>
            <a:endParaRPr lang="en-US" altLang="en-US">
              <a:cs typeface="Arial" panose="020B0604020202020204" pitchFamily="34"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F5B0D2A6-2254-4851-9087-021DA7541A72}"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454158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solidFill>
                  <a:schemeClr val="bg1"/>
                </a:solidFill>
              </a:rPr>
              <a:t>Advanced </a:t>
            </a:r>
            <a:r>
              <a:rPr lang="en-US" b="1" dirty="0" smtClean="0">
                <a:solidFill>
                  <a:schemeClr val="bg1"/>
                </a:solidFill>
              </a:rPr>
              <a:t>GEMS Course</a:t>
            </a:r>
            <a:endParaRPr lang="en-US" b="1" dirty="0">
              <a:solidFill>
                <a:schemeClr val="bg1"/>
              </a:solidFill>
            </a:endParaRPr>
          </a:p>
        </p:txBody>
      </p:sp>
      <p:sp>
        <p:nvSpPr>
          <p:cNvPr id="5" name="Subtitle 4"/>
          <p:cNvSpPr>
            <a:spLocks noGrp="1"/>
          </p:cNvSpPr>
          <p:nvPr>
            <p:ph type="subTitle" idx="1"/>
          </p:nvPr>
        </p:nvSpPr>
        <p:spPr>
          <a:xfrm>
            <a:off x="1371600" y="3136658"/>
            <a:ext cx="6400800" cy="1752600"/>
          </a:xfrm>
        </p:spPr>
        <p:txBody>
          <a:bodyPr/>
          <a:lstStyle/>
          <a:p>
            <a:r>
              <a:rPr lang="en-US" sz="4000" b="1" dirty="0">
                <a:solidFill>
                  <a:schemeClr val="accent6"/>
                </a:solidFill>
              </a:rPr>
              <a:t>Lesson 8A</a:t>
            </a:r>
          </a:p>
          <a:p>
            <a:r>
              <a:rPr lang="en-US" dirty="0" smtClean="0"/>
              <a:t>Implantable </a:t>
            </a:r>
            <a:r>
              <a:rPr lang="en-US" dirty="0"/>
              <a:t>Cardioverter </a:t>
            </a:r>
            <a:r>
              <a:rPr lang="en-US" dirty="0" smtClean="0"/>
              <a:t>Defibrillators</a:t>
            </a:r>
            <a:endParaRPr lang="en-US" dirty="0"/>
          </a:p>
        </p:txBody>
      </p:sp>
    </p:spTree>
    <p:extLst>
      <p:ext uri="{BB962C8B-B14F-4D97-AF65-F5344CB8AC3E}">
        <p14:creationId xmlns:p14="http://schemas.microsoft.com/office/powerpoint/2010/main" val="14601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Pre-transport Check</a:t>
            </a:r>
          </a:p>
        </p:txBody>
      </p:sp>
      <p:sp>
        <p:nvSpPr>
          <p:cNvPr id="31747" name="Content Placeholder 2"/>
          <p:cNvSpPr>
            <a:spLocks noGrp="1"/>
          </p:cNvSpPr>
          <p:nvPr>
            <p:ph idx="1"/>
          </p:nvPr>
        </p:nvSpPr>
        <p:spPr/>
        <p:txBody>
          <a:bodyPr/>
          <a:lstStyle/>
          <a:p>
            <a:r>
              <a:rPr lang="en-US" altLang="en-US" b="1" dirty="0"/>
              <a:t>Records: </a:t>
            </a:r>
            <a:r>
              <a:rPr lang="en-US" altLang="en-US" dirty="0"/>
              <a:t>The patient has his medical records.</a:t>
            </a:r>
          </a:p>
          <a:p>
            <a:r>
              <a:rPr lang="en-US" altLang="en-US" b="1" dirty="0"/>
              <a:t>ECG: </a:t>
            </a:r>
            <a:r>
              <a:rPr lang="en-US" altLang="en-US" dirty="0"/>
              <a:t>Based on the patient’s history and </a:t>
            </a:r>
            <a:r>
              <a:rPr lang="en-US" altLang="en-US" dirty="0" smtClean="0"/>
              <a:t>ICD </a:t>
            </a:r>
            <a:r>
              <a:rPr lang="en-US" altLang="en-US" dirty="0"/>
              <a:t>discharge, you determine that cardiac monitoring, along with oxygen, is needed right away.</a:t>
            </a:r>
          </a:p>
          <a:p>
            <a:r>
              <a:rPr lang="en-US" altLang="en-US" dirty="0"/>
              <a:t>What specific cardiac concerns do you have at this point?</a:t>
            </a:r>
          </a:p>
        </p:txBody>
      </p:sp>
    </p:spTree>
    <p:extLst>
      <p:ext uri="{BB962C8B-B14F-4D97-AF65-F5344CB8AC3E}">
        <p14:creationId xmlns:p14="http://schemas.microsoft.com/office/powerpoint/2010/main" val="2142358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ECG</a:t>
            </a:r>
            <a:endParaRPr lang="en-US" altLang="en-US" sz="3200" dirty="0"/>
          </a:p>
        </p:txBody>
      </p:sp>
      <p:sp>
        <p:nvSpPr>
          <p:cNvPr id="31747" name="Content Placeholder 2"/>
          <p:cNvSpPr>
            <a:spLocks noGrp="1"/>
          </p:cNvSpPr>
          <p:nvPr>
            <p:ph idx="1"/>
          </p:nvPr>
        </p:nvSpPr>
        <p:spPr/>
        <p:txBody>
          <a:bodyPr/>
          <a:lstStyle/>
          <a:p>
            <a:r>
              <a:rPr lang="en-US" altLang="en-US" dirty="0"/>
              <a:t>The ECG tracing shows atrial fibrillation with wide-complex QRS showing a ventricular rate of 120–140.</a:t>
            </a:r>
          </a:p>
        </p:txBody>
      </p:sp>
      <p:sp>
        <p:nvSpPr>
          <p:cNvPr id="5" name="Rectangle 4"/>
          <p:cNvSpPr>
            <a:spLocks noChangeArrowheads="1"/>
          </p:cNvSpPr>
          <p:nvPr/>
        </p:nvSpPr>
        <p:spPr bwMode="auto">
          <a:xfrm>
            <a:off x="2275167" y="5460112"/>
            <a:ext cx="3653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Reproduced </a:t>
            </a:r>
            <a:r>
              <a:rPr lang="en-US" altLang="en-US" sz="900" dirty="0">
                <a:solidFill>
                  <a:schemeClr val="bg1">
                    <a:lumMod val="95000"/>
                  </a:schemeClr>
                </a:solidFill>
              </a:rPr>
              <a:t>from Arrhythmia </a:t>
            </a:r>
            <a:r>
              <a:rPr lang="en-US" altLang="en-US" sz="900" dirty="0" smtClean="0">
                <a:solidFill>
                  <a:schemeClr val="bg1">
                    <a:lumMod val="95000"/>
                  </a:schemeClr>
                </a:solidFill>
              </a:rPr>
              <a:t>Recognition</a:t>
            </a:r>
            <a:r>
              <a:rPr lang="en-US" altLang="en-US" sz="900" dirty="0">
                <a:solidFill>
                  <a:schemeClr val="bg1">
                    <a:lumMod val="95000"/>
                  </a:schemeClr>
                </a:solidFill>
              </a:rPr>
              <a:t>: The Art of Interpretation, </a:t>
            </a:r>
            <a:endParaRPr lang="en-US" altLang="en-US" sz="900" dirty="0" smtClean="0">
              <a:solidFill>
                <a:schemeClr val="bg1">
                  <a:lumMod val="95000"/>
                </a:schemeClr>
              </a:solidFill>
            </a:endParaRPr>
          </a:p>
          <a:p>
            <a:r>
              <a:rPr lang="en-US" altLang="en-US" sz="900" dirty="0" smtClean="0">
                <a:solidFill>
                  <a:schemeClr val="bg1">
                    <a:lumMod val="95000"/>
                  </a:schemeClr>
                </a:solidFill>
              </a:rPr>
              <a:t>courtesy </a:t>
            </a:r>
            <a:r>
              <a:rPr lang="en-US" altLang="en-US" sz="900" dirty="0">
                <a:solidFill>
                  <a:schemeClr val="bg1">
                    <a:lumMod val="95000"/>
                  </a:schemeClr>
                </a:solidFill>
              </a:rPr>
              <a:t>of Tomas B. Garcia, MD.</a:t>
            </a:r>
          </a:p>
        </p:txBody>
      </p:sp>
      <p:pic>
        <p:nvPicPr>
          <p:cNvPr id="2050" name="Picture 2" descr="U:\Advanced_GEMS\Art\Art\9781284121254_CH08A_UNNUN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238" y="4017503"/>
            <a:ext cx="4581525" cy="14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874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En Route</a:t>
            </a:r>
          </a:p>
        </p:txBody>
      </p:sp>
      <p:sp>
        <p:nvSpPr>
          <p:cNvPr id="31747" name="Content Placeholder 2"/>
          <p:cNvSpPr>
            <a:spLocks noGrp="1"/>
          </p:cNvSpPr>
          <p:nvPr>
            <p:ph idx="1"/>
          </p:nvPr>
        </p:nvSpPr>
        <p:spPr/>
        <p:txBody>
          <a:bodyPr/>
          <a:lstStyle/>
          <a:p>
            <a:r>
              <a:rPr lang="en-US" altLang="en-US" b="1" dirty="0"/>
              <a:t>Patient status: </a:t>
            </a:r>
            <a:r>
              <a:rPr lang="en-US" altLang="en-US" dirty="0"/>
              <a:t>The patient remains A&amp;O x4. His agitation and apprehension increase during the ride to the hospital. He is worried that his ICD will discharge again and that he may go into cardiac arrest.</a:t>
            </a:r>
          </a:p>
          <a:p>
            <a:r>
              <a:rPr lang="en-US" altLang="en-US" b="1" dirty="0"/>
              <a:t>Vital signs: </a:t>
            </a:r>
            <a:r>
              <a:rPr lang="en-US" altLang="en-US" dirty="0"/>
              <a:t>BP: 108/66, RR: 22, HR: 120–140, SpO2: 96%</a:t>
            </a:r>
          </a:p>
        </p:txBody>
      </p:sp>
    </p:spTree>
    <p:extLst>
      <p:ext uri="{BB962C8B-B14F-4D97-AF65-F5344CB8AC3E}">
        <p14:creationId xmlns:p14="http://schemas.microsoft.com/office/powerpoint/2010/main" val="768651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En Route </a:t>
            </a:r>
            <a:r>
              <a:rPr lang="en-US" altLang="en-US" sz="3200" dirty="0"/>
              <a:t>(cont’d)</a:t>
            </a:r>
          </a:p>
        </p:txBody>
      </p:sp>
      <p:sp>
        <p:nvSpPr>
          <p:cNvPr id="31747" name="Content Placeholder 2"/>
          <p:cNvSpPr>
            <a:spLocks noGrp="1"/>
          </p:cNvSpPr>
          <p:nvPr>
            <p:ph idx="1"/>
          </p:nvPr>
        </p:nvSpPr>
        <p:spPr/>
        <p:txBody>
          <a:bodyPr/>
          <a:lstStyle/>
          <a:p>
            <a:r>
              <a:rPr lang="en-US" altLang="en-US" dirty="0"/>
              <a:t>The patient comments that he is not only worried about additional ICD shocks, but he also wants to know if the ICD should be “turned off” because he has become too sick and does not want to have heroic measures performed to save his life, only to go on to “live like a vegetable,” if he makes it that far.</a:t>
            </a:r>
          </a:p>
          <a:p>
            <a:r>
              <a:rPr lang="en-US" altLang="en-US" dirty="0"/>
              <a:t>How would you address his concerns?</a:t>
            </a:r>
          </a:p>
        </p:txBody>
      </p:sp>
    </p:spTree>
    <p:extLst>
      <p:ext uri="{BB962C8B-B14F-4D97-AF65-F5344CB8AC3E}">
        <p14:creationId xmlns:p14="http://schemas.microsoft.com/office/powerpoint/2010/main" val="397550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En Route </a:t>
            </a:r>
            <a:r>
              <a:rPr lang="en-US" altLang="en-US" sz="3200" dirty="0"/>
              <a:t>(cont’d)</a:t>
            </a:r>
          </a:p>
        </p:txBody>
      </p:sp>
      <p:sp>
        <p:nvSpPr>
          <p:cNvPr id="31747" name="Content Placeholder 2"/>
          <p:cNvSpPr>
            <a:spLocks noGrp="1"/>
          </p:cNvSpPr>
          <p:nvPr>
            <p:ph idx="1"/>
          </p:nvPr>
        </p:nvSpPr>
        <p:spPr/>
        <p:txBody>
          <a:bodyPr/>
          <a:lstStyle/>
          <a:p>
            <a:r>
              <a:rPr lang="en-US" altLang="en-US" dirty="0"/>
              <a:t>Knowing that the patient is at risk for sudden cardiac arrest, what concerns do you have defibrillating a patient with an </a:t>
            </a:r>
            <a:r>
              <a:rPr lang="en-US" altLang="en-US" dirty="0" smtClean="0"/>
              <a:t>ICD?</a:t>
            </a:r>
            <a:endParaRPr lang="en-US" altLang="en-US" dirty="0"/>
          </a:p>
        </p:txBody>
      </p:sp>
      <p:sp>
        <p:nvSpPr>
          <p:cNvPr id="5" name="Rectangle 4"/>
          <p:cNvSpPr>
            <a:spLocks noChangeArrowheads="1"/>
          </p:cNvSpPr>
          <p:nvPr/>
        </p:nvSpPr>
        <p:spPr bwMode="auto">
          <a:xfrm rot="5400000">
            <a:off x="5711549" y="4061475"/>
            <a:ext cx="16289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 </a:t>
            </a:r>
            <a:r>
              <a:rPr lang="en-US" altLang="en-US" sz="900" dirty="0">
                <a:solidFill>
                  <a:schemeClr val="bg1">
                    <a:lumMod val="95000"/>
                  </a:schemeClr>
                </a:solidFill>
              </a:rPr>
              <a:t>Jones &amp; Bartlett Learning.</a:t>
            </a:r>
          </a:p>
        </p:txBody>
      </p:sp>
      <p:pic>
        <p:nvPicPr>
          <p:cNvPr id="2" name="Picture 2" descr="U:\Advanced_GEMS\Art\Art\9781284121254_CH08A_UNNUN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3356863"/>
            <a:ext cx="3667125" cy="313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106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Detailed Assessment</a:t>
            </a:r>
            <a:endParaRPr lang="en-US" altLang="en-US" sz="3200" dirty="0"/>
          </a:p>
        </p:txBody>
      </p:sp>
      <p:sp>
        <p:nvSpPr>
          <p:cNvPr id="31747" name="Content Placeholder 2"/>
          <p:cNvSpPr>
            <a:spLocks noGrp="1"/>
          </p:cNvSpPr>
          <p:nvPr>
            <p:ph idx="1"/>
          </p:nvPr>
        </p:nvSpPr>
        <p:spPr>
          <a:xfrm>
            <a:off x="457200" y="1752600"/>
            <a:ext cx="8289986" cy="4500565"/>
          </a:xfrm>
        </p:spPr>
        <p:txBody>
          <a:bodyPr/>
          <a:lstStyle/>
          <a:p>
            <a:r>
              <a:rPr lang="en-US" altLang="en-US" sz="3000" b="1" dirty="0"/>
              <a:t>S: </a:t>
            </a:r>
            <a:r>
              <a:rPr lang="en-US" altLang="en-US" sz="3000" dirty="0"/>
              <a:t>Chest pain, SOB, anxiety</a:t>
            </a:r>
          </a:p>
          <a:p>
            <a:r>
              <a:rPr lang="en-US" altLang="en-US" sz="3000" b="1" dirty="0"/>
              <a:t>A: </a:t>
            </a:r>
            <a:r>
              <a:rPr lang="en-US" altLang="en-US" sz="3000" dirty="0"/>
              <a:t>NKDA</a:t>
            </a:r>
          </a:p>
          <a:p>
            <a:r>
              <a:rPr lang="en-US" altLang="en-US" sz="3000" b="1" dirty="0"/>
              <a:t>M: </a:t>
            </a:r>
            <a:r>
              <a:rPr lang="en-US" altLang="en-US" sz="3000" dirty="0"/>
              <a:t>Metoprolol, quinidine, atorvastatin, apixaban, metformin</a:t>
            </a:r>
          </a:p>
          <a:p>
            <a:r>
              <a:rPr lang="en-US" altLang="en-US" sz="3000" b="1" dirty="0"/>
              <a:t>P: </a:t>
            </a:r>
            <a:r>
              <a:rPr lang="en-US" altLang="en-US" sz="3000" dirty="0"/>
              <a:t>Diabetes, AMI with successful resuscitation from SCA, cardiomyopathy, heart </a:t>
            </a:r>
            <a:r>
              <a:rPr lang="en-US" altLang="en-US" sz="3000" dirty="0" smtClean="0"/>
              <a:t>failure</a:t>
            </a:r>
          </a:p>
          <a:p>
            <a:r>
              <a:rPr lang="en-US" altLang="en-US" sz="3000" b="1" dirty="0" smtClean="0"/>
              <a:t>L: </a:t>
            </a:r>
            <a:r>
              <a:rPr lang="en-US" altLang="en-US" sz="3000" dirty="0" smtClean="0"/>
              <a:t>Lunch</a:t>
            </a:r>
            <a:endParaRPr lang="en-US" altLang="en-US" sz="3000" dirty="0"/>
          </a:p>
          <a:p>
            <a:r>
              <a:rPr lang="en-US" altLang="en-US" sz="3000" b="1" dirty="0"/>
              <a:t>E: </a:t>
            </a:r>
            <a:r>
              <a:rPr lang="en-US" altLang="en-US" sz="3000" dirty="0"/>
              <a:t>Relocation due to evacuation</a:t>
            </a:r>
          </a:p>
          <a:p>
            <a:r>
              <a:rPr lang="en-US" altLang="en-US" sz="3000" b="1" dirty="0"/>
              <a:t>Risk factors: ?</a:t>
            </a:r>
          </a:p>
        </p:txBody>
      </p:sp>
    </p:spTree>
    <p:extLst>
      <p:ext uri="{BB962C8B-B14F-4D97-AF65-F5344CB8AC3E}">
        <p14:creationId xmlns:p14="http://schemas.microsoft.com/office/powerpoint/2010/main" val="37686482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Detailed Assessment</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b="1" dirty="0"/>
              <a:t>HEENT: </a:t>
            </a:r>
            <a:r>
              <a:rPr lang="en-US" altLang="en-US" dirty="0"/>
              <a:t>PERRL</a:t>
            </a:r>
          </a:p>
          <a:p>
            <a:r>
              <a:rPr lang="en-US" altLang="en-US" b="1" dirty="0"/>
              <a:t>Chest: </a:t>
            </a:r>
            <a:r>
              <a:rPr lang="en-US" altLang="en-US" dirty="0"/>
              <a:t>Unremarkable w/ </a:t>
            </a:r>
            <a:r>
              <a:rPr lang="en-US" altLang="en-US" dirty="0" smtClean="0"/>
              <a:t>ICD </a:t>
            </a:r>
            <a:r>
              <a:rPr lang="en-US" altLang="en-US" dirty="0"/>
              <a:t>implanted</a:t>
            </a:r>
          </a:p>
          <a:p>
            <a:r>
              <a:rPr lang="en-US" altLang="en-US" b="1" dirty="0"/>
              <a:t>Abdomen: </a:t>
            </a:r>
            <a:r>
              <a:rPr lang="en-US" altLang="en-US" dirty="0"/>
              <a:t>Unremarkable</a:t>
            </a:r>
          </a:p>
          <a:p>
            <a:r>
              <a:rPr lang="en-US" altLang="en-US" b="1" dirty="0"/>
              <a:t>Extremities: </a:t>
            </a:r>
            <a:r>
              <a:rPr lang="en-US" altLang="en-US" dirty="0"/>
              <a:t>Unremarkable</a:t>
            </a:r>
          </a:p>
        </p:txBody>
      </p:sp>
    </p:spTree>
    <p:extLst>
      <p:ext uri="{BB962C8B-B14F-4D97-AF65-F5344CB8AC3E}">
        <p14:creationId xmlns:p14="http://schemas.microsoft.com/office/powerpoint/2010/main" val="33862900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Arrival at </a:t>
            </a:r>
            <a:br>
              <a:rPr lang="en-US" altLang="en-US" dirty="0"/>
            </a:br>
            <a:r>
              <a:rPr lang="en-US" altLang="en-US" dirty="0"/>
              <a:t>Receiving Facility</a:t>
            </a:r>
            <a:endParaRPr lang="en-US" altLang="en-US" sz="3200" dirty="0"/>
          </a:p>
        </p:txBody>
      </p:sp>
      <p:sp>
        <p:nvSpPr>
          <p:cNvPr id="31747" name="Content Placeholder 2"/>
          <p:cNvSpPr>
            <a:spLocks noGrp="1"/>
          </p:cNvSpPr>
          <p:nvPr>
            <p:ph idx="1"/>
          </p:nvPr>
        </p:nvSpPr>
        <p:spPr/>
        <p:txBody>
          <a:bodyPr/>
          <a:lstStyle/>
          <a:p>
            <a:r>
              <a:rPr lang="en-US" altLang="en-US" dirty="0"/>
              <a:t>Report the following:</a:t>
            </a:r>
          </a:p>
          <a:p>
            <a:pPr lvl="1"/>
            <a:r>
              <a:rPr lang="en-US" altLang="en-US" dirty="0"/>
              <a:t>Age</a:t>
            </a:r>
          </a:p>
          <a:p>
            <a:pPr lvl="1"/>
            <a:r>
              <a:rPr lang="en-US" altLang="en-US" dirty="0"/>
              <a:t>Gender</a:t>
            </a:r>
          </a:p>
          <a:p>
            <a:pPr lvl="1"/>
            <a:r>
              <a:rPr lang="en-US" altLang="en-US" dirty="0"/>
              <a:t>S/S</a:t>
            </a:r>
          </a:p>
          <a:p>
            <a:pPr lvl="1"/>
            <a:r>
              <a:rPr lang="en-US" altLang="en-US" dirty="0"/>
              <a:t>Vitals</a:t>
            </a:r>
          </a:p>
          <a:p>
            <a:pPr lvl="1"/>
            <a:r>
              <a:rPr lang="en-US" altLang="en-US" dirty="0"/>
              <a:t>Interventions</a:t>
            </a:r>
          </a:p>
          <a:p>
            <a:pPr lvl="1"/>
            <a:r>
              <a:rPr lang="en-US" altLang="en-US" dirty="0"/>
              <a:t>Significant changes</a:t>
            </a:r>
          </a:p>
        </p:txBody>
      </p:sp>
    </p:spTree>
    <p:extLst>
      <p:ext uri="{BB962C8B-B14F-4D97-AF65-F5344CB8AC3E}">
        <p14:creationId xmlns:p14="http://schemas.microsoft.com/office/powerpoint/2010/main" val="401143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a:t>
            </a:r>
            <a:endParaRPr lang="en-US" altLang="en-US" sz="3200" dirty="0"/>
          </a:p>
        </p:txBody>
      </p:sp>
      <p:sp>
        <p:nvSpPr>
          <p:cNvPr id="31747" name="Content Placeholder 2"/>
          <p:cNvSpPr>
            <a:spLocks noGrp="1"/>
          </p:cNvSpPr>
          <p:nvPr>
            <p:ph idx="1"/>
          </p:nvPr>
        </p:nvSpPr>
        <p:spPr/>
        <p:txBody>
          <a:bodyPr/>
          <a:lstStyle/>
          <a:p>
            <a:r>
              <a:rPr lang="en-US" altLang="en-US" dirty="0"/>
              <a:t>Always perform a good patient assessment. Patients may not discuss or reveal that they have an </a:t>
            </a:r>
            <a:r>
              <a:rPr lang="en-US" altLang="en-US" dirty="0" smtClean="0"/>
              <a:t>ICD.</a:t>
            </a:r>
            <a:endParaRPr lang="en-US" altLang="en-US" dirty="0"/>
          </a:p>
          <a:p>
            <a:r>
              <a:rPr lang="en-US" altLang="en-US" dirty="0"/>
              <a:t>You must know how to recognize a patient with an </a:t>
            </a:r>
            <a:r>
              <a:rPr lang="en-US" altLang="en-US" dirty="0" smtClean="0"/>
              <a:t>ICD; </a:t>
            </a:r>
            <a:r>
              <a:rPr lang="en-US" altLang="en-US" dirty="0"/>
              <a:t>look for pacer spikes in an ECG and/or a device implanted under the skin on the left side of the </a:t>
            </a:r>
            <a:r>
              <a:rPr lang="en-US" altLang="en-US"/>
              <a:t>chest</a:t>
            </a:r>
            <a:r>
              <a:rPr lang="en-US" altLang="en-US" smtClean="0"/>
              <a:t>. </a:t>
            </a:r>
            <a:endParaRPr lang="en-US" altLang="en-US" dirty="0"/>
          </a:p>
        </p:txBody>
      </p:sp>
    </p:spTree>
    <p:extLst>
      <p:ext uri="{BB962C8B-B14F-4D97-AF65-F5344CB8AC3E}">
        <p14:creationId xmlns:p14="http://schemas.microsoft.com/office/powerpoint/2010/main" val="342896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 </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dirty="0"/>
              <a:t>Always perform a 12-lead ECG for </a:t>
            </a:r>
            <a:r>
              <a:rPr lang="en-US" altLang="en-US" dirty="0" smtClean="0"/>
              <a:t>ICD </a:t>
            </a:r>
            <a:r>
              <a:rPr lang="en-US" altLang="en-US" dirty="0"/>
              <a:t>patients; do not rely on the ECG to be accurate at recognizing certain rhythms, such as a myocardial </a:t>
            </a:r>
            <a:r>
              <a:rPr lang="en-US" altLang="en-US" dirty="0" smtClean="0"/>
              <a:t>infarction.</a:t>
            </a:r>
            <a:endParaRPr lang="en-US" altLang="en-US" dirty="0"/>
          </a:p>
          <a:p>
            <a:r>
              <a:rPr lang="en-US" altLang="en-US" dirty="0"/>
              <a:t>Treat an </a:t>
            </a:r>
            <a:r>
              <a:rPr lang="en-US" altLang="en-US" dirty="0" smtClean="0"/>
              <a:t>ICD </a:t>
            </a:r>
            <a:r>
              <a:rPr lang="en-US" altLang="en-US" dirty="0"/>
              <a:t>patient like any other cardiac patient, but know the device’s purpose and basic function, as well as any unusual issues a patient may experience, such as misfirings. </a:t>
            </a:r>
          </a:p>
        </p:txBody>
      </p:sp>
    </p:spTree>
    <p:extLst>
      <p:ext uri="{BB962C8B-B14F-4D97-AF65-F5344CB8AC3E}">
        <p14:creationId xmlns:p14="http://schemas.microsoft.com/office/powerpoint/2010/main" val="138194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Objectives</a:t>
            </a:r>
          </a:p>
        </p:txBody>
      </p:sp>
      <p:sp>
        <p:nvSpPr>
          <p:cNvPr id="15363" name="Content Placeholder 2"/>
          <p:cNvSpPr>
            <a:spLocks noGrp="1"/>
          </p:cNvSpPr>
          <p:nvPr>
            <p:ph idx="1"/>
          </p:nvPr>
        </p:nvSpPr>
        <p:spPr/>
        <p:txBody>
          <a:bodyPr/>
          <a:lstStyle/>
          <a:p>
            <a:pPr eaLnBrk="1" hangingPunct="1"/>
            <a:r>
              <a:rPr lang="en-US" altLang="en-US" dirty="0"/>
              <a:t>Identify the ECG findings in patients with ventricular dysrhythmias, paced rhythms, and </a:t>
            </a:r>
            <a:r>
              <a:rPr lang="en-US" altLang="en-US" dirty="0" smtClean="0"/>
              <a:t>implantable </a:t>
            </a:r>
            <a:r>
              <a:rPr lang="en-US" altLang="en-US" dirty="0"/>
              <a:t>cardioverter defibrillators </a:t>
            </a:r>
            <a:r>
              <a:rPr lang="en-US" altLang="en-US" dirty="0" smtClean="0"/>
              <a:t>(ICDs</a:t>
            </a:r>
            <a:r>
              <a:rPr lang="en-US" altLang="en-US" dirty="0"/>
              <a:t>).</a:t>
            </a:r>
          </a:p>
          <a:p>
            <a:pPr eaLnBrk="1" hangingPunct="1"/>
            <a:r>
              <a:rPr lang="en-US" altLang="en-US" dirty="0"/>
              <a:t>Discuss and describe the special concerns of an </a:t>
            </a:r>
            <a:r>
              <a:rPr lang="en-US" altLang="en-US" dirty="0" smtClean="0"/>
              <a:t>ICD </a:t>
            </a:r>
            <a:r>
              <a:rPr lang="en-US" altLang="en-US" dirty="0"/>
              <a:t>in an older patient.</a:t>
            </a:r>
          </a:p>
          <a:p>
            <a:pPr eaLnBrk="1" hangingPunct="1"/>
            <a:r>
              <a:rPr lang="en-US" altLang="en-US" dirty="0"/>
              <a:t>Describe the </a:t>
            </a:r>
            <a:r>
              <a:rPr lang="en-US" altLang="en-US" dirty="0" smtClean="0"/>
              <a:t>signs </a:t>
            </a:r>
            <a:r>
              <a:rPr lang="en-US" altLang="en-US" dirty="0"/>
              <a:t>and symptoms of a patient with a malfunctioning </a:t>
            </a:r>
            <a:r>
              <a:rPr lang="en-US" altLang="en-US" dirty="0" smtClean="0"/>
              <a:t>ICD</a:t>
            </a:r>
            <a:r>
              <a:rPr lang="en-US" altLang="en-US" dirty="0"/>
              <a:t>.</a:t>
            </a:r>
          </a:p>
          <a:p>
            <a:pPr eaLnBrk="1" hangingPunct="1"/>
            <a:r>
              <a:rPr lang="en-US" altLang="en-US" dirty="0"/>
              <a:t>Discuss how patients with </a:t>
            </a:r>
            <a:r>
              <a:rPr lang="en-US" altLang="en-US" dirty="0" smtClean="0"/>
              <a:t>ICDs </a:t>
            </a:r>
            <a:r>
              <a:rPr lang="en-US" altLang="en-US" dirty="0"/>
              <a:t>are managed. </a:t>
            </a:r>
          </a:p>
        </p:txBody>
      </p:sp>
    </p:spTree>
    <p:extLst>
      <p:ext uri="{BB962C8B-B14F-4D97-AF65-F5344CB8AC3E}">
        <p14:creationId xmlns:p14="http://schemas.microsoft.com/office/powerpoint/2010/main" val="412623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Dispatch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dirty="0"/>
              <a:t>The triage officer has assigned your transport unit to Mr. </a:t>
            </a:r>
            <a:r>
              <a:rPr lang="en-US" dirty="0" smtClean="0"/>
              <a:t>Hart, a 77-year-old patient. </a:t>
            </a:r>
            <a:r>
              <a:rPr lang="en-US" dirty="0"/>
              <a:t>While </a:t>
            </a:r>
            <a:r>
              <a:rPr lang="en-US" dirty="0" smtClean="0"/>
              <a:t>Mr. Hart was </a:t>
            </a:r>
            <a:r>
              <a:rPr lang="en-US" dirty="0"/>
              <a:t>walking out of Eastern Hills Nursing Home during the evacuation, he developed palpitations. He tells the triage officer that his </a:t>
            </a:r>
            <a:r>
              <a:rPr lang="en-US" dirty="0" smtClean="0"/>
              <a:t>ICD </a:t>
            </a:r>
            <a:r>
              <a:rPr lang="en-US" dirty="0"/>
              <a:t>fired 2 times in the past 30 minutes during the evacuation.</a:t>
            </a:r>
          </a:p>
        </p:txBody>
      </p:sp>
    </p:spTree>
    <p:extLst>
      <p:ext uri="{BB962C8B-B14F-4D97-AF65-F5344CB8AC3E}">
        <p14:creationId xmlns:p14="http://schemas.microsoft.com/office/powerpoint/2010/main" val="169351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a:t>Note to Instructors</a:t>
            </a:r>
          </a:p>
        </p:txBody>
      </p:sp>
      <p:sp>
        <p:nvSpPr>
          <p:cNvPr id="8195" name="Content Placeholder 2"/>
          <p:cNvSpPr>
            <a:spLocks noGrp="1"/>
          </p:cNvSpPr>
          <p:nvPr>
            <p:ph idx="1"/>
          </p:nvPr>
        </p:nvSpPr>
        <p:spPr/>
        <p:txBody>
          <a:bodyPr/>
          <a:lstStyle/>
          <a:p>
            <a:pPr eaLnBrk="1" hangingPunct="1">
              <a:defRPr/>
            </a:pPr>
            <a:endParaRPr lang="en-US" altLang="en-US" dirty="0"/>
          </a:p>
          <a:p>
            <a:pPr eaLnBrk="1" hangingPunct="1">
              <a:defRPr/>
            </a:pPr>
            <a:endParaRPr lang="en-US" altLang="en-US" dirty="0"/>
          </a:p>
          <a:p>
            <a:pPr eaLnBrk="1" hangingPunct="1">
              <a:defRPr/>
            </a:pPr>
            <a:r>
              <a:rPr lang="en-US" altLang="en-US" dirty="0"/>
              <a:t>At this time, break participants out into individual case scenarios OR continue with slide presentation for group discussion.</a:t>
            </a:r>
          </a:p>
        </p:txBody>
      </p:sp>
    </p:spTree>
    <p:extLst>
      <p:ext uri="{BB962C8B-B14F-4D97-AF65-F5344CB8AC3E}">
        <p14:creationId xmlns:p14="http://schemas.microsoft.com/office/powerpoint/2010/main" val="309840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t>Initial Observation</a:t>
            </a:r>
          </a:p>
        </p:txBody>
      </p:sp>
      <p:sp>
        <p:nvSpPr>
          <p:cNvPr id="25603" name="Content Placeholder 2"/>
          <p:cNvSpPr>
            <a:spLocks noGrp="1"/>
          </p:cNvSpPr>
          <p:nvPr>
            <p:ph idx="1"/>
          </p:nvPr>
        </p:nvSpPr>
        <p:spPr>
          <a:xfrm>
            <a:off x="457200" y="1752600"/>
            <a:ext cx="8393502" cy="4500565"/>
          </a:xfrm>
        </p:spPr>
        <p:txBody>
          <a:bodyPr/>
          <a:lstStyle/>
          <a:p>
            <a:pPr eaLnBrk="1" hangingPunct="1">
              <a:defRPr/>
            </a:pPr>
            <a:r>
              <a:rPr lang="en-US" altLang="en-US" sz="3100" dirty="0"/>
              <a:t>The patient is being evacuated due to the flood. </a:t>
            </a:r>
          </a:p>
          <a:p>
            <a:pPr eaLnBrk="1" hangingPunct="1">
              <a:defRPr/>
            </a:pPr>
            <a:r>
              <a:rPr lang="en-US" altLang="en-US" sz="3100" dirty="0"/>
              <a:t>The patient was stable and being moved with other ambulatory patients to the evacuation bus when he began to complain of palpitations and was mildly apprehensive; he then complained that the </a:t>
            </a:r>
            <a:r>
              <a:rPr lang="en-US" altLang="en-US" sz="3100" dirty="0" smtClean="0"/>
              <a:t>ICD </a:t>
            </a:r>
            <a:r>
              <a:rPr lang="en-US" altLang="en-US" sz="3100" dirty="0"/>
              <a:t>was discharging.</a:t>
            </a:r>
          </a:p>
          <a:p>
            <a:pPr eaLnBrk="1" hangingPunct="1">
              <a:defRPr/>
            </a:pPr>
            <a:r>
              <a:rPr lang="en-US" altLang="en-US" sz="3100" dirty="0"/>
              <a:t>He was returned to his room for EMS transport.</a:t>
            </a:r>
          </a:p>
          <a:p>
            <a:pPr eaLnBrk="1" hangingPunct="1">
              <a:defRPr/>
            </a:pPr>
            <a:r>
              <a:rPr lang="en-US" altLang="en-US" sz="3100" dirty="0"/>
              <a:t>The patient is an English-speaking Hispanic.</a:t>
            </a:r>
          </a:p>
        </p:txBody>
      </p:sp>
    </p:spTree>
    <p:extLst>
      <p:ext uri="{BB962C8B-B14F-4D97-AF65-F5344CB8AC3E}">
        <p14:creationId xmlns:p14="http://schemas.microsoft.com/office/powerpoint/2010/main" val="306321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t>Primary Survey</a:t>
            </a:r>
          </a:p>
        </p:txBody>
      </p:sp>
      <p:sp>
        <p:nvSpPr>
          <p:cNvPr id="27651" name="Content Placeholder 2"/>
          <p:cNvSpPr>
            <a:spLocks noGrp="1"/>
          </p:cNvSpPr>
          <p:nvPr>
            <p:ph idx="1"/>
          </p:nvPr>
        </p:nvSpPr>
        <p:spPr/>
        <p:txBody>
          <a:bodyPr/>
          <a:lstStyle/>
          <a:p>
            <a:pPr eaLnBrk="1" hangingPunct="1"/>
            <a:r>
              <a:rPr lang="en-US" altLang="en-US" b="1" dirty="0"/>
              <a:t>LOC: </a:t>
            </a:r>
            <a:r>
              <a:rPr lang="en-US" altLang="en-US" dirty="0"/>
              <a:t>Awake and alert; A&amp;O x4</a:t>
            </a:r>
          </a:p>
          <a:p>
            <a:pPr eaLnBrk="1" hangingPunct="1"/>
            <a:r>
              <a:rPr lang="en-US" altLang="en-US" b="1" dirty="0"/>
              <a:t>Airway: </a:t>
            </a:r>
            <a:r>
              <a:rPr lang="en-US" altLang="en-US" dirty="0"/>
              <a:t>Intact and open</a:t>
            </a:r>
          </a:p>
          <a:p>
            <a:pPr eaLnBrk="1" hangingPunct="1"/>
            <a:r>
              <a:rPr lang="en-US" altLang="en-US" b="1" dirty="0"/>
              <a:t>Breathing: </a:t>
            </a:r>
            <a:r>
              <a:rPr lang="en-US" altLang="en-US" dirty="0"/>
              <a:t>Clear lungs, RR: 22</a:t>
            </a:r>
          </a:p>
          <a:p>
            <a:pPr eaLnBrk="1" hangingPunct="1"/>
            <a:r>
              <a:rPr lang="en-US" altLang="en-US" b="1" dirty="0"/>
              <a:t>Circulation: </a:t>
            </a:r>
            <a:r>
              <a:rPr lang="en-US" altLang="en-US" dirty="0"/>
              <a:t>Irregular rhythm, 90 bpm</a:t>
            </a:r>
          </a:p>
          <a:p>
            <a:pPr eaLnBrk="1" hangingPunct="1"/>
            <a:r>
              <a:rPr lang="en-US" altLang="en-US" b="1" dirty="0"/>
              <a:t>Sick or not sick?</a:t>
            </a:r>
          </a:p>
          <a:p>
            <a:pPr eaLnBrk="1" hangingPunct="1"/>
            <a:endParaRPr lang="en-US" altLang="en-US" dirty="0"/>
          </a:p>
        </p:txBody>
      </p:sp>
    </p:spTree>
    <p:extLst>
      <p:ext uri="{BB962C8B-B14F-4D97-AF65-F5344CB8AC3E}">
        <p14:creationId xmlns:p14="http://schemas.microsoft.com/office/powerpoint/2010/main" val="109455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GEMS Assessment</a:t>
            </a:r>
          </a:p>
        </p:txBody>
      </p:sp>
      <p:sp>
        <p:nvSpPr>
          <p:cNvPr id="29699" name="Content Placeholder 2"/>
          <p:cNvSpPr>
            <a:spLocks noGrp="1"/>
          </p:cNvSpPr>
          <p:nvPr>
            <p:ph idx="1"/>
          </p:nvPr>
        </p:nvSpPr>
        <p:spPr/>
        <p:txBody>
          <a:bodyPr/>
          <a:lstStyle/>
          <a:p>
            <a:pPr eaLnBrk="1" hangingPunct="1"/>
            <a:r>
              <a:rPr lang="en-US" altLang="en-US" b="1" dirty="0"/>
              <a:t>G: </a:t>
            </a:r>
            <a:r>
              <a:rPr lang="en-US" altLang="en-US" dirty="0"/>
              <a:t>77-year-old male</a:t>
            </a:r>
          </a:p>
          <a:p>
            <a:pPr eaLnBrk="1" hangingPunct="1"/>
            <a:r>
              <a:rPr lang="en-US" altLang="en-US" b="1" dirty="0"/>
              <a:t>E: </a:t>
            </a:r>
            <a:r>
              <a:rPr lang="en-US" altLang="en-US" dirty="0"/>
              <a:t>Skilled nursing facility</a:t>
            </a:r>
          </a:p>
          <a:p>
            <a:pPr eaLnBrk="1" hangingPunct="1"/>
            <a:r>
              <a:rPr lang="en-US" altLang="en-US" b="1" dirty="0"/>
              <a:t>M: </a:t>
            </a:r>
            <a:r>
              <a:rPr lang="en-US" altLang="en-US" dirty="0"/>
              <a:t>Diabetes, AMI (2 in past 5 years), atrial flutter and atrial fibrillation, heart failure; chart includes Hx of nonischemic cardiomyopathy and left ventricular ejection fraction (LVEF) of 38%</a:t>
            </a:r>
          </a:p>
          <a:p>
            <a:pPr eaLnBrk="1" hangingPunct="1"/>
            <a:r>
              <a:rPr lang="en-US" altLang="en-US" b="1" dirty="0"/>
              <a:t>S: </a:t>
            </a:r>
            <a:r>
              <a:rPr lang="en-US" altLang="en-US" dirty="0"/>
              <a:t>Limited family support; moderate limitations of ADL due to cardiac disease</a:t>
            </a:r>
          </a:p>
        </p:txBody>
      </p:sp>
    </p:spTree>
    <p:extLst>
      <p:ext uri="{BB962C8B-B14F-4D97-AF65-F5344CB8AC3E}">
        <p14:creationId xmlns:p14="http://schemas.microsoft.com/office/powerpoint/2010/main" val="178304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Discussion</a:t>
            </a:r>
          </a:p>
        </p:txBody>
      </p:sp>
      <p:sp>
        <p:nvSpPr>
          <p:cNvPr id="29699" name="Content Placeholder 2"/>
          <p:cNvSpPr>
            <a:spLocks noGrp="1"/>
          </p:cNvSpPr>
          <p:nvPr>
            <p:ph idx="1"/>
          </p:nvPr>
        </p:nvSpPr>
        <p:spPr/>
        <p:txBody>
          <a:bodyPr/>
          <a:lstStyle/>
          <a:p>
            <a:pPr eaLnBrk="1" hangingPunct="1"/>
            <a:r>
              <a:rPr lang="en-US" altLang="en-US" dirty="0"/>
              <a:t>What does an </a:t>
            </a:r>
            <a:r>
              <a:rPr lang="en-US" altLang="en-US" dirty="0" smtClean="0"/>
              <a:t>ICD </a:t>
            </a:r>
            <a:r>
              <a:rPr lang="en-US" altLang="en-US" dirty="0"/>
              <a:t>do?</a:t>
            </a:r>
          </a:p>
          <a:p>
            <a:pPr eaLnBrk="1" hangingPunct="1"/>
            <a:r>
              <a:rPr lang="en-US" altLang="en-US" dirty="0"/>
              <a:t>What are the indications for an </a:t>
            </a:r>
            <a:r>
              <a:rPr lang="en-US" altLang="en-US" dirty="0" smtClean="0"/>
              <a:t>ICD?</a:t>
            </a:r>
            <a:endParaRPr lang="en-US" altLang="en-US" dirty="0"/>
          </a:p>
        </p:txBody>
      </p:sp>
      <p:sp>
        <p:nvSpPr>
          <p:cNvPr id="5" name="Rectangle 4"/>
          <p:cNvSpPr>
            <a:spLocks noChangeArrowheads="1"/>
          </p:cNvSpPr>
          <p:nvPr/>
        </p:nvSpPr>
        <p:spPr bwMode="auto">
          <a:xfrm rot="5400000">
            <a:off x="5718048" y="3908696"/>
            <a:ext cx="16289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 </a:t>
            </a:r>
            <a:r>
              <a:rPr lang="en-US" altLang="en-US" sz="900" dirty="0">
                <a:solidFill>
                  <a:schemeClr val="bg1">
                    <a:lumMod val="95000"/>
                  </a:schemeClr>
                </a:solidFill>
              </a:rPr>
              <a:t>Jones &amp; Bartlett Learning.</a:t>
            </a:r>
          </a:p>
        </p:txBody>
      </p:sp>
      <p:pic>
        <p:nvPicPr>
          <p:cNvPr id="2" name="Picture 2" descr="U:\Advanced_GEMS\Art\Art\9781284121254_CH08A_UNNU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3213860"/>
            <a:ext cx="3652837" cy="292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Discussion </a:t>
            </a:r>
            <a:r>
              <a:rPr lang="en-US" altLang="en-US" sz="3200" dirty="0"/>
              <a:t>(cont’d)</a:t>
            </a:r>
          </a:p>
        </p:txBody>
      </p:sp>
      <p:sp>
        <p:nvSpPr>
          <p:cNvPr id="29699" name="Content Placeholder 2"/>
          <p:cNvSpPr>
            <a:spLocks noGrp="1"/>
          </p:cNvSpPr>
          <p:nvPr>
            <p:ph idx="1"/>
          </p:nvPr>
        </p:nvSpPr>
        <p:spPr/>
        <p:txBody>
          <a:bodyPr/>
          <a:lstStyle/>
          <a:p>
            <a:pPr eaLnBrk="1" hangingPunct="1"/>
            <a:r>
              <a:rPr lang="en-US" altLang="en-US" dirty="0"/>
              <a:t>What are some long-term risks with an </a:t>
            </a:r>
            <a:r>
              <a:rPr lang="en-US" altLang="en-US" dirty="0" smtClean="0"/>
              <a:t>ICD?</a:t>
            </a:r>
            <a:endParaRPr lang="en-US" altLang="en-US" dirty="0"/>
          </a:p>
          <a:p>
            <a:pPr eaLnBrk="1" hangingPunct="1"/>
            <a:r>
              <a:rPr lang="en-US" altLang="en-US" dirty="0"/>
              <a:t>Under normal situations, what should a person do after a shock is delivered?</a:t>
            </a:r>
          </a:p>
        </p:txBody>
      </p:sp>
    </p:spTree>
    <p:extLst>
      <p:ext uri="{BB962C8B-B14F-4D97-AF65-F5344CB8AC3E}">
        <p14:creationId xmlns:p14="http://schemas.microsoft.com/office/powerpoint/2010/main" val="20048813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2323</Words>
  <Application>Microsoft Macintosh PowerPoint</Application>
  <PresentationFormat>On-screen Show (4:3)</PresentationFormat>
  <Paragraphs>183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Advanced GEMS Course</vt:lpstr>
      <vt:lpstr>Objectives</vt:lpstr>
      <vt:lpstr>Dispatch</vt:lpstr>
      <vt:lpstr>Note to Instructors</vt:lpstr>
      <vt:lpstr>Initial Observation</vt:lpstr>
      <vt:lpstr>Primary Survey</vt:lpstr>
      <vt:lpstr>GEMS Assessment</vt:lpstr>
      <vt:lpstr>Discussion</vt:lpstr>
      <vt:lpstr>Discussion (cont’d)</vt:lpstr>
      <vt:lpstr>Pre-transport Check</vt:lpstr>
      <vt:lpstr>ECG</vt:lpstr>
      <vt:lpstr>En Route</vt:lpstr>
      <vt:lpstr>En Route (cont’d)</vt:lpstr>
      <vt:lpstr>En Route (cont’d)</vt:lpstr>
      <vt:lpstr>Detailed Assessment</vt:lpstr>
      <vt:lpstr>Detailed Assessment (cont’d)</vt:lpstr>
      <vt:lpstr>Arrival at  Receiving Facility</vt:lpstr>
      <vt:lpstr>Case Summary</vt:lpstr>
      <vt:lpstr>Case Summary  (cont’d)</vt:lpstr>
    </vt:vector>
  </TitlesOfParts>
  <Company>Shands Jax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Trauma1South</dc:creator>
  <cp:lastModifiedBy>Lori Mortimer</cp:lastModifiedBy>
  <cp:revision>64</cp:revision>
  <dcterms:created xsi:type="dcterms:W3CDTF">2016-07-13T21:10:37Z</dcterms:created>
  <dcterms:modified xsi:type="dcterms:W3CDTF">2017-04-19T17:01:25Z</dcterms:modified>
</cp:coreProperties>
</file>