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6" r:id="rId2"/>
    <p:sldId id="257" r:id="rId3"/>
    <p:sldId id="274" r:id="rId4"/>
    <p:sldId id="258" r:id="rId5"/>
    <p:sldId id="262" r:id="rId6"/>
    <p:sldId id="263" r:id="rId7"/>
    <p:sldId id="264" r:id="rId8"/>
    <p:sldId id="275" r:id="rId9"/>
    <p:sldId id="276" r:id="rId10"/>
    <p:sldId id="265" r:id="rId11"/>
    <p:sldId id="268" r:id="rId12"/>
    <p:sldId id="277" r:id="rId13"/>
    <p:sldId id="278" r:id="rId14"/>
    <p:sldId id="267" r:id="rId15"/>
    <p:sldId id="269" r:id="rId16"/>
    <p:sldId id="270"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y Lavoie" initials="C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95380" autoAdjust="0"/>
  </p:normalViewPr>
  <p:slideViewPr>
    <p:cSldViewPr snapToGrid="0">
      <p:cViewPr>
        <p:scale>
          <a:sx n="100" d="100"/>
          <a:sy n="100" d="100"/>
        </p:scale>
        <p:origin x="-1344" y="-152"/>
      </p:cViewPr>
      <p:guideLst>
        <p:guide orient="horz" pos="2160"/>
        <p:guide pos="288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24A03-5210-4017-B76B-084B1691F77F}" type="datetimeFigureOut">
              <a:rPr lang="en-US" smtClean="0"/>
              <a:t>4/19/17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0B5B9-FFE0-4E82-994A-7A4C8C6C08FE}" type="slidenum">
              <a:rPr lang="en-US" smtClean="0"/>
              <a:t>‹#›</a:t>
            </a:fld>
            <a:endParaRPr lang="en-US" dirty="0"/>
          </a:p>
        </p:txBody>
      </p:sp>
    </p:spTree>
    <p:extLst>
      <p:ext uri="{BB962C8B-B14F-4D97-AF65-F5344CB8AC3E}">
        <p14:creationId xmlns:p14="http://schemas.microsoft.com/office/powerpoint/2010/main" val="392357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INSTRUCTOR</a:t>
            </a:r>
            <a:r>
              <a:rPr lang="en-US" b="1" u="sng" baseline="0" dirty="0"/>
              <a:t> NOTES AND TIPS</a:t>
            </a:r>
            <a:r>
              <a:rPr lang="en-US" baseline="0" dirty="0"/>
              <a:t/>
            </a:r>
            <a:br>
              <a:rPr lang="en-US" baseline="0" dirty="0"/>
            </a:br>
            <a:r>
              <a:rPr lang="en-US" dirty="0"/>
              <a:t>By the end of Lesson 4, participants should be able to: </a:t>
            </a:r>
          </a:p>
          <a:p>
            <a:pPr marL="171450" indent="-171450">
              <a:buFont typeface="Arial" pitchFamily="34" charset="0"/>
              <a:buChar char="•"/>
            </a:pPr>
            <a:r>
              <a:rPr lang="en-US" dirty="0"/>
              <a:t>Identify the patient with a left ventricular assist device (LVAD).</a:t>
            </a:r>
          </a:p>
          <a:p>
            <a:pPr marL="171450" indent="-171450">
              <a:buFont typeface="Arial" pitchFamily="34" charset="0"/>
              <a:buChar char="•"/>
            </a:pPr>
            <a:r>
              <a:rPr lang="en-US" dirty="0"/>
              <a:t>Know what role the LVAD plays in the patient with heart failure (HF).</a:t>
            </a:r>
          </a:p>
          <a:p>
            <a:pPr marL="171450" indent="-171450">
              <a:buFont typeface="Arial" pitchFamily="34" charset="0"/>
              <a:buChar char="•"/>
            </a:pPr>
            <a:r>
              <a:rPr lang="en-US" dirty="0"/>
              <a:t>Know the LVAD’s basic operational function, settings, and equipment.</a:t>
            </a:r>
          </a:p>
          <a:p>
            <a:pPr marL="171450" indent="-171450">
              <a:buFont typeface="Arial" pitchFamily="34" charset="0"/>
              <a:buChar char="•"/>
            </a:pPr>
            <a:r>
              <a:rPr lang="en-US" dirty="0"/>
              <a:t>Discuss and describe the special concerns of an LVAD in the older patient.</a:t>
            </a:r>
          </a:p>
          <a:p>
            <a:pPr marL="171450" indent="-171450">
              <a:buFont typeface="Arial" pitchFamily="34" charset="0"/>
              <a:buChar char="•"/>
            </a:pPr>
            <a:r>
              <a:rPr lang="en-US" dirty="0"/>
              <a:t>Describe the signs and symptoms of a patient with a malfunctioning LVAD.</a:t>
            </a:r>
          </a:p>
          <a:p>
            <a:pPr marL="171450" indent="-171450">
              <a:buFont typeface="Arial" pitchFamily="34" charset="0"/>
              <a:buChar char="•"/>
            </a:pPr>
            <a:r>
              <a:rPr lang="en-US" dirty="0"/>
              <a:t>Discuss how patients with LVADs are managed.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F7B4A9-850B-4D89-9092-A7AFF36923D0}" type="slidenum">
              <a:rPr lang="en-US" altLang="en-US" smtClean="0">
                <a:solidFill>
                  <a:prstClr val="black"/>
                </a:solidFill>
              </a:rPr>
              <a:pPr>
                <a:spcBef>
                  <a:spcPct val="0"/>
                </a:spcBef>
              </a:pPr>
              <a:t>2</a:t>
            </a:fld>
            <a:endParaRPr lang="en-US" altLang="en-US" dirty="0">
              <a:solidFill>
                <a:prstClr val="black"/>
              </a:solidFill>
            </a:endParaRPr>
          </a:p>
        </p:txBody>
      </p:sp>
    </p:spTree>
    <p:extLst>
      <p:ext uri="{BB962C8B-B14F-4D97-AF65-F5344CB8AC3E}">
        <p14:creationId xmlns:p14="http://schemas.microsoft.com/office/powerpoint/2010/main" val="3594333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b="1" kern="1200" dirty="0">
                <a:solidFill>
                  <a:schemeClr val="tx1"/>
                </a:solidFill>
                <a:effectLst/>
                <a:latin typeface="+mn-lt"/>
                <a:ea typeface="+mn-ea"/>
                <a:cs typeface="+mn-cs"/>
              </a:rPr>
              <a:t>How do you assess VAD function? </a:t>
            </a:r>
          </a:p>
          <a:p>
            <a:pPr marL="628650" lvl="1" indent="-171450">
              <a:buFont typeface="Arial" pitchFamily="34" charset="0"/>
              <a:buChar char="•"/>
            </a:pPr>
            <a:r>
              <a:rPr lang="en-US" sz="1200" kern="1200" dirty="0">
                <a:solidFill>
                  <a:schemeClr val="tx1"/>
                </a:solidFill>
                <a:effectLst/>
                <a:latin typeface="+mn-lt"/>
                <a:ea typeface="+mn-ea"/>
                <a:cs typeface="+mn-cs"/>
              </a:rPr>
              <a:t>You can tell if the pump is running simply by placing your stethoscope over the precordium or epigastrium and listening for a continuous machinery-like noise.</a:t>
            </a:r>
            <a:r>
              <a:rPr lang="en-US" sz="1800" kern="1200" baseline="0" dirty="0">
                <a:solidFill>
                  <a:schemeClr val="tx1"/>
                </a:solidFill>
                <a:effectLst/>
                <a:latin typeface="+mn-lt"/>
                <a:ea typeface="+mn-ea"/>
                <a:cs typeface="+mn-cs"/>
              </a:rPr>
              <a:t> </a:t>
            </a:r>
          </a:p>
          <a:p>
            <a:pPr marL="628650" lvl="1" indent="-171450">
              <a:buFont typeface="Arial" pitchFamily="34" charset="0"/>
              <a:buChar char="•"/>
            </a:pPr>
            <a:r>
              <a:rPr lang="en-US" sz="1200" kern="1200" dirty="0">
                <a:solidFill>
                  <a:schemeClr val="tx1"/>
                </a:solidFill>
                <a:effectLst/>
                <a:latin typeface="+mn-lt"/>
                <a:ea typeface="+mn-ea"/>
                <a:cs typeface="+mn-cs"/>
              </a:rPr>
              <a:t>The external controller will tell you some important information as well: pump speed (rpm), flow (L/min), power (watts), and remaining battery life.</a:t>
            </a:r>
            <a:endParaRPr lang="en-US" sz="18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Normal values: </a:t>
            </a:r>
            <a:endParaRPr lang="en-US" sz="1800" kern="1200" dirty="0">
              <a:solidFill>
                <a:schemeClr val="tx1"/>
              </a:solidFill>
              <a:effectLst/>
              <a:latin typeface="+mn-lt"/>
              <a:ea typeface="+mn-ea"/>
              <a:cs typeface="+mn-cs"/>
            </a:endParaRPr>
          </a:p>
          <a:p>
            <a:pPr marL="1085850" lvl="2" indent="-171450">
              <a:buFont typeface="Arial" pitchFamily="34" charset="0"/>
              <a:buChar char="•"/>
            </a:pPr>
            <a:r>
              <a:rPr lang="en-US" sz="1200" kern="1200" dirty="0">
                <a:solidFill>
                  <a:schemeClr val="tx1"/>
                </a:solidFill>
                <a:effectLst/>
                <a:latin typeface="+mn-lt"/>
                <a:ea typeface="+mn-ea"/>
                <a:cs typeface="+mn-cs"/>
              </a:rPr>
              <a:t>Pump speed: 2200–2800 rpm (HeartWare VAD); 8000–10,000 rpm (HeartMate II VAD)</a:t>
            </a:r>
            <a:endParaRPr lang="en-US" sz="1800" kern="1200" dirty="0">
              <a:solidFill>
                <a:schemeClr val="tx1"/>
              </a:solidFill>
              <a:effectLst/>
              <a:latin typeface="+mn-lt"/>
              <a:ea typeface="+mn-ea"/>
              <a:cs typeface="+mn-cs"/>
            </a:endParaRPr>
          </a:p>
          <a:p>
            <a:pPr marL="1085850" lvl="2" indent="-171450">
              <a:buFont typeface="Arial" pitchFamily="34" charset="0"/>
              <a:buChar char="•"/>
            </a:pPr>
            <a:r>
              <a:rPr lang="en-US" sz="1200" kern="1200" dirty="0">
                <a:solidFill>
                  <a:schemeClr val="tx1"/>
                </a:solidFill>
                <a:effectLst/>
                <a:latin typeface="+mn-lt"/>
                <a:ea typeface="+mn-ea"/>
                <a:cs typeface="+mn-cs"/>
              </a:rPr>
              <a:t>Power: 4–6 watts</a:t>
            </a:r>
            <a:endParaRPr lang="en-US" sz="1800" kern="1200" dirty="0">
              <a:solidFill>
                <a:schemeClr val="tx1"/>
              </a:solidFill>
              <a:effectLst/>
              <a:latin typeface="+mn-lt"/>
              <a:ea typeface="+mn-ea"/>
              <a:cs typeface="+mn-cs"/>
            </a:endParaRPr>
          </a:p>
          <a:p>
            <a:pPr marL="1085850" lvl="2" indent="-171450">
              <a:buFont typeface="Arial" pitchFamily="34" charset="0"/>
              <a:buChar char="•"/>
            </a:pPr>
            <a:r>
              <a:rPr lang="en-US" sz="1200" kern="1200" dirty="0">
                <a:solidFill>
                  <a:schemeClr val="tx1"/>
                </a:solidFill>
                <a:effectLst/>
                <a:latin typeface="+mn-lt"/>
                <a:ea typeface="+mn-ea"/>
                <a:cs typeface="+mn-cs"/>
              </a:rPr>
              <a:t>Flow: 4–6 L/min</a:t>
            </a:r>
            <a:endParaRPr lang="en-US" sz="1800" kern="1200" dirty="0">
              <a:solidFill>
                <a:schemeClr val="tx1"/>
              </a:solidFill>
              <a:effectLst/>
              <a:latin typeface="+mn-lt"/>
              <a:ea typeface="+mn-ea"/>
              <a:cs typeface="+mn-cs"/>
            </a:endParaRPr>
          </a:p>
          <a:p>
            <a:pPr marL="1085850" lvl="2" indent="-171450">
              <a:buFont typeface="Arial" pitchFamily="34" charset="0"/>
              <a:buChar char="•"/>
            </a:pPr>
            <a:r>
              <a:rPr lang="en-US" sz="1200" kern="1200" dirty="0">
                <a:solidFill>
                  <a:schemeClr val="tx1"/>
                </a:solidFill>
                <a:effectLst/>
                <a:latin typeface="+mn-lt"/>
                <a:ea typeface="+mn-ea"/>
                <a:cs typeface="+mn-cs"/>
              </a:rPr>
              <a:t>Pulsatility index (PI): 1–10</a:t>
            </a:r>
            <a:endParaRPr lang="en-US" sz="18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11</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u="sng" dirty="0"/>
              <a:t>INSTRUCTOR NOTES AND TIPS</a:t>
            </a:r>
          </a:p>
          <a:p>
            <a:pPr marL="171450" indent="-171450">
              <a:buFont typeface="Arial" pitchFamily="34" charset="0"/>
              <a:buChar char="•"/>
            </a:pPr>
            <a:r>
              <a:rPr lang="en-US" dirty="0"/>
              <a:t>Manage ABCs (airway, access, monitoring).</a:t>
            </a:r>
          </a:p>
          <a:p>
            <a:pPr marL="171450" indent="-171450">
              <a:buFont typeface="Arial" pitchFamily="34" charset="0"/>
              <a:buChar char="•"/>
            </a:pPr>
            <a:r>
              <a:rPr lang="en-US" baseline="0" dirty="0"/>
              <a:t>If prehospital attempts fail to acquire a blood pressure, the only option may be waiting until the p</a:t>
            </a:r>
            <a:r>
              <a:rPr lang="en-US" dirty="0"/>
              <a:t>atient</a:t>
            </a:r>
            <a:r>
              <a:rPr lang="en-US" baseline="0" dirty="0"/>
              <a:t> arrives at the hospital and the </a:t>
            </a:r>
            <a:r>
              <a:rPr lang="en-US" dirty="0"/>
              <a:t>blood pressure can</a:t>
            </a:r>
            <a:r>
              <a:rPr lang="en-US" baseline="0" dirty="0"/>
              <a:t> </a:t>
            </a:r>
            <a:r>
              <a:rPr lang="en-US" dirty="0"/>
              <a:t>either be achieved by Doppler ultra</a:t>
            </a:r>
            <a:r>
              <a:rPr lang="en-US" baseline="0" dirty="0"/>
              <a:t>sound</a:t>
            </a:r>
            <a:r>
              <a:rPr lang="en-US" dirty="0"/>
              <a:t> or by placing an arterial line</a:t>
            </a:r>
            <a:r>
              <a:rPr lang="en-US" baseline="0" dirty="0"/>
              <a:t>.</a:t>
            </a:r>
          </a:p>
          <a:p>
            <a:pPr marL="171450" indent="-171450">
              <a:buFont typeface="Arial" pitchFamily="34" charset="0"/>
              <a:buChar char="•"/>
            </a:pPr>
            <a:r>
              <a:rPr lang="en-US" dirty="0"/>
              <a:t>Contact the LVAD team coordinator. The patient is a University Hospital patient. The</a:t>
            </a:r>
            <a:r>
              <a:rPr lang="en-US" baseline="0" dirty="0"/>
              <a:t> hospital </a:t>
            </a:r>
            <a:r>
              <a:rPr lang="en-US" dirty="0"/>
              <a:t>may have contact information or</a:t>
            </a:r>
            <a:r>
              <a:rPr lang="en-US" baseline="0" dirty="0"/>
              <a:t> the information may be available in his chart</a:t>
            </a:r>
            <a:r>
              <a:rPr lang="en-US" dirty="0"/>
              <a:t> (will be specific to your local hospital, or the patient may have the phone number of the coordinator).</a:t>
            </a:r>
          </a:p>
          <a:p>
            <a:pPr marL="171450" indent="-171450">
              <a:buFont typeface="Arial" pitchFamily="34" charset="0"/>
              <a:buChar char="•"/>
            </a:pPr>
            <a:r>
              <a:rPr lang="en-US" dirty="0"/>
              <a:t>Auscultate for hum of LVAD and alarms. An alarm may indicate a battery problem. Check the driveline and pump parameters.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12</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b="1"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b="1" kern="1200" dirty="0">
                <a:solidFill>
                  <a:schemeClr val="tx1"/>
                </a:solidFill>
                <a:effectLst/>
                <a:latin typeface="+mn-lt"/>
                <a:ea typeface="+mn-ea"/>
                <a:cs typeface="+mn-cs"/>
              </a:rPr>
              <a:t>How often do life-threatening VAD malfunctions occur?</a:t>
            </a:r>
            <a:endParaRPr lang="en-US" sz="12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1st generation VADs: 6% at 6 months and 64% at 2 years (no longer in use)</a:t>
            </a:r>
          </a:p>
          <a:p>
            <a:pPr marL="628650" lvl="1" indent="-171450">
              <a:buFont typeface="Arial" pitchFamily="34" charset="0"/>
              <a:buChar char="•"/>
            </a:pPr>
            <a:r>
              <a:rPr lang="en-US" sz="1200" kern="1200" dirty="0">
                <a:solidFill>
                  <a:schemeClr val="tx1"/>
                </a:solidFill>
                <a:effectLst/>
                <a:latin typeface="+mn-lt"/>
                <a:ea typeface="+mn-ea"/>
                <a:cs typeface="+mn-cs"/>
              </a:rPr>
              <a:t>2nd generation VADs: 54% at 2 years for continuous-flow LVAD (Continuous-flow LVADs are currently the most commonly found </a:t>
            </a:r>
            <a:r>
              <a:rPr lang="en-US" dirty="0"/>
              <a:t>2</a:t>
            </a:r>
            <a:r>
              <a:rPr lang="en-US" baseline="0" dirty="0"/>
              <a:t>nd</a:t>
            </a:r>
            <a:r>
              <a:rPr lang="en-US" dirty="0"/>
              <a:t> generation devices. These devices are smaller than 1st generation devices and have </a:t>
            </a:r>
            <a:r>
              <a:rPr lang="en-US" b="0" dirty="0"/>
              <a:t>continuous nonpulsatile flow [</a:t>
            </a:r>
            <a:r>
              <a:rPr lang="en-US" dirty="0"/>
              <a:t>decreases risk of hemolysis due to shear stress on RBCs but also means no palpable pulse</a:t>
            </a:r>
            <a:r>
              <a:rPr lang="en-US" baseline="0" dirty="0"/>
              <a:t> and </a:t>
            </a:r>
            <a:r>
              <a:rPr lang="en-US" dirty="0"/>
              <a:t>difficulty determining BP from automated cuff].)</a:t>
            </a:r>
            <a:endParaRPr lang="en-US" baseline="30000" dirty="0"/>
          </a:p>
          <a:p>
            <a:pPr marL="628650" lvl="1" indent="-171450">
              <a:buFont typeface="Arial" pitchFamily="34" charset="0"/>
              <a:buChar char="•"/>
            </a:pPr>
            <a:r>
              <a:rPr lang="en-US" dirty="0"/>
              <a:t>3</a:t>
            </a:r>
            <a:r>
              <a:rPr lang="en-US" baseline="0" dirty="0"/>
              <a:t>rd </a:t>
            </a:r>
            <a:r>
              <a:rPr lang="en-US" dirty="0"/>
              <a:t>generation VADs: May help minimize thrombus formation and hemolysis</a:t>
            </a:r>
            <a:endParaRPr lang="en-US" sz="1200" kern="1200" baseline="0" dirty="0">
              <a:solidFill>
                <a:schemeClr val="tx1"/>
              </a:solidFill>
              <a:effectLst/>
              <a:latin typeface="+mn-lt"/>
              <a:ea typeface="+mn-ea"/>
              <a:cs typeface="+mn-cs"/>
            </a:endParaRPr>
          </a:p>
          <a:p>
            <a:pPr marL="171450" indent="-171450">
              <a:buFont typeface="Arial" pitchFamily="34" charset="0"/>
              <a:buChar char="•"/>
            </a:pPr>
            <a:r>
              <a:rPr lang="en-US" dirty="0"/>
              <a:t>The number of people with LVADs continues to grow. Hypertension is now an established risk factor for adverse outcomes in patients with LVADs. Increasingly, evidence suggests that more stringent BP goals may be protective against complications of stroke, pump thrombosis, and aortic insufficiency. In the long-term management of LVAD patients, MAP should be maintained between 70</a:t>
            </a:r>
            <a:r>
              <a:rPr lang="en-US" baseline="0" dirty="0"/>
              <a:t> and </a:t>
            </a:r>
            <a:r>
              <a:rPr lang="en-US" dirty="0"/>
              <a:t>80 mmHg, striking a balance between tight BP control and the avoidance of the side effects of low BP. Fortunately, the same pharmacotherapy regimen that can be utilized to lower BP in LVAD patients may have additional benefits in terms of managing heart failure and establishing</a:t>
            </a:r>
            <a:r>
              <a:rPr lang="en-US" baseline="0" dirty="0"/>
              <a:t> a</a:t>
            </a:r>
            <a:r>
              <a:rPr lang="en-US" dirty="0"/>
              <a:t> favorable environment for potential myocardial recovery. Doppler measurement of BP is currently the standard of care; however, this method is not without its limitations. While it is now generally accepted that Doppler pressure is the most reliable and consistent method to obtain a BP in the setting of continuous flow, there is less consensus on whether the obtained Doppler pressure represents MAP or SBP. In patients with significant pulsatility, the Doppler pressure may more closely measure the SBP. Efforts are under way to develop easier, more accessible noninvasive methods to measure BP in the setting of continuous flow.</a:t>
            </a: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13</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nSpc>
                <a:spcPct val="90000"/>
              </a:lnSpc>
            </a:pPr>
            <a:r>
              <a:rPr lang="en-US" b="1" u="sng" dirty="0">
                <a:latin typeface="Calibri" charset="0"/>
              </a:rPr>
              <a:t>INSTRUCTOR NOTES AND TIPS</a:t>
            </a:r>
          </a:p>
          <a:p>
            <a:pPr marL="171450" indent="-171450">
              <a:lnSpc>
                <a:spcPct val="90000"/>
              </a:lnSpc>
              <a:buFont typeface="Arial" pitchFamily="34" charset="0"/>
              <a:buChar char="•"/>
            </a:pPr>
            <a:r>
              <a:rPr lang="en-US" b="1" dirty="0">
                <a:latin typeface="Calibri" charset="0"/>
              </a:rPr>
              <a:t>S</a:t>
            </a:r>
            <a:r>
              <a:rPr lang="en-US" b="0" dirty="0">
                <a:latin typeface="Calibri" charset="0"/>
              </a:rPr>
              <a:t>igns/</a:t>
            </a:r>
            <a:r>
              <a:rPr lang="en-US" b="1" dirty="0">
                <a:latin typeface="Calibri" charset="0"/>
              </a:rPr>
              <a:t>S</a:t>
            </a:r>
            <a:r>
              <a:rPr lang="en-US" b="0" dirty="0">
                <a:latin typeface="Calibri" charset="0"/>
              </a:rPr>
              <a:t>ymptoms: </a:t>
            </a:r>
            <a:r>
              <a:rPr lang="en-US" dirty="0">
                <a:latin typeface="Calibri" charset="0"/>
              </a:rPr>
              <a:t>N/A</a:t>
            </a:r>
          </a:p>
          <a:p>
            <a:pPr marL="171450" indent="-171450">
              <a:buFont typeface="Arial" pitchFamily="34" charset="0"/>
              <a:buChar char="•"/>
            </a:pPr>
            <a:r>
              <a:rPr lang="en-US" b="1" dirty="0">
                <a:latin typeface="Calibri" charset="0"/>
              </a:rPr>
              <a:t>A</a:t>
            </a:r>
            <a:r>
              <a:rPr lang="en-US" b="0" dirty="0">
                <a:latin typeface="Calibri" charset="0"/>
              </a:rPr>
              <a:t>llergies: </a:t>
            </a:r>
            <a:r>
              <a:rPr lang="en-US" b="0" dirty="0">
                <a:latin typeface="+mn-lt"/>
              </a:rPr>
              <a:t>NKDA</a:t>
            </a:r>
            <a:endParaRPr lang="en-US" dirty="0"/>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1" dirty="0">
                <a:latin typeface="Calibri" charset="0"/>
              </a:rPr>
              <a:t>M</a:t>
            </a:r>
            <a:r>
              <a:rPr lang="en-US" b="0" dirty="0">
                <a:latin typeface="Calibri" charset="0"/>
              </a:rPr>
              <a:t>edications: </a:t>
            </a:r>
            <a:r>
              <a:rPr lang="en-US" sz="1200" kern="1200" dirty="0">
                <a:solidFill>
                  <a:schemeClr val="tx1"/>
                </a:solidFill>
                <a:effectLst/>
                <a:latin typeface="+mn-lt"/>
                <a:ea typeface="+mn-ea"/>
                <a:cs typeface="+mn-cs"/>
              </a:rPr>
              <a:t>Propranolol (beta blocker), lisinopril (ACE inhibitor), rivaroxaban (blood thinner), Digitek (digoxin), eplerenone (aldosterone receptor antagonist; diuretic for HF), potassium, abatacept (RA treatment), rosiglitazone (thiazolidinedione for type II diabetes)</a:t>
            </a:r>
            <a:endParaRPr lang="en-US" dirty="0"/>
          </a:p>
          <a:p>
            <a:pPr marL="171450" indent="-171450">
              <a:buFont typeface="Arial" pitchFamily="34" charset="0"/>
              <a:buChar char="•"/>
            </a:pPr>
            <a:r>
              <a:rPr lang="en-US" b="1" dirty="0"/>
              <a:t>P</a:t>
            </a:r>
            <a:r>
              <a:rPr lang="en-US" b="0" dirty="0"/>
              <a:t>ast </a:t>
            </a:r>
            <a:r>
              <a:rPr lang="en-US" b="0" dirty="0" smtClean="0"/>
              <a:t>medical </a:t>
            </a:r>
            <a:r>
              <a:rPr lang="en-US" b="0" dirty="0"/>
              <a:t>h</a:t>
            </a:r>
            <a:r>
              <a:rPr lang="en-US" b="0" dirty="0" smtClean="0"/>
              <a:t>istory</a:t>
            </a:r>
            <a:r>
              <a:rPr lang="en-US" b="0" dirty="0"/>
              <a:t>: </a:t>
            </a:r>
            <a:r>
              <a:rPr lang="en-US" sz="1200" kern="1200" dirty="0">
                <a:solidFill>
                  <a:schemeClr val="tx1"/>
                </a:solidFill>
                <a:effectLst/>
                <a:latin typeface="+mn-lt"/>
                <a:ea typeface="+mn-ea"/>
                <a:cs typeface="+mn-cs"/>
              </a:rPr>
              <a:t>End-stage heart failure, multi-vessel coronary artery disease, CABG, HTN, type II diabetes, rheumatoid arthritis </a:t>
            </a:r>
          </a:p>
          <a:p>
            <a:pPr marL="171450" indent="-171450">
              <a:buFont typeface="Arial" pitchFamily="34" charset="0"/>
              <a:buChar char="•"/>
            </a:pPr>
            <a:r>
              <a:rPr lang="en-US" b="1" dirty="0" smtClean="0"/>
              <a:t>L</a:t>
            </a:r>
            <a:r>
              <a:rPr lang="en-US" b="0" dirty="0" smtClean="0"/>
              <a:t>ast oral</a:t>
            </a:r>
            <a:r>
              <a:rPr lang="en-US" b="0" baseline="0" dirty="0" smtClean="0"/>
              <a:t> intake: Lunch</a:t>
            </a:r>
            <a:endParaRPr lang="en-US" b="0" dirty="0" smtClean="0"/>
          </a:p>
          <a:p>
            <a:pPr marL="171450" indent="-171450">
              <a:buFont typeface="Arial" pitchFamily="34" charset="0"/>
              <a:buChar char="•"/>
            </a:pPr>
            <a:r>
              <a:rPr lang="en-US" b="1" dirty="0" smtClean="0"/>
              <a:t>E</a:t>
            </a:r>
            <a:r>
              <a:rPr lang="en-US" b="0" dirty="0" smtClean="0"/>
              <a:t>vents</a:t>
            </a:r>
            <a:r>
              <a:rPr lang="en-US" b="0" dirty="0"/>
              <a:t>: R</a:t>
            </a:r>
            <a:r>
              <a:rPr lang="en-US" dirty="0"/>
              <a:t>elocation due to evacuation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14</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Tx/>
              <a:buNone/>
            </a:pPr>
            <a:r>
              <a:rPr lang="en-US" sz="1200" b="1" u="sng" kern="1200" dirty="0">
                <a:solidFill>
                  <a:schemeClr val="tx1"/>
                </a:solidFill>
                <a:effectLst/>
                <a:latin typeface="+mn-lt"/>
                <a:ea typeface="+mn-ea"/>
                <a:cs typeface="+mn-cs"/>
              </a:rPr>
              <a:t>INSTRUCTOR</a:t>
            </a:r>
            <a:r>
              <a:rPr lang="en-US" sz="1200" b="1" u="sng" kern="1200" baseline="0" dirty="0">
                <a:solidFill>
                  <a:schemeClr val="tx1"/>
                </a:solidFill>
                <a:effectLst/>
                <a:latin typeface="+mn-lt"/>
                <a:ea typeface="+mn-ea"/>
                <a:cs typeface="+mn-cs"/>
              </a:rPr>
              <a:t> NOTES AND TIPS</a:t>
            </a:r>
            <a:endParaRPr lang="en-US" sz="1200" b="1" u="sng" kern="1200" dirty="0">
              <a:solidFill>
                <a:schemeClr val="tx1"/>
              </a:solidFill>
              <a:effectLst/>
              <a:latin typeface="+mn-lt"/>
              <a:ea typeface="+mn-ea"/>
              <a:cs typeface="+mn-cs"/>
            </a:endParaRPr>
          </a:p>
          <a:p>
            <a:pPr marL="171450" indent="-171450">
              <a:buFont typeface="Arial" pitchFamily="34" charset="0"/>
              <a:buChar char="•"/>
            </a:pPr>
            <a:r>
              <a:rPr lang="en-US" b="1" dirty="0"/>
              <a:t>Risk factors: </a:t>
            </a:r>
            <a:r>
              <a:rPr lang="en-US" b="0" dirty="0"/>
              <a:t>Causes of LV failure </a:t>
            </a:r>
            <a:r>
              <a:rPr lang="en-US" b="0" baseline="0" dirty="0"/>
              <a:t>(p</a:t>
            </a:r>
            <a:r>
              <a:rPr lang="en-US" dirty="0"/>
              <a:t>ump thrombosis, cannula obstruction, motor failure, aortic insufficiency, anemia due to GI bleed)</a:t>
            </a:r>
            <a:endParaRPr lang="en-US" b="1" dirty="0"/>
          </a:p>
          <a:p>
            <a:pPr marL="628650" lvl="1" indent="-171450">
              <a:buFont typeface="Arial" pitchFamily="34" charset="0"/>
              <a:buChar char="•"/>
            </a:pPr>
            <a:r>
              <a:rPr lang="en-US" b="1" dirty="0"/>
              <a:t>Bleeding</a:t>
            </a:r>
            <a:r>
              <a:rPr lang="en-US" b="0" dirty="0"/>
              <a:t>.</a:t>
            </a:r>
            <a:r>
              <a:rPr lang="en-US" b="0" baseline="0" dirty="0"/>
              <a:t> </a:t>
            </a:r>
            <a:r>
              <a:rPr lang="en-US" dirty="0"/>
              <a:t>LVADs can cause </a:t>
            </a:r>
            <a:r>
              <a:rPr lang="en-US" b="0" dirty="0"/>
              <a:t>acquired von Willebrand </a:t>
            </a:r>
            <a:r>
              <a:rPr lang="en-US" dirty="0"/>
              <a:t>Disease, thought to be due to the action of the rotary or axial flow pump of the LVAD, which causes high shear stress that may increase lysis. Patients are at a </a:t>
            </a:r>
            <a:r>
              <a:rPr lang="en-US" b="0" dirty="0"/>
              <a:t>higher risk of GI bleeds and intracranial bleeds.</a:t>
            </a:r>
            <a:endParaRPr lang="en-US" sz="1200" kern="1200" dirty="0">
              <a:solidFill>
                <a:schemeClr val="tx1"/>
              </a:solidFill>
              <a:effectLst/>
              <a:latin typeface="+mn-lt"/>
              <a:ea typeface="+mn-ea"/>
              <a:cs typeface="+mn-cs"/>
            </a:endParaRPr>
          </a:p>
          <a:p>
            <a:pPr marL="171450" indent="-171450">
              <a:buFont typeface="Arial" pitchFamily="34" charset="0"/>
              <a:buChar cha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nsertion area of the percutaneous lead to the LVAD is without issue (no infection, raised skin, or irritation). This lead is located in the upper abdomen on the right side of the patient.</a:t>
            </a:r>
          </a:p>
          <a:p>
            <a:pPr marL="171450" indent="-171450">
              <a:buFont typeface="Arial" pitchFamily="34" charset="0"/>
              <a:buChar char="•"/>
            </a:pPr>
            <a:r>
              <a:rPr lang="en-US" sz="1200" kern="1200" baseline="0" dirty="0">
                <a:solidFill>
                  <a:schemeClr val="tx1"/>
                </a:solidFill>
                <a:effectLst/>
                <a:latin typeface="+mn-lt"/>
                <a:ea typeface="+mn-ea"/>
                <a:cs typeface="+mn-cs"/>
              </a:rPr>
              <a:t>Pulses are absent in the extremities.</a:t>
            </a: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15</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dirty="0">
                <a:solidFill>
                  <a:schemeClr val="tx1"/>
                </a:solidFill>
                <a:effectLst/>
                <a:latin typeface="+mn-lt"/>
                <a:ea typeface="+mn-ea"/>
                <a:cs typeface="+mn-cs"/>
              </a:rPr>
              <a:t>INSTRUCTOR NOTES AND TIPS</a:t>
            </a:r>
          </a:p>
          <a:p>
            <a:r>
              <a:rPr lang="en-US" sz="1200" kern="1200" dirty="0">
                <a:solidFill>
                  <a:schemeClr val="tx1"/>
                </a:solidFill>
                <a:effectLst/>
                <a:latin typeface="+mn-lt"/>
                <a:ea typeface="+mn-ea"/>
                <a:cs typeface="+mn-cs"/>
              </a:rPr>
              <a:t>Have the participants give a report on what information they have obtained from the patient and their interventions (if any) with the patient.</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16</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u="sng" kern="1200" dirty="0">
                <a:solidFill>
                  <a:schemeClr val="tx1"/>
                </a:solidFill>
                <a:effectLst/>
                <a:latin typeface="+mn-lt"/>
                <a:ea typeface="+mn-ea"/>
                <a:cs typeface="+mn-cs"/>
              </a:rPr>
              <a:t>INSTRUCTOR NOTES AND TIPS</a:t>
            </a:r>
            <a:endParaRPr lang="en-US" sz="1200" b="1" u="sng" kern="1200" baseline="0" dirty="0">
              <a:solidFill>
                <a:schemeClr val="tx1"/>
              </a:solidFill>
              <a:effectLst/>
              <a:latin typeface="+mn-lt"/>
              <a:ea typeface="+mn-ea"/>
              <a:cs typeface="+mn-cs"/>
            </a:endParaRPr>
          </a:p>
          <a:p>
            <a:pPr marL="171450" indent="-171450">
              <a:buFont typeface="Arial" pitchFamily="34" charset="0"/>
              <a:buChar char="•"/>
            </a:pPr>
            <a:r>
              <a:rPr lang="en-US" sz="1200" b="0" kern="1200" baseline="0" dirty="0">
                <a:solidFill>
                  <a:schemeClr val="tx1"/>
                </a:solidFill>
                <a:effectLst/>
                <a:latin typeface="+mn-lt"/>
                <a:ea typeface="+mn-ea"/>
                <a:cs typeface="+mn-cs"/>
              </a:rPr>
              <a:t>Discuss with the class, again, the importance of backup equipment. Also, discuss the value of sharing information with the local hospitals when an LVAD patient is in the service area and making sure the LVAD manufacturer has contact information for these patients.</a:t>
            </a:r>
          </a:p>
          <a:p>
            <a:pPr marL="171450" indent="-171450">
              <a:buFont typeface="Arial" pitchFamily="34" charset="0"/>
              <a:buChar char="•"/>
            </a:pP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17</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171450" indent="-171450">
              <a:buFont typeface="Arial" pitchFamily="34" charset="0"/>
              <a:buChar char="•"/>
            </a:pP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18</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INSTRUCTOR</a:t>
            </a:r>
            <a:r>
              <a:rPr lang="en-US" b="1" u="sng" baseline="0" dirty="0"/>
              <a:t> NOTES AND TIPS</a:t>
            </a:r>
            <a:r>
              <a:rPr lang="en-US" baseline="0" dirty="0"/>
              <a:t/>
            </a:r>
            <a:br>
              <a:rPr lang="en-US" baseline="0" dirty="0"/>
            </a:br>
            <a:r>
              <a:rPr lang="en-US" dirty="0"/>
              <a:t>By the end of </a:t>
            </a:r>
            <a:r>
              <a:rPr lang="en-US" dirty="0" smtClean="0"/>
              <a:t>Lesson 4, </a:t>
            </a:r>
            <a:r>
              <a:rPr lang="en-US" dirty="0"/>
              <a:t>participants should be able to: </a:t>
            </a:r>
          </a:p>
          <a:p>
            <a:pPr marL="171450" indent="-171450">
              <a:buFont typeface="Arial" pitchFamily="34" charset="0"/>
              <a:buChar char="•"/>
            </a:pPr>
            <a:r>
              <a:rPr lang="en-US" dirty="0"/>
              <a:t>Identify the patient with a left ventricular assist device (LVAD).</a:t>
            </a:r>
          </a:p>
          <a:p>
            <a:pPr marL="171450" indent="-171450">
              <a:buFont typeface="Arial" pitchFamily="34" charset="0"/>
              <a:buChar char="•"/>
            </a:pPr>
            <a:r>
              <a:rPr lang="en-US" dirty="0"/>
              <a:t>Know what role the LVAD plays in the patient with heart failure (HF).</a:t>
            </a:r>
          </a:p>
          <a:p>
            <a:pPr marL="171450" indent="-171450">
              <a:buFont typeface="Arial" pitchFamily="34" charset="0"/>
              <a:buChar char="•"/>
            </a:pPr>
            <a:r>
              <a:rPr lang="en-US" dirty="0"/>
              <a:t>Know the LVAD’s basic operational function, settings, and equipment.</a:t>
            </a:r>
          </a:p>
          <a:p>
            <a:pPr marL="171450" indent="-171450">
              <a:buFont typeface="Arial" pitchFamily="34" charset="0"/>
              <a:buChar char="•"/>
            </a:pPr>
            <a:r>
              <a:rPr lang="en-US" dirty="0"/>
              <a:t>Discuss and describe the special concerns of an LVAD in the older patient.</a:t>
            </a:r>
          </a:p>
          <a:p>
            <a:pPr marL="171450" indent="-171450">
              <a:buFont typeface="Arial" pitchFamily="34" charset="0"/>
              <a:buChar char="•"/>
            </a:pPr>
            <a:r>
              <a:rPr lang="en-US" dirty="0"/>
              <a:t>Describe the signs and symptoms of a patient with a malfunctioning LVAD.</a:t>
            </a:r>
          </a:p>
          <a:p>
            <a:pPr marL="171450" indent="-171450">
              <a:buFont typeface="Arial" pitchFamily="34" charset="0"/>
              <a:buChar char="•"/>
            </a:pPr>
            <a:r>
              <a:rPr lang="en-US" dirty="0"/>
              <a:t>Discuss how patients with LVADs are managed.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F7B4A9-850B-4D89-9092-A7AFF36923D0}" type="slidenum">
              <a:rPr lang="en-US" altLang="en-US" smtClean="0">
                <a:solidFill>
                  <a:prstClr val="black"/>
                </a:solidFill>
              </a:rPr>
              <a:pPr>
                <a:spcBef>
                  <a:spcPct val="0"/>
                </a:spcBef>
              </a:pPr>
              <a:t>3</a:t>
            </a:fld>
            <a:endParaRPr lang="en-US" altLang="en-US" dirty="0">
              <a:solidFill>
                <a:prstClr val="black"/>
              </a:solidFill>
            </a:endParaRPr>
          </a:p>
        </p:txBody>
      </p:sp>
    </p:spTree>
    <p:extLst>
      <p:ext uri="{BB962C8B-B14F-4D97-AF65-F5344CB8AC3E}">
        <p14:creationId xmlns:p14="http://schemas.microsoft.com/office/powerpoint/2010/main" val="359433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u="sng" dirty="0">
                <a:latin typeface="Calibri" charset="0"/>
              </a:rPr>
              <a:t>INSTRUCTOR NOTES AND TIPS</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Triage assignment:</a:t>
            </a:r>
            <a:r>
              <a:rPr lang="en-US" sz="1200" kern="1200" dirty="0">
                <a:solidFill>
                  <a:schemeClr val="tx1"/>
                </a:solidFill>
                <a:effectLst/>
                <a:latin typeface="+mn-lt"/>
                <a:ea typeface="+mn-ea"/>
                <a:cs typeface="+mn-cs"/>
              </a:rPr>
              <a:t> The triage officer has assigned your transport unit to Samuel Martinez, a 58 y/o male patient in Room 147, Bed 1. He is stable and needs to be transported to Kenwood Manor, another assisted living/nursing/rehab home in the county. When you enter the room, you</a:t>
            </a:r>
            <a:r>
              <a:rPr lang="en-US" sz="1200" kern="1200" baseline="0" dirty="0">
                <a:solidFill>
                  <a:schemeClr val="tx1"/>
                </a:solidFill>
                <a:effectLst/>
                <a:latin typeface="+mn-lt"/>
                <a:ea typeface="+mn-ea"/>
                <a:cs typeface="+mn-cs"/>
              </a:rPr>
              <a:t> find Mr. Martinez</a:t>
            </a:r>
            <a:r>
              <a:rPr lang="en-US" sz="1200" kern="1200" dirty="0">
                <a:solidFill>
                  <a:schemeClr val="tx1"/>
                </a:solidFill>
                <a:effectLst/>
                <a:latin typeface="+mn-lt"/>
                <a:ea typeface="+mn-ea"/>
                <a:cs typeface="+mn-cs"/>
              </a:rPr>
              <a:t> alone, awake, and alert. He has no complaints of physical discomfort;</a:t>
            </a:r>
            <a:r>
              <a:rPr lang="en-US" sz="1200" kern="1200" baseline="0" dirty="0">
                <a:solidFill>
                  <a:schemeClr val="tx1"/>
                </a:solidFill>
                <a:effectLst/>
                <a:latin typeface="+mn-lt"/>
                <a:ea typeface="+mn-ea"/>
                <a:cs typeface="+mn-cs"/>
              </a:rPr>
              <a:t> he </a:t>
            </a:r>
            <a:r>
              <a:rPr lang="en-US" sz="1200" kern="1200" dirty="0">
                <a:solidFill>
                  <a:schemeClr val="tx1"/>
                </a:solidFill>
                <a:effectLst/>
                <a:latin typeface="+mn-lt"/>
                <a:ea typeface="+mn-ea"/>
                <a:cs typeface="+mn-cs"/>
              </a:rPr>
              <a:t>only states trepidation about moving out of the facility with no medical support while on the LVAD. </a:t>
            </a:r>
            <a:endParaRPr lang="en-US" dirty="0">
              <a:latin typeface="Calibri" charset="0"/>
            </a:endParaRP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4D0065-D4EC-4D66-8DE2-77ACCE730C85}" type="slidenum">
              <a:rPr lang="en-US" altLang="en-US" smtClean="0">
                <a:solidFill>
                  <a:prstClr val="black"/>
                </a:solidFill>
              </a:rPr>
              <a:pPr>
                <a:spcBef>
                  <a:spcPct val="0"/>
                </a:spcBef>
              </a:pPr>
              <a:t>4</a:t>
            </a:fld>
            <a:endParaRPr lang="en-US" altLang="en-US" dirty="0">
              <a:solidFill>
                <a:prstClr val="black"/>
              </a:solidFill>
            </a:endParaRPr>
          </a:p>
        </p:txBody>
      </p:sp>
    </p:spTree>
    <p:extLst>
      <p:ext uri="{BB962C8B-B14F-4D97-AF65-F5344CB8AC3E}">
        <p14:creationId xmlns:p14="http://schemas.microsoft.com/office/powerpoint/2010/main" val="42366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b="1" kern="1200" dirty="0">
                <a:solidFill>
                  <a:schemeClr val="tx1"/>
                </a:solidFill>
                <a:effectLst/>
                <a:latin typeface="+mn-lt"/>
                <a:ea typeface="+mn-ea"/>
                <a:cs typeface="+mn-cs"/>
              </a:rPr>
              <a:t>Scene safe: </a:t>
            </a:r>
            <a:r>
              <a:rPr lang="en-US" sz="1200" kern="1200" dirty="0">
                <a:solidFill>
                  <a:schemeClr val="tx1"/>
                </a:solidFill>
                <a:effectLst/>
                <a:latin typeface="+mn-lt"/>
                <a:ea typeface="+mn-ea"/>
                <a:cs typeface="+mn-cs"/>
              </a:rPr>
              <a:t>Secure </a:t>
            </a:r>
          </a:p>
          <a:p>
            <a:pPr marL="171450" indent="-171450">
              <a:buFont typeface="Arial" pitchFamily="34" charset="0"/>
              <a:buChar char="•"/>
            </a:pPr>
            <a:r>
              <a:rPr lang="en-US" sz="1200" b="1" kern="1200" dirty="0">
                <a:solidFill>
                  <a:schemeClr val="tx1"/>
                </a:solidFill>
                <a:effectLst/>
                <a:latin typeface="+mn-lt"/>
                <a:ea typeface="+mn-ea"/>
                <a:cs typeface="+mn-cs"/>
              </a:rPr>
              <a:t>Situation: </a:t>
            </a:r>
            <a:r>
              <a:rPr lang="en-US" sz="1200" kern="1200" dirty="0">
                <a:solidFill>
                  <a:schemeClr val="tx1"/>
                </a:solidFill>
                <a:effectLst/>
                <a:latin typeface="+mn-lt"/>
                <a:ea typeface="+mn-ea"/>
                <a:cs typeface="+mn-cs"/>
              </a:rPr>
              <a:t>Evacuation relocation </a:t>
            </a:r>
          </a:p>
          <a:p>
            <a:pPr marL="171450" indent="-171450">
              <a:buFont typeface="Arial" pitchFamily="34" charset="0"/>
              <a:buChar char="•"/>
            </a:pPr>
            <a:r>
              <a:rPr lang="en-US" sz="1200" b="1" kern="1200" dirty="0">
                <a:solidFill>
                  <a:schemeClr val="tx1"/>
                </a:solidFill>
                <a:effectLst/>
                <a:latin typeface="+mn-lt"/>
                <a:ea typeface="+mn-ea"/>
                <a:cs typeface="+mn-cs"/>
              </a:rPr>
              <a:t>Cultural:</a:t>
            </a:r>
            <a:r>
              <a:rPr lang="en-US" sz="1200" b="0" kern="1200" dirty="0">
                <a:solidFill>
                  <a:schemeClr val="tx1"/>
                </a:solidFill>
                <a:effectLst/>
                <a:latin typeface="+mn-lt"/>
                <a:ea typeface="+mn-ea"/>
                <a:cs typeface="+mn-cs"/>
              </a:rPr>
              <a:t> English</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speaking</a:t>
            </a:r>
          </a:p>
          <a:p>
            <a:pPr marL="171450" indent="-171450">
              <a:buFont typeface="Arial" pitchFamily="34" charset="0"/>
              <a:buChar char="•"/>
            </a:pPr>
            <a:r>
              <a:rPr lang="en-US" sz="1200" b="1" kern="1200" dirty="0">
                <a:solidFill>
                  <a:schemeClr val="tx1"/>
                </a:solidFill>
                <a:effectLst/>
                <a:latin typeface="+mn-lt"/>
                <a:ea typeface="+mn-ea"/>
                <a:cs typeface="+mn-cs"/>
              </a:rPr>
              <a:t>Communication: </a:t>
            </a:r>
            <a:r>
              <a:rPr lang="en-US" sz="1200" kern="1200" dirty="0">
                <a:solidFill>
                  <a:schemeClr val="tx1"/>
                </a:solidFill>
                <a:effectLst/>
                <a:latin typeface="+mn-lt"/>
                <a:ea typeface="+mn-ea"/>
                <a:cs typeface="+mn-cs"/>
              </a:rPr>
              <a:t>Awake, alert, and oriented x4 </a:t>
            </a:r>
          </a:p>
          <a:p>
            <a:pPr marL="171450" indent="-171450">
              <a:buFont typeface="Arial" pitchFamily="34" charset="0"/>
              <a:buChar char="•"/>
            </a:pPr>
            <a:r>
              <a:rPr lang="en-US" sz="1200" b="1" kern="1200" dirty="0">
                <a:solidFill>
                  <a:schemeClr val="tx1"/>
                </a:solidFill>
                <a:effectLst/>
                <a:latin typeface="+mn-lt"/>
                <a:ea typeface="+mn-ea"/>
                <a:cs typeface="+mn-cs"/>
              </a:rPr>
              <a:t>Medical devices: </a:t>
            </a:r>
            <a:r>
              <a:rPr lang="en-US" sz="1200" kern="1200" dirty="0" smtClean="0">
                <a:solidFill>
                  <a:schemeClr val="tx1"/>
                </a:solidFill>
                <a:effectLst/>
                <a:latin typeface="+mn-lt"/>
                <a:ea typeface="+mn-ea"/>
                <a:cs typeface="+mn-cs"/>
              </a:rPr>
              <a:t>LVAD</a:t>
            </a:r>
            <a:endParaRPr lang="en-US" sz="1200" kern="1200" dirty="0">
              <a:solidFill>
                <a:schemeClr val="tx1"/>
              </a:solidFill>
              <a:effectLst/>
              <a:latin typeface="+mn-lt"/>
              <a:ea typeface="+mn-ea"/>
              <a:cs typeface="+mn-cs"/>
            </a:endParaRPr>
          </a:p>
          <a:p>
            <a:pPr marL="171450" indent="-171450">
              <a:buFont typeface="Arial" pitchFamily="34" charset="0"/>
              <a:buChar char="•"/>
            </a:pPr>
            <a:r>
              <a:rPr lang="en-US" sz="1200" b="1" kern="1200" dirty="0">
                <a:solidFill>
                  <a:schemeClr val="tx1"/>
                </a:solidFill>
                <a:effectLst/>
                <a:latin typeface="+mn-lt"/>
                <a:ea typeface="+mn-ea"/>
                <a:cs typeface="+mn-cs"/>
              </a:rPr>
              <a:t>Chief complaint: </a:t>
            </a:r>
            <a:r>
              <a:rPr lang="en-US" sz="1200" kern="1200" dirty="0">
                <a:solidFill>
                  <a:schemeClr val="tx1"/>
                </a:solidFill>
                <a:effectLst/>
                <a:latin typeface="+mn-lt"/>
                <a:ea typeface="+mn-ea"/>
                <a:cs typeface="+mn-cs"/>
              </a:rPr>
              <a:t>He has no complaints of physical discomfort;</a:t>
            </a:r>
            <a:r>
              <a:rPr lang="en-US" sz="1200" kern="1200" baseline="0" dirty="0">
                <a:solidFill>
                  <a:schemeClr val="tx1"/>
                </a:solidFill>
                <a:effectLst/>
                <a:latin typeface="+mn-lt"/>
                <a:ea typeface="+mn-ea"/>
                <a:cs typeface="+mn-cs"/>
              </a:rPr>
              <a:t> he</a:t>
            </a:r>
            <a:r>
              <a:rPr lang="en-US" sz="1200" kern="1200" dirty="0">
                <a:solidFill>
                  <a:schemeClr val="tx1"/>
                </a:solidFill>
                <a:effectLst/>
                <a:latin typeface="+mn-lt"/>
                <a:ea typeface="+mn-ea"/>
                <a:cs typeface="+mn-cs"/>
              </a:rPr>
              <a:t> only states trepidation about moving out of the facility with no medical support while on the LVAD. </a:t>
            </a:r>
            <a:endParaRPr lang="en-US" dirty="0">
              <a:latin typeface="Calibri"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EA4828-FD87-437A-BCD5-90644D42D66E}" type="slidenum">
              <a:rPr lang="en-US" altLang="en-US" smtClean="0">
                <a:solidFill>
                  <a:prstClr val="black"/>
                </a:solidFill>
              </a:rPr>
              <a:pPr>
                <a:spcBef>
                  <a:spcPct val="0"/>
                </a:spcBef>
              </a:pPr>
              <a:t>5</a:t>
            </a:fld>
            <a:endParaRPr lang="en-US" altLang="en-US" dirty="0">
              <a:solidFill>
                <a:prstClr val="black"/>
              </a:solidFill>
            </a:endParaRPr>
          </a:p>
        </p:txBody>
      </p:sp>
    </p:spTree>
    <p:extLst>
      <p:ext uri="{BB962C8B-B14F-4D97-AF65-F5344CB8AC3E}">
        <p14:creationId xmlns:p14="http://schemas.microsoft.com/office/powerpoint/2010/main" val="200984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u="sng" kern="1200" dirty="0">
                <a:solidFill>
                  <a:schemeClr val="tx1"/>
                </a:solidFill>
                <a:effectLst/>
                <a:latin typeface="+mn-lt"/>
                <a:ea typeface="+mn-ea"/>
                <a:cs typeface="+mn-cs"/>
              </a:rPr>
              <a:t>INSTRUCTOR NOTES AND TIPS</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Level of consciousness: </a:t>
            </a:r>
            <a:r>
              <a:rPr lang="en-US" sz="1200" b="0" kern="1200" dirty="0">
                <a:solidFill>
                  <a:schemeClr val="tx1"/>
                </a:solidFill>
                <a:effectLst/>
                <a:latin typeface="+mn-lt"/>
                <a:ea typeface="+mn-ea"/>
                <a:cs typeface="+mn-cs"/>
              </a:rPr>
              <a:t>Awake</a:t>
            </a:r>
            <a:r>
              <a:rPr lang="en-US" sz="1200" b="0" kern="1200" baseline="0" dirty="0">
                <a:solidFill>
                  <a:schemeClr val="tx1"/>
                </a:solidFill>
                <a:effectLst/>
                <a:latin typeface="+mn-lt"/>
                <a:ea typeface="+mn-ea"/>
                <a:cs typeface="+mn-cs"/>
              </a:rPr>
              <a:t> and alert</a:t>
            </a:r>
            <a:endParaRPr lang="en-US" sz="1200" kern="120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Airway: </a:t>
            </a:r>
            <a:r>
              <a:rPr lang="en-US" sz="1200" kern="1200" dirty="0">
                <a:solidFill>
                  <a:schemeClr val="tx1"/>
                </a:solidFill>
                <a:effectLst/>
                <a:latin typeface="+mn-lt"/>
                <a:ea typeface="+mn-ea"/>
                <a:cs typeface="+mn-cs"/>
              </a:rPr>
              <a:t>Open,</a:t>
            </a:r>
            <a:r>
              <a:rPr lang="en-US" sz="1200" kern="1200" baseline="0" dirty="0">
                <a:solidFill>
                  <a:schemeClr val="tx1"/>
                </a:solidFill>
                <a:effectLst/>
                <a:latin typeface="+mn-lt"/>
                <a:ea typeface="+mn-ea"/>
                <a:cs typeface="+mn-cs"/>
              </a:rPr>
              <a:t> intact</a:t>
            </a:r>
            <a:endParaRPr lang="en-US" sz="1200" kern="120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Breathing: </a:t>
            </a:r>
            <a:r>
              <a:rPr lang="en-US" sz="1200" kern="1200" dirty="0">
                <a:solidFill>
                  <a:schemeClr val="tx1"/>
                </a:solidFill>
                <a:effectLst/>
                <a:latin typeface="+mn-lt"/>
                <a:ea typeface="+mn-ea"/>
                <a:cs typeface="+mn-cs"/>
              </a:rPr>
              <a:t>Normal rise</a:t>
            </a:r>
            <a:r>
              <a:rPr lang="en-US" sz="1200" kern="1200" baseline="0" dirty="0">
                <a:solidFill>
                  <a:schemeClr val="tx1"/>
                </a:solidFill>
                <a:effectLst/>
                <a:latin typeface="+mn-lt"/>
                <a:ea typeface="+mn-ea"/>
                <a:cs typeface="+mn-cs"/>
              </a:rPr>
              <a:t> and fall, clear lung sounds, RR: 16</a:t>
            </a:r>
            <a:endParaRPr lang="en-US" sz="1200" kern="120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Circulation: </a:t>
            </a:r>
            <a:r>
              <a:rPr lang="en-US" sz="1200" kern="1200" dirty="0">
                <a:solidFill>
                  <a:schemeClr val="tx1"/>
                </a:solidFill>
                <a:effectLst/>
                <a:latin typeface="+mn-lt"/>
                <a:ea typeface="+mn-ea"/>
                <a:cs typeface="+mn-cs"/>
              </a:rPr>
              <a:t>Unable to assess pulse (absent in peripheral, diminished in central) </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First impression: </a:t>
            </a:r>
            <a:r>
              <a:rPr lang="en-US" sz="1200" kern="1200" dirty="0">
                <a:solidFill>
                  <a:schemeClr val="tx1"/>
                </a:solidFill>
                <a:effectLst/>
                <a:latin typeface="+mn-lt"/>
                <a:ea typeface="+mn-ea"/>
                <a:cs typeface="+mn-cs"/>
              </a:rPr>
              <a:t>Stable patient with an LVAD </a:t>
            </a:r>
            <a:endParaRPr lang="en-US" sz="1200" b="0" kern="1200" baseline="0" dirty="0">
              <a:solidFill>
                <a:schemeClr val="tx1"/>
              </a:solidFill>
              <a:effectLst/>
              <a:latin typeface="+mn-lt"/>
              <a:ea typeface="+mn-ea"/>
              <a:cs typeface="+mn-cs"/>
            </a:endParaRP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Differential diagnosis: </a:t>
            </a:r>
            <a:r>
              <a:rPr lang="en-US" sz="1200" b="0" kern="1200" dirty="0">
                <a:solidFill>
                  <a:schemeClr val="tx1"/>
                </a:solidFill>
                <a:effectLst/>
                <a:latin typeface="+mn-lt"/>
                <a:ea typeface="+mn-ea"/>
                <a:cs typeface="+mn-cs"/>
              </a:rPr>
              <a:t>None at this time</a:t>
            </a:r>
            <a:endParaRPr lang="en-US" dirty="0">
              <a:latin typeface="Calibri"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783594-FFEA-41C0-A0DA-CF5AF708783C}" type="slidenum">
              <a:rPr lang="en-US" altLang="en-US" smtClean="0">
                <a:solidFill>
                  <a:prstClr val="black"/>
                </a:solidFill>
              </a:rPr>
              <a:pPr>
                <a:spcBef>
                  <a:spcPct val="0"/>
                </a:spcBef>
              </a:pPr>
              <a:t>6</a:t>
            </a:fld>
            <a:endParaRPr lang="en-US" altLang="en-US" dirty="0">
              <a:solidFill>
                <a:prstClr val="black"/>
              </a:solidFill>
            </a:endParaRPr>
          </a:p>
        </p:txBody>
      </p:sp>
    </p:spTree>
    <p:extLst>
      <p:ext uri="{BB962C8B-B14F-4D97-AF65-F5344CB8AC3E}">
        <p14:creationId xmlns:p14="http://schemas.microsoft.com/office/powerpoint/2010/main" val="177440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u="sng" kern="1200" dirty="0">
                <a:solidFill>
                  <a:schemeClr val="tx1"/>
                </a:solidFill>
                <a:effectLst/>
                <a:latin typeface="+mn-lt"/>
                <a:ea typeface="+mn-ea"/>
                <a:cs typeface="+mn-cs"/>
              </a:rPr>
              <a:t>INSTRUCTOR NOTES AND TIPS</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Geriatric: </a:t>
            </a:r>
            <a:r>
              <a:rPr lang="en-US" sz="1200" kern="1200" dirty="0">
                <a:solidFill>
                  <a:schemeClr val="tx1"/>
                </a:solidFill>
                <a:effectLst/>
                <a:latin typeface="+mn-lt"/>
                <a:ea typeface="+mn-ea"/>
                <a:cs typeface="+mn-cs"/>
              </a:rPr>
              <a:t>58-year-old residing in a skilled nursing facility   </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Environmental: </a:t>
            </a:r>
            <a:r>
              <a:rPr lang="en-US" sz="1200" kern="1200" dirty="0">
                <a:solidFill>
                  <a:schemeClr val="tx1"/>
                </a:solidFill>
                <a:effectLst/>
                <a:latin typeface="+mn-lt"/>
                <a:ea typeface="+mn-ea"/>
                <a:cs typeface="+mn-cs"/>
              </a:rPr>
              <a:t>Skilled nursing facility with no other patients in the room   </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Medical: </a:t>
            </a:r>
            <a:r>
              <a:rPr lang="en-US" sz="1200" kern="1200" dirty="0">
                <a:solidFill>
                  <a:schemeClr val="tx1"/>
                </a:solidFill>
                <a:effectLst/>
                <a:latin typeface="+mn-lt"/>
                <a:ea typeface="+mn-ea"/>
                <a:cs typeface="+mn-cs"/>
              </a:rPr>
              <a:t>End-stage heart failure, multi-vessel coronary artery disease, CABG, HTN, type II diabetes, rheumatoid arthritis  </a:t>
            </a:r>
          </a:p>
          <a:p>
            <a:pPr marL="171450" indent="-171450" eaLnBrk="1" hangingPunct="1">
              <a:spcBef>
                <a:spcPct val="0"/>
              </a:spcBef>
              <a:buFont typeface="Arial" pitchFamily="34" charset="0"/>
              <a:buChar char="•"/>
            </a:pPr>
            <a:r>
              <a:rPr lang="en-US" sz="1200" b="1" kern="1200" dirty="0">
                <a:solidFill>
                  <a:schemeClr val="tx1"/>
                </a:solidFill>
                <a:effectLst/>
                <a:latin typeface="+mn-lt"/>
                <a:ea typeface="+mn-ea"/>
                <a:cs typeface="+mn-cs"/>
              </a:rPr>
              <a:t>Social:</a:t>
            </a:r>
            <a:r>
              <a:rPr lang="en-US" sz="1200" kern="1200" dirty="0">
                <a:solidFill>
                  <a:schemeClr val="tx1"/>
                </a:solidFill>
                <a:effectLst/>
                <a:latin typeface="+mn-lt"/>
                <a:ea typeface="+mn-ea"/>
                <a:cs typeface="+mn-cs"/>
              </a:rPr>
              <a:t> Strong family support;</a:t>
            </a:r>
            <a:r>
              <a:rPr lang="en-US" sz="1200" kern="1200" baseline="0" dirty="0">
                <a:solidFill>
                  <a:schemeClr val="tx1"/>
                </a:solidFill>
                <a:effectLst/>
                <a:latin typeface="+mn-lt"/>
                <a:ea typeface="+mn-ea"/>
                <a:cs typeface="+mn-cs"/>
              </a:rPr>
              <a:t> v</a:t>
            </a:r>
            <a:r>
              <a:rPr lang="en-US" sz="1200" kern="1200" dirty="0">
                <a:solidFill>
                  <a:schemeClr val="tx1"/>
                </a:solidFill>
                <a:effectLst/>
                <a:latin typeface="+mn-lt"/>
                <a:ea typeface="+mn-ea"/>
                <a:cs typeface="+mn-cs"/>
              </a:rPr>
              <a:t>isitors almost daily;</a:t>
            </a:r>
            <a:r>
              <a:rPr lang="en-US" sz="1200" kern="1200" baseline="0" dirty="0">
                <a:solidFill>
                  <a:schemeClr val="tx1"/>
                </a:solidFill>
                <a:effectLst/>
                <a:latin typeface="+mn-lt"/>
                <a:ea typeface="+mn-ea"/>
                <a:cs typeface="+mn-cs"/>
              </a:rPr>
              <a:t> l</a:t>
            </a:r>
            <a:r>
              <a:rPr lang="en-US" sz="1200" kern="1200" dirty="0">
                <a:solidFill>
                  <a:schemeClr val="tx1"/>
                </a:solidFill>
                <a:effectLst/>
                <a:latin typeface="+mn-lt"/>
                <a:ea typeface="+mn-ea"/>
                <a:cs typeface="+mn-cs"/>
              </a:rPr>
              <a:t>imited physical activity since LVAD placement (mostly psychologically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based fear of causing an issue with the LVAD)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7</a:t>
            </a:fld>
            <a:endParaRPr lang="en-US" altLang="en-US" dirty="0">
              <a:solidFill>
                <a:prstClr val="black"/>
              </a:solidFill>
            </a:endParaRPr>
          </a:p>
        </p:txBody>
      </p:sp>
    </p:spTree>
    <p:extLst>
      <p:ext uri="{BB962C8B-B14F-4D97-AF65-F5344CB8AC3E}">
        <p14:creationId xmlns:p14="http://schemas.microsoft.com/office/powerpoint/2010/main" val="23041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u="sng" kern="1200" dirty="0">
                <a:solidFill>
                  <a:schemeClr val="tx1"/>
                </a:solidFill>
                <a:effectLst/>
                <a:latin typeface="+mn-lt"/>
                <a:ea typeface="+mn-ea"/>
                <a:cs typeface="+mn-cs"/>
              </a:rPr>
              <a:t>INSTRUCTOR NOTES AND TIPS</a:t>
            </a:r>
          </a:p>
          <a:p>
            <a:pPr marL="171450" indent="-171450">
              <a:buFont typeface="Arial" pitchFamily="34" charset="0"/>
              <a:buChar char="•"/>
            </a:pPr>
            <a:r>
              <a:rPr lang="en-US" sz="1200" kern="1200" dirty="0">
                <a:solidFill>
                  <a:schemeClr val="tx1"/>
                </a:solidFill>
                <a:effectLst/>
                <a:latin typeface="+mn-lt"/>
                <a:ea typeface="+mn-ea"/>
                <a:cs typeface="+mn-cs"/>
              </a:rPr>
              <a:t>LVADs are typically used for patients with end-stage heart failure. The population of patients with LVADs is increasingly growing. EMS practitioners must understand how these devices work,</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common complications related to these devices, and the approach that</a:t>
            </a:r>
            <a:r>
              <a:rPr lang="en-US" sz="1200" kern="1200" baseline="0" dirty="0">
                <a:solidFill>
                  <a:schemeClr val="tx1"/>
                </a:solidFill>
                <a:effectLst/>
                <a:latin typeface="+mn-lt"/>
                <a:ea typeface="+mn-ea"/>
                <a:cs typeface="+mn-cs"/>
              </a:rPr>
              <a:t> should be taken</a:t>
            </a:r>
            <a:r>
              <a:rPr lang="en-US" sz="1200" kern="1200" dirty="0">
                <a:solidFill>
                  <a:schemeClr val="tx1"/>
                </a:solidFill>
                <a:effectLst/>
                <a:latin typeface="+mn-lt"/>
                <a:ea typeface="+mn-ea"/>
                <a:cs typeface="+mn-cs"/>
              </a:rPr>
              <a:t> to evaluate patients with these devices. </a:t>
            </a:r>
          </a:p>
          <a:p>
            <a:pPr marL="171450" indent="-171450">
              <a:buFont typeface="Arial" pitchFamily="34" charset="0"/>
              <a:buChar char="•"/>
            </a:pPr>
            <a:r>
              <a:rPr lang="en-US" sz="1200" b="1" kern="1200" dirty="0">
                <a:solidFill>
                  <a:schemeClr val="tx1"/>
                </a:solidFill>
                <a:effectLst/>
                <a:latin typeface="+mn-lt"/>
                <a:ea typeface="+mn-ea"/>
                <a:cs typeface="+mn-cs"/>
              </a:rPr>
              <a:t>What are the indications for LVAD insertion?  </a:t>
            </a:r>
            <a:endParaRPr lang="en-US" sz="12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As a bridge to cardiac transplantation</a:t>
            </a:r>
          </a:p>
          <a:p>
            <a:pPr marL="628650" lvl="1" indent="-171450">
              <a:buFont typeface="Arial" pitchFamily="34" charset="0"/>
              <a:buChar char="•"/>
            </a:pPr>
            <a:r>
              <a:rPr lang="en-US" sz="1200" kern="1200" dirty="0">
                <a:solidFill>
                  <a:schemeClr val="tx1"/>
                </a:solidFill>
                <a:effectLst/>
                <a:latin typeface="+mn-lt"/>
                <a:ea typeface="+mn-ea"/>
                <a:cs typeface="+mn-cs"/>
              </a:rPr>
              <a:t>As a bridge to recovery (i.e., reversible myocardial pathology)</a:t>
            </a:r>
          </a:p>
          <a:p>
            <a:pPr marL="628650" lvl="1" indent="-171450">
              <a:buFont typeface="Arial" pitchFamily="34" charset="0"/>
              <a:buChar char="•"/>
            </a:pPr>
            <a:r>
              <a:rPr lang="en-US" sz="1200" kern="1200" dirty="0">
                <a:solidFill>
                  <a:schemeClr val="tx1"/>
                </a:solidFill>
                <a:effectLst/>
                <a:latin typeface="+mn-lt"/>
                <a:ea typeface="+mn-ea"/>
                <a:cs typeface="+mn-cs"/>
              </a:rPr>
              <a:t>As long-term treatment for patients who are not candidates for transplant</a:t>
            </a:r>
            <a:endParaRPr lang="en-US" sz="1200" b="0" i="0" kern="1200" baseline="0" dirty="0">
              <a:solidFill>
                <a:schemeClr val="tx1"/>
              </a:solidFill>
              <a:effectLst/>
              <a:latin typeface="+mn-lt"/>
              <a:ea typeface="+mn-ea"/>
              <a:cs typeface="+mn-cs"/>
            </a:endParaRPr>
          </a:p>
          <a:p>
            <a:pPr marL="171450" indent="-171450">
              <a:buFont typeface="Arial" pitchFamily="34" charset="0"/>
              <a:buChar char="•"/>
            </a:pPr>
            <a:r>
              <a:rPr lang="en-US" sz="1200" b="1" kern="1200" dirty="0">
                <a:solidFill>
                  <a:schemeClr val="tx1"/>
                </a:solidFill>
                <a:effectLst/>
                <a:latin typeface="+mn-lt"/>
                <a:ea typeface="+mn-ea"/>
                <a:cs typeface="+mn-cs"/>
              </a:rPr>
              <a:t>What</a:t>
            </a:r>
            <a:r>
              <a:rPr lang="en-US" sz="1200" b="1" kern="1200" baseline="0" dirty="0">
                <a:solidFill>
                  <a:schemeClr val="tx1"/>
                </a:solidFill>
                <a:effectLst/>
                <a:latin typeface="+mn-lt"/>
                <a:ea typeface="+mn-ea"/>
                <a:cs typeface="+mn-cs"/>
              </a:rPr>
              <a:t> are the c</a:t>
            </a:r>
            <a:r>
              <a:rPr lang="en-US" sz="1200" b="1" kern="1200" dirty="0">
                <a:solidFill>
                  <a:schemeClr val="tx1"/>
                </a:solidFill>
                <a:effectLst/>
                <a:latin typeface="+mn-lt"/>
                <a:ea typeface="+mn-ea"/>
                <a:cs typeface="+mn-cs"/>
              </a:rPr>
              <a:t>omponents</a:t>
            </a:r>
            <a:r>
              <a:rPr lang="en-US" sz="1200" b="1" kern="1200" baseline="0" dirty="0">
                <a:solidFill>
                  <a:schemeClr val="tx1"/>
                </a:solidFill>
                <a:effectLst/>
                <a:latin typeface="+mn-lt"/>
                <a:ea typeface="+mn-ea"/>
                <a:cs typeface="+mn-cs"/>
              </a:rPr>
              <a:t> of an LVAD?</a:t>
            </a:r>
            <a:r>
              <a:rPr lang="en-US" sz="1200" kern="1200" dirty="0">
                <a:solidFill>
                  <a:schemeClr val="tx1"/>
                </a:solidFill>
                <a:effectLst/>
                <a:latin typeface="+mn-lt"/>
                <a:ea typeface="+mn-ea"/>
                <a:cs typeface="+mn-cs"/>
              </a:rPr>
              <a:t> </a:t>
            </a:r>
          </a:p>
          <a:p>
            <a:pPr marL="628650" lvl="1" indent="-171450">
              <a:buFont typeface="Arial" pitchFamily="34" charset="0"/>
              <a:buChar char="•"/>
            </a:pPr>
            <a:r>
              <a:rPr lang="en-US" sz="1200" kern="1200" dirty="0">
                <a:solidFill>
                  <a:schemeClr val="tx1"/>
                </a:solidFill>
                <a:effectLst/>
                <a:latin typeface="+mn-lt"/>
                <a:ea typeface="+mn-ea"/>
                <a:cs typeface="+mn-cs"/>
              </a:rPr>
              <a:t>An</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nflow cannula that</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ulls blood from the left</a:t>
            </a:r>
            <a:r>
              <a:rPr lang="en-US" sz="1200" kern="1200" baseline="0" dirty="0">
                <a:solidFill>
                  <a:schemeClr val="tx1"/>
                </a:solidFill>
                <a:effectLst/>
                <a:latin typeface="+mn-lt"/>
                <a:ea typeface="+mn-ea"/>
                <a:cs typeface="+mn-cs"/>
              </a:rPr>
              <a:t> ventricle</a:t>
            </a:r>
            <a:r>
              <a:rPr lang="en-US" sz="1200" kern="1200" dirty="0">
                <a:solidFill>
                  <a:schemeClr val="tx1"/>
                </a:solidFill>
                <a:effectLst/>
                <a:latin typeface="+mn-lt"/>
                <a:ea typeface="+mn-ea"/>
                <a:cs typeface="+mn-cs"/>
              </a:rPr>
              <a:t> into the pump</a:t>
            </a:r>
          </a:p>
          <a:p>
            <a:pPr marL="628650" lvl="1" indent="-171450">
              <a:buFont typeface="Arial" pitchFamily="34" charset="0"/>
              <a:buChar cha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ump</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generates blood flow</a:t>
            </a:r>
          </a:p>
          <a:p>
            <a:pPr marL="628650" lvl="1" indent="-171450">
              <a:buFont typeface="Arial" pitchFamily="34" charset="0"/>
              <a:buChar char="•"/>
            </a:pPr>
            <a:r>
              <a:rPr lang="en-US" sz="1200" kern="1200" dirty="0">
                <a:solidFill>
                  <a:schemeClr val="tx1"/>
                </a:solidFill>
                <a:effectLst/>
                <a:latin typeface="+mn-lt"/>
                <a:ea typeface="+mn-ea"/>
                <a:cs typeface="+mn-cs"/>
              </a:rPr>
              <a:t>An</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utflow conduit that</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ushes blood into the aorta</a:t>
            </a:r>
          </a:p>
          <a:p>
            <a:pPr marL="628650" lvl="1" indent="-171450">
              <a:buFont typeface="Arial" pitchFamily="34" charset="0"/>
              <a:buChar cha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riveline that</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onnects to the external controller</a:t>
            </a:r>
          </a:p>
          <a:p>
            <a:pPr marL="628650" lvl="1" indent="-171450">
              <a:buFont typeface="Arial" pitchFamily="34" charset="0"/>
              <a:buChar char="•"/>
            </a:pPr>
            <a:r>
              <a:rPr lang="en-US" sz="1200" kern="1200" dirty="0">
                <a:solidFill>
                  <a:schemeClr val="tx1"/>
                </a:solidFill>
                <a:effectLst/>
                <a:latin typeface="+mn-lt"/>
                <a:ea typeface="+mn-ea"/>
                <a:cs typeface="+mn-cs"/>
              </a:rPr>
              <a:t>Controller, monitors, power source, and battery;</a:t>
            </a:r>
            <a:r>
              <a:rPr lang="en-US" sz="1200" kern="1200" baseline="0" dirty="0">
                <a:solidFill>
                  <a:schemeClr val="tx1"/>
                </a:solidFill>
                <a:effectLst/>
                <a:latin typeface="+mn-lt"/>
                <a:ea typeface="+mn-ea"/>
                <a:cs typeface="+mn-cs"/>
              </a:rPr>
              <a:t> these external components m</a:t>
            </a:r>
            <a:r>
              <a:rPr lang="en-US" sz="1200" kern="1200" dirty="0">
                <a:solidFill>
                  <a:schemeClr val="tx1"/>
                </a:solidFill>
                <a:effectLst/>
                <a:latin typeface="+mn-lt"/>
                <a:ea typeface="+mn-ea"/>
                <a:cs typeface="+mn-cs"/>
              </a:rPr>
              <a:t>onitor</a:t>
            </a:r>
            <a:r>
              <a:rPr lang="en-US" sz="1200" kern="1200" baseline="0" dirty="0">
                <a:solidFill>
                  <a:schemeClr val="tx1"/>
                </a:solidFill>
                <a:effectLst/>
                <a:latin typeface="+mn-lt"/>
                <a:ea typeface="+mn-ea"/>
                <a:cs typeface="+mn-cs"/>
              </a:rPr>
              <a:t> the device’s</a:t>
            </a:r>
            <a:r>
              <a:rPr lang="en-US" sz="1200" kern="1200" dirty="0">
                <a:solidFill>
                  <a:schemeClr val="tx1"/>
                </a:solidFill>
                <a:effectLst/>
                <a:latin typeface="+mn-lt"/>
                <a:ea typeface="+mn-ea"/>
                <a:cs typeface="+mn-cs"/>
              </a:rPr>
              <a:t> performance.</a:t>
            </a:r>
          </a:p>
          <a:p>
            <a:pPr marL="171450" indent="-171450">
              <a:buFont typeface="Arial" pitchFamily="34" charset="0"/>
              <a:buChar char="•"/>
            </a:pPr>
            <a:r>
              <a:rPr lang="en-US" sz="1200" b="1" kern="1200" dirty="0">
                <a:solidFill>
                  <a:schemeClr val="tx1"/>
                </a:solidFill>
                <a:effectLst/>
                <a:latin typeface="+mn-lt"/>
                <a:ea typeface="+mn-ea"/>
                <a:cs typeface="+mn-cs"/>
              </a:rPr>
              <a:t>What</a:t>
            </a:r>
            <a:r>
              <a:rPr lang="en-US" sz="1200" b="1" kern="1200" baseline="0" dirty="0">
                <a:solidFill>
                  <a:schemeClr val="tx1"/>
                </a:solidFill>
                <a:effectLst/>
                <a:latin typeface="+mn-lt"/>
                <a:ea typeface="+mn-ea"/>
                <a:cs typeface="+mn-cs"/>
              </a:rPr>
              <a:t> are the different t</a:t>
            </a:r>
            <a:r>
              <a:rPr lang="en-US" sz="1200" b="1" kern="1200" dirty="0">
                <a:solidFill>
                  <a:schemeClr val="tx1"/>
                </a:solidFill>
                <a:effectLst/>
                <a:latin typeface="+mn-lt"/>
                <a:ea typeface="+mn-ea"/>
                <a:cs typeface="+mn-cs"/>
              </a:rPr>
              <a:t>ypes</a:t>
            </a:r>
            <a:r>
              <a:rPr lang="en-US" sz="1200" b="1" kern="1200" baseline="0" dirty="0">
                <a:solidFill>
                  <a:schemeClr val="tx1"/>
                </a:solidFill>
                <a:effectLst/>
                <a:latin typeface="+mn-lt"/>
                <a:ea typeface="+mn-ea"/>
                <a:cs typeface="+mn-cs"/>
              </a:rPr>
              <a:t> of VADs?</a:t>
            </a:r>
            <a:endParaRPr lang="en-US" sz="12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Left ventricular assist device (LVAD)</a:t>
            </a:r>
          </a:p>
          <a:p>
            <a:pPr marL="628650" lvl="1" indent="-171450">
              <a:buFont typeface="Arial" pitchFamily="34" charset="0"/>
              <a:buChar char="•"/>
            </a:pPr>
            <a:r>
              <a:rPr lang="en-US" sz="1200" kern="1200" dirty="0">
                <a:solidFill>
                  <a:schemeClr val="tx1"/>
                </a:solidFill>
                <a:effectLst/>
                <a:latin typeface="+mn-lt"/>
                <a:ea typeface="+mn-ea"/>
                <a:cs typeface="+mn-cs"/>
              </a:rPr>
              <a:t>Right ventricular assist device (RVAD)</a:t>
            </a:r>
          </a:p>
          <a:p>
            <a:pPr marL="628650" lvl="1" indent="-171450">
              <a:buFont typeface="Arial" pitchFamily="34" charset="0"/>
              <a:buChar char="•"/>
            </a:pPr>
            <a:r>
              <a:rPr lang="en-US" sz="1200" kern="1200" dirty="0">
                <a:solidFill>
                  <a:schemeClr val="tx1"/>
                </a:solidFill>
                <a:effectLst/>
                <a:latin typeface="+mn-lt"/>
                <a:ea typeface="+mn-ea"/>
                <a:cs typeface="+mn-cs"/>
              </a:rPr>
              <a:t>Biventricular assist device (BiVAD)</a:t>
            </a:r>
          </a:p>
          <a:p>
            <a:pPr marL="628650" lvl="1" indent="-171450">
              <a:buFont typeface="Arial" pitchFamily="34" charset="0"/>
              <a:buChar char="•"/>
            </a:pPr>
            <a:r>
              <a:rPr lang="en-US" sz="1200" kern="1200" dirty="0">
                <a:solidFill>
                  <a:schemeClr val="tx1"/>
                </a:solidFill>
                <a:effectLst/>
                <a:latin typeface="+mn-lt"/>
                <a:ea typeface="+mn-ea"/>
                <a:cs typeface="+mn-cs"/>
              </a:rPr>
              <a:t>Pulsatile flow devices</a:t>
            </a:r>
          </a:p>
          <a:p>
            <a:pPr marL="628650" lvl="1" indent="-171450">
              <a:buFont typeface="Arial" pitchFamily="34" charset="0"/>
              <a:buChar char="•"/>
            </a:pPr>
            <a:r>
              <a:rPr lang="en-US" sz="1200" kern="1200" dirty="0">
                <a:solidFill>
                  <a:schemeClr val="tx1"/>
                </a:solidFill>
                <a:effectLst/>
                <a:latin typeface="+mn-lt"/>
                <a:ea typeface="+mn-ea"/>
                <a:cs typeface="+mn-cs"/>
              </a:rPr>
              <a:t>Continuous flow devices</a:t>
            </a:r>
          </a:p>
          <a:p>
            <a:pPr marL="171450" indent="-171450">
              <a:buFont typeface="Arial" pitchFamily="34" charset="0"/>
              <a:buChar char="•"/>
            </a:pPr>
            <a:r>
              <a:rPr lang="en-US" sz="1200" b="1" kern="1200" dirty="0">
                <a:solidFill>
                  <a:schemeClr val="tx1"/>
                </a:solidFill>
                <a:effectLst/>
                <a:latin typeface="+mn-lt"/>
                <a:ea typeface="+mn-ea"/>
                <a:cs typeface="+mn-cs"/>
              </a:rPr>
              <a:t>What is the physiology of continuous flow devices? </a:t>
            </a:r>
            <a:endParaRPr lang="en-US" sz="12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Increased diastolic pressure and flow allowing for continuous flow of the entire cardiac cycle, meaning aortic flow is present during diastole when normally absent. This results in a diminished pulse pressure. Also, LVADs are preload dependent (i.e., they only pump blood or volume that gets to it), so maintenance of preload is of utmost importance.</a:t>
            </a:r>
          </a:p>
          <a:p>
            <a:pPr marL="628650" lvl="1" indent="-171450">
              <a:buFont typeface="Arial" pitchFamily="34" charset="0"/>
              <a:buChar char="•"/>
            </a:pPr>
            <a:r>
              <a:rPr lang="en-US" dirty="0"/>
              <a:t>The LVAD is </a:t>
            </a:r>
            <a:r>
              <a:rPr lang="en-US" b="0" dirty="0"/>
              <a:t>placed in the upper abdomen and connected to an external power supply. </a:t>
            </a:r>
            <a:r>
              <a:rPr lang="en-US" dirty="0"/>
              <a:t>Blood travels through a tube in the left ventricle into the LVAD, which pumps blood through another tube into the aorta and throughout the body.</a:t>
            </a:r>
            <a:endParaRPr lang="en-US" dirty="0">
              <a:latin typeface="Calibri" charset="0"/>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8</a:t>
            </a:fld>
            <a:endParaRPr lang="en-US" altLang="en-US" dirty="0">
              <a:solidFill>
                <a:prstClr val="black"/>
              </a:solidFill>
            </a:endParaRPr>
          </a:p>
        </p:txBody>
      </p:sp>
    </p:spTree>
    <p:extLst>
      <p:ext uri="{BB962C8B-B14F-4D97-AF65-F5344CB8AC3E}">
        <p14:creationId xmlns:p14="http://schemas.microsoft.com/office/powerpoint/2010/main" val="2304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t>INSTRUCTOR NOTES AND TIPS</a:t>
            </a:r>
          </a:p>
          <a:p>
            <a:r>
              <a:rPr lang="en-US" dirty="0"/>
              <a:t>An LVAD is a treatment option for a patient with end-stage heart failure. Continuous and nonpulsatile devices are available, each with different effects on a patient's physiology. In general, these effects are not clinically significant; however, continuous-flow devices are smaller and are associated with less overall morbidity than pulsatile devices.</a:t>
            </a:r>
            <a:endParaRPr lang="en-US" sz="1200" b="0" i="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2A112-ECC3-438A-A421-4F848DCB64BE}" type="slidenum">
              <a:rPr lang="en-US" altLang="en-US" smtClean="0">
                <a:solidFill>
                  <a:prstClr val="black"/>
                </a:solidFill>
              </a:rPr>
              <a:pPr>
                <a:spcBef>
                  <a:spcPct val="0"/>
                </a:spcBef>
              </a:pPr>
              <a:t>9</a:t>
            </a:fld>
            <a:endParaRPr lang="en-US" altLang="en-US" dirty="0">
              <a:solidFill>
                <a:prstClr val="black"/>
              </a:solidFill>
            </a:endParaRPr>
          </a:p>
        </p:txBody>
      </p:sp>
    </p:spTree>
    <p:extLst>
      <p:ext uri="{BB962C8B-B14F-4D97-AF65-F5344CB8AC3E}">
        <p14:creationId xmlns:p14="http://schemas.microsoft.com/office/powerpoint/2010/main" val="2304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lnSpc>
                <a:spcPct val="90000"/>
              </a:lnSpc>
            </a:pPr>
            <a:r>
              <a:rPr lang="en-US" b="1" u="sng" dirty="0">
                <a:latin typeface="Calibri" charset="0"/>
              </a:rPr>
              <a:t>INSTRUCTOR NOTES AND TIPS</a:t>
            </a:r>
          </a:p>
          <a:p>
            <a:pPr marL="171450" indent="-171450">
              <a:lnSpc>
                <a:spcPct val="90000"/>
              </a:lnSpc>
              <a:buFont typeface="Arial" pitchFamily="34" charset="0"/>
              <a:buChar char="•"/>
            </a:pPr>
            <a:r>
              <a:rPr lang="en-US" b="1" dirty="0">
                <a:latin typeface="Calibri" charset="0"/>
              </a:rPr>
              <a:t>Records: </a:t>
            </a:r>
            <a:r>
              <a:rPr lang="en-US" b="0" dirty="0">
                <a:latin typeface="Calibri" charset="0"/>
              </a:rPr>
              <a:t>The</a:t>
            </a:r>
            <a:r>
              <a:rPr lang="en-US" b="0" baseline="0" dirty="0">
                <a:latin typeface="Calibri" charset="0"/>
              </a:rPr>
              <a:t> p</a:t>
            </a:r>
            <a:r>
              <a:rPr lang="en-US" dirty="0">
                <a:latin typeface="Calibri" charset="0"/>
              </a:rPr>
              <a:t>atient has his medical records.</a:t>
            </a:r>
          </a:p>
          <a:p>
            <a:pPr marL="171450" indent="-171450">
              <a:lnSpc>
                <a:spcPct val="90000"/>
              </a:lnSpc>
              <a:buFont typeface="Arial" pitchFamily="34" charset="0"/>
              <a:buChar char="•"/>
            </a:pPr>
            <a:r>
              <a:rPr lang="en-US" sz="2000" b="1" kern="1200" dirty="0">
                <a:solidFill>
                  <a:schemeClr val="tx1"/>
                </a:solidFill>
                <a:effectLst/>
                <a:latin typeface="+mn-lt"/>
                <a:ea typeface="+mn-ea"/>
                <a:cs typeface="+mn-cs"/>
              </a:rPr>
              <a:t>Prior to departure: </a:t>
            </a:r>
            <a:r>
              <a:rPr lang="en-US" sz="1200" b="0" kern="1200" dirty="0">
                <a:solidFill>
                  <a:schemeClr val="tx1"/>
                </a:solidFill>
                <a:effectLst/>
                <a:latin typeface="+mn-lt"/>
                <a:ea typeface="+mn-ea"/>
                <a:cs typeface="+mn-cs"/>
              </a:rPr>
              <a:t>The</a:t>
            </a:r>
            <a:r>
              <a:rPr lang="en-US" sz="1200" b="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atient gives you the contact card for the closest VAD coordinator. He states that after 2 years on the transplant waiting list his condition worsened and he was placed on an LVAD. It has been 1 month since the implantation, and the patient says he is still not comfortable with having it. He says that he is afraid of leaving the facility and not having appropriate medical support. The</a:t>
            </a:r>
            <a:r>
              <a:rPr lang="en-US" sz="1200" kern="1200" baseline="0" dirty="0">
                <a:solidFill>
                  <a:schemeClr val="tx1"/>
                </a:solidFill>
                <a:effectLst/>
                <a:latin typeface="+mn-lt"/>
                <a:ea typeface="+mn-ea"/>
                <a:cs typeface="+mn-cs"/>
              </a:rPr>
              <a:t> p</a:t>
            </a:r>
            <a:r>
              <a:rPr lang="en-US" sz="1200" kern="1200" dirty="0">
                <a:solidFill>
                  <a:schemeClr val="tx1"/>
                </a:solidFill>
                <a:effectLst/>
                <a:latin typeface="+mn-lt"/>
                <a:ea typeface="+mn-ea"/>
                <a:cs typeface="+mn-cs"/>
              </a:rPr>
              <a:t>atient is assessed medically (ABCs, BP, 12-lead ECG) and reassured that the transport will not harm him or the device. After appropriate assessment and transport packaging, the patient is moved to the ambulance for transport to the evacuation relocation site. The LVAD is assessed for appropriate functioning: </a:t>
            </a:r>
            <a:endParaRPr lang="en-US" sz="24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Auscultate precordium and/or epigastrium and listen for a continuous machinery-like noise.</a:t>
            </a:r>
            <a:endParaRPr lang="en-US" sz="24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View, document, and confirm external controller for information such as pump speed, flow, power, and remaining battery life.</a:t>
            </a:r>
            <a:endParaRPr lang="en-US" sz="24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Ensure appropriate settings and battery power:</a:t>
            </a:r>
            <a:endParaRPr lang="en-US" sz="2400" kern="1200" dirty="0">
              <a:solidFill>
                <a:schemeClr val="tx1"/>
              </a:solidFill>
              <a:effectLst/>
              <a:latin typeface="+mn-lt"/>
              <a:ea typeface="+mn-ea"/>
              <a:cs typeface="+mn-cs"/>
            </a:endParaRPr>
          </a:p>
          <a:p>
            <a:pPr marL="1085850" lvl="2" indent="-171450">
              <a:buFont typeface="Arial" pitchFamily="34" charset="0"/>
              <a:buChar char="•"/>
            </a:pPr>
            <a:r>
              <a:rPr lang="en-US" sz="1200" kern="1200" dirty="0">
                <a:solidFill>
                  <a:schemeClr val="tx1"/>
                </a:solidFill>
                <a:effectLst/>
                <a:latin typeface="+mn-lt"/>
                <a:ea typeface="+mn-ea"/>
                <a:cs typeface="+mn-cs"/>
              </a:rPr>
              <a:t>Pump speed is based on VAD type. </a:t>
            </a:r>
            <a:endParaRPr lang="en-US" sz="2400" kern="1200" dirty="0">
              <a:solidFill>
                <a:schemeClr val="tx1"/>
              </a:solidFill>
              <a:effectLst/>
              <a:latin typeface="+mn-lt"/>
              <a:ea typeface="+mn-ea"/>
              <a:cs typeface="+mn-cs"/>
            </a:endParaRPr>
          </a:p>
          <a:p>
            <a:pPr marL="1085850" lvl="2" indent="-171450">
              <a:buFont typeface="Arial" pitchFamily="34" charset="0"/>
              <a:buChar char="•"/>
            </a:pPr>
            <a:r>
              <a:rPr lang="en-US" sz="1200" kern="1200" dirty="0">
                <a:solidFill>
                  <a:schemeClr val="tx1"/>
                </a:solidFill>
                <a:effectLst/>
                <a:latin typeface="+mn-lt"/>
                <a:ea typeface="+mn-ea"/>
                <a:cs typeface="+mn-cs"/>
              </a:rPr>
              <a:t>Power, flow, and pulsatility index remain relatively standard with most VAD types.</a:t>
            </a:r>
            <a:endParaRPr lang="en-US" sz="2400" kern="1200" dirty="0">
              <a:solidFill>
                <a:schemeClr val="tx1"/>
              </a:solidFill>
              <a:effectLst/>
              <a:latin typeface="+mn-lt"/>
              <a:ea typeface="+mn-ea"/>
              <a:cs typeface="+mn-cs"/>
            </a:endParaRPr>
          </a:p>
          <a:p>
            <a:pPr marL="628650" lvl="1" indent="-171450">
              <a:buFont typeface="Arial" pitchFamily="34" charset="0"/>
              <a:buChar char="•"/>
            </a:pPr>
            <a:r>
              <a:rPr lang="en-US" sz="1200" kern="1200" dirty="0">
                <a:solidFill>
                  <a:schemeClr val="tx1"/>
                </a:solidFill>
                <a:effectLst/>
                <a:latin typeface="+mn-lt"/>
                <a:ea typeface="+mn-ea"/>
                <a:cs typeface="+mn-cs"/>
              </a:rPr>
              <a:t>Make sure backup batteries are available and fully charged.</a:t>
            </a:r>
          </a:p>
          <a:p>
            <a:pPr marL="628650" lvl="1" indent="-171450">
              <a:buFont typeface="Arial" pitchFamily="34" charset="0"/>
              <a:buChar char="•"/>
            </a:pPr>
            <a:r>
              <a:rPr lang="en-US" sz="1200" kern="1200" dirty="0">
                <a:solidFill>
                  <a:schemeClr val="tx1"/>
                </a:solidFill>
                <a:effectLst/>
                <a:latin typeface="+mn-lt"/>
                <a:ea typeface="+mn-ea"/>
                <a:cs typeface="+mn-cs"/>
              </a:rPr>
              <a:t>Make sure you have any power cords that go with the LVAD. The emergency</a:t>
            </a:r>
            <a:r>
              <a:rPr lang="en-US" sz="1200" kern="1200" baseline="0" dirty="0">
                <a:solidFill>
                  <a:schemeClr val="tx1"/>
                </a:solidFill>
                <a:effectLst/>
                <a:latin typeface="+mn-lt"/>
                <a:ea typeface="+mn-ea"/>
                <a:cs typeface="+mn-cs"/>
              </a:rPr>
              <a:t> department does not have any batteries or power connections needed for the LVAD. Ensure the patient has supplied all needed backup equipment for the transport.</a:t>
            </a:r>
            <a:endParaRPr lang="en-US" sz="2400" kern="1200" dirty="0">
              <a:solidFill>
                <a:schemeClr val="tx1"/>
              </a:solidFill>
              <a:effectLst/>
              <a:latin typeface="+mn-lt"/>
              <a:ea typeface="+mn-ea"/>
              <a:cs typeface="+mn-cs"/>
            </a:endParaRPr>
          </a:p>
          <a:p>
            <a:pPr marL="171450" indent="-171450">
              <a:lnSpc>
                <a:spcPct val="90000"/>
              </a:lnSpc>
              <a:buFont typeface="Arial" pitchFamily="34" charset="0"/>
              <a:buChar char="•"/>
            </a:pPr>
            <a:endParaRPr lang="en-US" dirty="0">
              <a:latin typeface="Calibri"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581CF5-8D2B-4543-B94F-C7FCAFBEEF3D}" type="slidenum">
              <a:rPr lang="en-US" altLang="en-US" smtClean="0">
                <a:solidFill>
                  <a:prstClr val="black"/>
                </a:solidFill>
                <a:latin typeface="Calibri" panose="020F0502020204030204" pitchFamily="34" charset="0"/>
              </a:rPr>
              <a:pPr/>
              <a:t>10</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41152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5927"/>
            <a:ext cx="7772400" cy="1470025"/>
          </a:xfrm>
        </p:spPr>
        <p:txBody>
          <a:bodyPr/>
          <a:lstStyle>
            <a:lvl1pP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378200"/>
            <a:ext cx="6400800" cy="1752600"/>
          </a:xfrm>
        </p:spPr>
        <p:txBody>
          <a:bodyPr/>
          <a:lstStyle>
            <a:lvl1pPr marL="0" indent="0" algn="ctr">
              <a:buNone/>
              <a:defRPr sz="40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367DAF-A54C-42A4-B68E-C96D436D7159}" type="datetimeFigureOut">
              <a:rPr lang="en-US" altLang="en-US"/>
              <a:pPr>
                <a:defRPr/>
              </a:pPr>
              <a:t>4/19/17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C9B1A9B6-26EE-4088-BCB2-999321DB35EF}" type="slidenum">
              <a:rPr lang="en-US" altLang="en-US"/>
              <a:pPr>
                <a:defRPr/>
              </a:pPr>
              <a:t>‹#›</a:t>
            </a:fld>
            <a:endParaRPr lang="en-US" altLang="en-US" dirty="0"/>
          </a:p>
        </p:txBody>
      </p:sp>
    </p:spTree>
    <p:extLst>
      <p:ext uri="{BB962C8B-B14F-4D97-AF65-F5344CB8AC3E}">
        <p14:creationId xmlns:p14="http://schemas.microsoft.com/office/powerpoint/2010/main" val="288241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6D460F-E1DE-472F-B365-995F7004830D}" type="datetimeFigureOut">
              <a:rPr lang="en-US" altLang="en-US"/>
              <a:pPr>
                <a:defRPr/>
              </a:pPr>
              <a:t>4/19/17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F459055A-C9F0-406D-8572-45BEDB5CF131}" type="slidenum">
              <a:rPr lang="en-US" altLang="en-US"/>
              <a:pPr>
                <a:defRPr/>
              </a:pPr>
              <a:t>‹#›</a:t>
            </a:fld>
            <a:endParaRPr lang="en-US" altLang="en-US" dirty="0"/>
          </a:p>
        </p:txBody>
      </p:sp>
    </p:spTree>
    <p:extLst>
      <p:ext uri="{BB962C8B-B14F-4D97-AF65-F5344CB8AC3E}">
        <p14:creationId xmlns:p14="http://schemas.microsoft.com/office/powerpoint/2010/main" val="22136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7DE133-45A1-42AD-BC9F-3A3CFBD1DAE3}" type="datetimeFigureOut">
              <a:rPr lang="en-US" altLang="en-US"/>
              <a:pPr>
                <a:defRPr/>
              </a:pPr>
              <a:t>4/19/17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ADA63177-B63B-4FED-98BE-F601B8D2C0B9}" type="slidenum">
              <a:rPr lang="en-US" altLang="en-US"/>
              <a:pPr>
                <a:defRPr/>
              </a:pPr>
              <a:t>‹#›</a:t>
            </a:fld>
            <a:endParaRPr lang="en-US" altLang="en-US" dirty="0"/>
          </a:p>
        </p:txBody>
      </p:sp>
    </p:spTree>
    <p:extLst>
      <p:ext uri="{BB962C8B-B14F-4D97-AF65-F5344CB8AC3E}">
        <p14:creationId xmlns:p14="http://schemas.microsoft.com/office/powerpoint/2010/main" val="402307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752600"/>
            <a:ext cx="8229600" cy="4500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29D6DB-67CC-4B86-B202-1C59B7A98187}" type="datetimeFigureOut">
              <a:rPr lang="en-US" altLang="en-US"/>
              <a:pPr>
                <a:defRPr/>
              </a:pPr>
              <a:t>4/19/17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13065994-3CA2-43D6-BB57-65B303F4FE8B}" type="slidenum">
              <a:rPr lang="en-US" altLang="en-US"/>
              <a:pPr>
                <a:defRPr/>
              </a:pPr>
              <a:t>‹#›</a:t>
            </a:fld>
            <a:endParaRPr lang="en-US" altLang="en-US" dirty="0"/>
          </a:p>
        </p:txBody>
      </p:sp>
    </p:spTree>
    <p:extLst>
      <p:ext uri="{BB962C8B-B14F-4D97-AF65-F5344CB8AC3E}">
        <p14:creationId xmlns:p14="http://schemas.microsoft.com/office/powerpoint/2010/main" val="287111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E807BE3-B300-4E8E-8B53-1D4C30447194}" type="datetimeFigureOut">
              <a:rPr lang="en-US" altLang="en-US"/>
              <a:pPr>
                <a:defRPr/>
              </a:pPr>
              <a:t>4/19/17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B6684B86-A0AF-4312-BBDA-19DA6CEE3CFC}" type="slidenum">
              <a:rPr lang="en-US" altLang="en-US"/>
              <a:pPr>
                <a:defRPr/>
              </a:pPr>
              <a:t>‹#›</a:t>
            </a:fld>
            <a:endParaRPr lang="en-US" altLang="en-US" dirty="0"/>
          </a:p>
        </p:txBody>
      </p:sp>
    </p:spTree>
    <p:extLst>
      <p:ext uri="{BB962C8B-B14F-4D97-AF65-F5344CB8AC3E}">
        <p14:creationId xmlns:p14="http://schemas.microsoft.com/office/powerpoint/2010/main" val="336028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EE95B51-22F0-4606-ACE7-90CF5F86AD9C}" type="datetimeFigureOut">
              <a:rPr lang="en-US" altLang="en-US"/>
              <a:pPr>
                <a:defRPr/>
              </a:pPr>
              <a:t>4/19/17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737C9E8D-8AE5-41CD-A935-685CD224DDA9}" type="slidenum">
              <a:rPr lang="en-US" altLang="en-US"/>
              <a:pPr>
                <a:defRPr/>
              </a:pPr>
              <a:t>‹#›</a:t>
            </a:fld>
            <a:endParaRPr lang="en-US" altLang="en-US" dirty="0"/>
          </a:p>
        </p:txBody>
      </p:sp>
    </p:spTree>
    <p:extLst>
      <p:ext uri="{BB962C8B-B14F-4D97-AF65-F5344CB8AC3E}">
        <p14:creationId xmlns:p14="http://schemas.microsoft.com/office/powerpoint/2010/main" val="1406733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2BF20B-7211-4AE4-8D08-F7F305D4B36E}" type="datetimeFigureOut">
              <a:rPr lang="en-US" altLang="en-US"/>
              <a:pPr>
                <a:defRPr/>
              </a:pPr>
              <a:t>4/19/17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p:txBody>
          <a:bodyPr/>
          <a:lstStyle>
            <a:lvl1pPr>
              <a:defRPr/>
            </a:lvl1pPr>
          </a:lstStyle>
          <a:p>
            <a:pPr>
              <a:defRPr/>
            </a:pPr>
            <a:fld id="{ABF5D978-F629-4290-8216-F23DE25EDEBB}" type="slidenum">
              <a:rPr lang="en-US" altLang="en-US"/>
              <a:pPr>
                <a:defRPr/>
              </a:pPr>
              <a:t>‹#›</a:t>
            </a:fld>
            <a:endParaRPr lang="en-US" altLang="en-US" dirty="0"/>
          </a:p>
        </p:txBody>
      </p:sp>
    </p:spTree>
    <p:extLst>
      <p:ext uri="{BB962C8B-B14F-4D97-AF65-F5344CB8AC3E}">
        <p14:creationId xmlns:p14="http://schemas.microsoft.com/office/powerpoint/2010/main" val="4709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A18A842-7F6C-42FB-9108-2064C9C101D9}" type="datetimeFigureOut">
              <a:rPr lang="en-US" altLang="en-US"/>
              <a:pPr>
                <a:defRPr/>
              </a:pPr>
              <a:t>4/19/17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pPr>
              <a:defRPr/>
            </a:pPr>
            <a:fld id="{DB9C197E-3DCD-4660-AF54-EFB292B244A4}" type="slidenum">
              <a:rPr lang="en-US" altLang="en-US"/>
              <a:pPr>
                <a:defRPr/>
              </a:pPr>
              <a:t>‹#›</a:t>
            </a:fld>
            <a:endParaRPr lang="en-US" altLang="en-US" dirty="0"/>
          </a:p>
        </p:txBody>
      </p:sp>
    </p:spTree>
    <p:extLst>
      <p:ext uri="{BB962C8B-B14F-4D97-AF65-F5344CB8AC3E}">
        <p14:creationId xmlns:p14="http://schemas.microsoft.com/office/powerpoint/2010/main" val="3468197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79C3B4-277A-463A-B010-2724E5C89911}" type="datetimeFigureOut">
              <a:rPr lang="en-US" altLang="en-US"/>
              <a:pPr>
                <a:defRPr/>
              </a:pPr>
              <a:t>4/19/17</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p:txBody>
          <a:bodyPr/>
          <a:lstStyle>
            <a:lvl1pPr>
              <a:defRPr/>
            </a:lvl1pPr>
          </a:lstStyle>
          <a:p>
            <a:pPr>
              <a:defRPr/>
            </a:pPr>
            <a:fld id="{700C9288-830E-44B6-9345-54ADDF4946FD}" type="slidenum">
              <a:rPr lang="en-US" altLang="en-US"/>
              <a:pPr>
                <a:defRPr/>
              </a:pPr>
              <a:t>‹#›</a:t>
            </a:fld>
            <a:endParaRPr lang="en-US" altLang="en-US" dirty="0"/>
          </a:p>
        </p:txBody>
      </p:sp>
    </p:spTree>
    <p:extLst>
      <p:ext uri="{BB962C8B-B14F-4D97-AF65-F5344CB8AC3E}">
        <p14:creationId xmlns:p14="http://schemas.microsoft.com/office/powerpoint/2010/main" val="371902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FB0D10-B15F-4A15-96E7-79E69CEC8306}" type="datetimeFigureOut">
              <a:rPr lang="en-US" altLang="en-US"/>
              <a:pPr>
                <a:defRPr/>
              </a:pPr>
              <a:t>4/19/17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C2C3BFAE-7C96-4963-A143-B0BE310C8A9E}" type="slidenum">
              <a:rPr lang="en-US" altLang="en-US"/>
              <a:pPr>
                <a:defRPr/>
              </a:pPr>
              <a:t>‹#›</a:t>
            </a:fld>
            <a:endParaRPr lang="en-US" altLang="en-US" dirty="0"/>
          </a:p>
        </p:txBody>
      </p:sp>
    </p:spTree>
    <p:extLst>
      <p:ext uri="{BB962C8B-B14F-4D97-AF65-F5344CB8AC3E}">
        <p14:creationId xmlns:p14="http://schemas.microsoft.com/office/powerpoint/2010/main" val="280755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9A76976-6B2A-4B17-8648-E6327CD95E29}" type="datetimeFigureOut">
              <a:rPr lang="en-US" altLang="en-US"/>
              <a:pPr>
                <a:defRPr/>
              </a:pPr>
              <a:t>4/19/17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140F617E-1433-4849-92BD-BDF5DC849B99}" type="slidenum">
              <a:rPr lang="en-US" altLang="en-US"/>
              <a:pPr>
                <a:defRPr/>
              </a:pPr>
              <a:t>‹#›</a:t>
            </a:fld>
            <a:endParaRPr lang="en-US" altLang="en-US" dirty="0"/>
          </a:p>
        </p:txBody>
      </p:sp>
    </p:spTree>
    <p:extLst>
      <p:ext uri="{BB962C8B-B14F-4D97-AF65-F5344CB8AC3E}">
        <p14:creationId xmlns:p14="http://schemas.microsoft.com/office/powerpoint/2010/main" val="42559029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727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71D0512-73ED-46C1-92A3-31BA7E782A4A}" type="datetimeFigureOut">
              <a:rPr lang="en-US" altLang="en-US">
                <a:cs typeface="Arial" panose="020B0604020202020204" pitchFamily="34" charset="0"/>
              </a:rPr>
              <a:pPr fontAlgn="base">
                <a:spcBef>
                  <a:spcPct val="0"/>
                </a:spcBef>
                <a:spcAft>
                  <a:spcPct val="0"/>
                </a:spcAft>
                <a:defRPr/>
              </a:pPr>
              <a:t>4/19/17</a:t>
            </a:fld>
            <a:endParaRPr lang="en-US" altLang="en-US" dirty="0">
              <a:cs typeface="Arial" panose="020B0604020202020204" pitchFamily="34"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fontAlgn="base">
              <a:spcBef>
                <a:spcPct val="0"/>
              </a:spcBef>
              <a:spcAft>
                <a:spcPct val="0"/>
              </a:spcAft>
              <a:defRPr/>
            </a:pPr>
            <a:endParaRPr lang="en-US" altLang="en-US" dirty="0">
              <a:cs typeface="Arial" panose="020B0604020202020204" pitchFamily="34"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F5B0D2A6-2254-4851-9087-021DA7541A72}"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2454158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mtClean="0">
                <a:solidFill>
                  <a:schemeClr val="bg1"/>
                </a:solidFill>
              </a:rPr>
              <a:t>Advanced </a:t>
            </a:r>
            <a:r>
              <a:rPr lang="en-US" b="1" dirty="0" smtClean="0">
                <a:solidFill>
                  <a:schemeClr val="bg1"/>
                </a:solidFill>
              </a:rPr>
              <a:t>GEMS </a:t>
            </a:r>
            <a:r>
              <a:rPr lang="en-US" b="1" dirty="0">
                <a:solidFill>
                  <a:schemeClr val="bg1"/>
                </a:solidFill>
              </a:rPr>
              <a:t>Course</a:t>
            </a:r>
          </a:p>
        </p:txBody>
      </p:sp>
      <p:sp>
        <p:nvSpPr>
          <p:cNvPr id="5" name="Subtitle 4"/>
          <p:cNvSpPr>
            <a:spLocks noGrp="1"/>
          </p:cNvSpPr>
          <p:nvPr>
            <p:ph type="subTitle" idx="1"/>
          </p:nvPr>
        </p:nvSpPr>
        <p:spPr/>
        <p:txBody>
          <a:bodyPr/>
          <a:lstStyle/>
          <a:p>
            <a:r>
              <a:rPr lang="en-US" sz="4000" b="1" dirty="0">
                <a:solidFill>
                  <a:schemeClr val="accent6"/>
                </a:solidFill>
              </a:rPr>
              <a:t>Lesson 4</a:t>
            </a:r>
          </a:p>
          <a:p>
            <a:r>
              <a:rPr lang="en-US" sz="4000" b="1" dirty="0">
                <a:solidFill>
                  <a:schemeClr val="accent6"/>
                </a:solidFill>
              </a:rPr>
              <a:t>Left Ventricular Assist </a:t>
            </a:r>
            <a:r>
              <a:rPr lang="en-US" sz="4000" b="1" dirty="0" smtClean="0">
                <a:solidFill>
                  <a:schemeClr val="accent6"/>
                </a:solidFill>
              </a:rPr>
              <a:t>Devices</a:t>
            </a:r>
            <a:endParaRPr lang="en-US" sz="4000" b="1" dirty="0">
              <a:solidFill>
                <a:schemeClr val="accent6"/>
              </a:solidFill>
            </a:endParaRPr>
          </a:p>
        </p:txBody>
      </p:sp>
    </p:spTree>
    <p:extLst>
      <p:ext uri="{BB962C8B-B14F-4D97-AF65-F5344CB8AC3E}">
        <p14:creationId xmlns:p14="http://schemas.microsoft.com/office/powerpoint/2010/main" val="14601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Pre-transport Check</a:t>
            </a:r>
          </a:p>
        </p:txBody>
      </p:sp>
      <p:sp>
        <p:nvSpPr>
          <p:cNvPr id="31747" name="Content Placeholder 2"/>
          <p:cNvSpPr>
            <a:spLocks noGrp="1"/>
          </p:cNvSpPr>
          <p:nvPr>
            <p:ph idx="1"/>
          </p:nvPr>
        </p:nvSpPr>
        <p:spPr>
          <a:xfrm>
            <a:off x="457201" y="1752600"/>
            <a:ext cx="8479766" cy="4500565"/>
          </a:xfrm>
        </p:spPr>
        <p:txBody>
          <a:bodyPr/>
          <a:lstStyle/>
          <a:p>
            <a:r>
              <a:rPr lang="en-US" altLang="en-US" dirty="0"/>
              <a:t>Records: The patient has his medical records.</a:t>
            </a:r>
          </a:p>
          <a:p>
            <a:r>
              <a:rPr lang="en-US" altLang="en-US" dirty="0"/>
              <a:t>ECG: HR: 80, NSR with artifact </a:t>
            </a:r>
          </a:p>
          <a:p>
            <a:r>
              <a:rPr lang="en-US" altLang="en-US" dirty="0"/>
              <a:t>LVAD is assessed for appropriate functioning: </a:t>
            </a:r>
          </a:p>
          <a:p>
            <a:pPr lvl="1"/>
            <a:r>
              <a:rPr lang="en-US" altLang="en-US" dirty="0"/>
              <a:t>Auscultate; listen for continuous machine-like noise.</a:t>
            </a:r>
          </a:p>
          <a:p>
            <a:pPr lvl="1"/>
            <a:r>
              <a:rPr lang="en-US" altLang="en-US" dirty="0"/>
              <a:t>View the controller for information such as pump speed, flow, power, and remaining battery life.</a:t>
            </a:r>
          </a:p>
          <a:p>
            <a:pPr lvl="2"/>
            <a:r>
              <a:rPr lang="en-US" altLang="en-US" dirty="0"/>
              <a:t>Ensure appropriate settings and adequate battery power.</a:t>
            </a:r>
          </a:p>
          <a:p>
            <a:pPr lvl="2"/>
            <a:r>
              <a:rPr lang="en-US" altLang="en-US" dirty="0"/>
              <a:t>Make sure backup batteries are available and charged.</a:t>
            </a:r>
          </a:p>
          <a:p>
            <a:pPr lvl="2"/>
            <a:r>
              <a:rPr lang="en-US" altLang="en-US" dirty="0"/>
              <a:t>Make sure you have the needed power cords.</a:t>
            </a:r>
          </a:p>
        </p:txBody>
      </p:sp>
    </p:spTree>
    <p:extLst>
      <p:ext uri="{BB962C8B-B14F-4D97-AF65-F5344CB8AC3E}">
        <p14:creationId xmlns:p14="http://schemas.microsoft.com/office/powerpoint/2010/main" val="21423588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En Route</a:t>
            </a:r>
            <a:endParaRPr lang="en-US" altLang="en-US" sz="3200" dirty="0"/>
          </a:p>
        </p:txBody>
      </p:sp>
      <p:sp>
        <p:nvSpPr>
          <p:cNvPr id="31747" name="Content Placeholder 2"/>
          <p:cNvSpPr>
            <a:spLocks noGrp="1"/>
          </p:cNvSpPr>
          <p:nvPr>
            <p:ph idx="1"/>
          </p:nvPr>
        </p:nvSpPr>
        <p:spPr/>
        <p:txBody>
          <a:bodyPr/>
          <a:lstStyle/>
          <a:p>
            <a:r>
              <a:rPr lang="en-US" altLang="en-US" b="1" dirty="0"/>
              <a:t>Patient status: </a:t>
            </a:r>
            <a:r>
              <a:rPr lang="en-US" altLang="en-US" dirty="0"/>
              <a:t>LVAD is reassessed. </a:t>
            </a:r>
          </a:p>
          <a:p>
            <a:r>
              <a:rPr lang="en-US" altLang="en-US" dirty="0"/>
              <a:t>LVAD settings are as follows:</a:t>
            </a:r>
          </a:p>
          <a:p>
            <a:pPr lvl="1"/>
            <a:r>
              <a:rPr lang="en-US" altLang="en-US" dirty="0"/>
              <a:t>Pump speed: 2400</a:t>
            </a:r>
          </a:p>
          <a:p>
            <a:pPr lvl="1"/>
            <a:r>
              <a:rPr lang="en-US" altLang="en-US" dirty="0"/>
              <a:t>Power: 5 watts</a:t>
            </a:r>
          </a:p>
          <a:p>
            <a:pPr lvl="1"/>
            <a:r>
              <a:rPr lang="en-US" altLang="en-US" dirty="0"/>
              <a:t>Flow: 5 L/min</a:t>
            </a:r>
          </a:p>
          <a:p>
            <a:pPr lvl="1"/>
            <a:r>
              <a:rPr lang="en-US" altLang="en-US" dirty="0"/>
              <a:t>Pulsatility index: 5</a:t>
            </a:r>
          </a:p>
          <a:p>
            <a:pPr lvl="1"/>
            <a:r>
              <a:rPr lang="en-US" altLang="en-US" dirty="0"/>
              <a:t>Pump type: HeartWare VAD (settings match manufacturer’s recommendations)</a:t>
            </a:r>
          </a:p>
        </p:txBody>
      </p:sp>
    </p:spTree>
    <p:extLst>
      <p:ext uri="{BB962C8B-B14F-4D97-AF65-F5344CB8AC3E}">
        <p14:creationId xmlns:p14="http://schemas.microsoft.com/office/powerpoint/2010/main" val="21362874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En Route</a:t>
            </a:r>
            <a:r>
              <a:rPr lang="en-US" altLang="en-US" sz="3200" dirty="0"/>
              <a:t> (cont’d)</a:t>
            </a:r>
          </a:p>
        </p:txBody>
      </p:sp>
      <p:sp>
        <p:nvSpPr>
          <p:cNvPr id="31747" name="Content Placeholder 2"/>
          <p:cNvSpPr>
            <a:spLocks noGrp="1"/>
          </p:cNvSpPr>
          <p:nvPr>
            <p:ph idx="1"/>
          </p:nvPr>
        </p:nvSpPr>
        <p:spPr/>
        <p:txBody>
          <a:bodyPr/>
          <a:lstStyle/>
          <a:p>
            <a:r>
              <a:rPr lang="en-US" altLang="en-US" b="1" dirty="0"/>
              <a:t>Patient status: </a:t>
            </a:r>
            <a:r>
              <a:rPr lang="en-US" altLang="en-US" dirty="0"/>
              <a:t>Patient is reassessed. </a:t>
            </a:r>
          </a:p>
          <a:p>
            <a:r>
              <a:rPr lang="en-US" altLang="en-US" b="1" dirty="0"/>
              <a:t>Airway: </a:t>
            </a:r>
            <a:r>
              <a:rPr lang="en-US" altLang="en-US" dirty="0"/>
              <a:t>Patent</a:t>
            </a:r>
          </a:p>
          <a:p>
            <a:r>
              <a:rPr lang="en-US" altLang="en-US" b="1" dirty="0"/>
              <a:t>Breathing: </a:t>
            </a:r>
            <a:r>
              <a:rPr lang="en-US" altLang="en-US" dirty="0"/>
              <a:t>16 bpm</a:t>
            </a:r>
          </a:p>
          <a:p>
            <a:r>
              <a:rPr lang="en-US" altLang="en-US" b="1" dirty="0"/>
              <a:t>Circulation: </a:t>
            </a:r>
            <a:r>
              <a:rPr lang="en-US" altLang="en-US" dirty="0"/>
              <a:t>Unreadable radial, diminished central; automated BP cannot acquire an accurate BP; auscultation BP does not offer a reliable reading either</a:t>
            </a:r>
          </a:p>
        </p:txBody>
      </p:sp>
    </p:spTree>
    <p:extLst>
      <p:ext uri="{BB962C8B-B14F-4D97-AF65-F5344CB8AC3E}">
        <p14:creationId xmlns:p14="http://schemas.microsoft.com/office/powerpoint/2010/main" val="314106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En Route</a:t>
            </a:r>
            <a:r>
              <a:rPr lang="en-US" altLang="en-US" sz="3200" dirty="0"/>
              <a:t> (cont’d)</a:t>
            </a:r>
          </a:p>
        </p:txBody>
      </p:sp>
      <p:sp>
        <p:nvSpPr>
          <p:cNvPr id="31747" name="Content Placeholder 2"/>
          <p:cNvSpPr>
            <a:spLocks noGrp="1"/>
          </p:cNvSpPr>
          <p:nvPr>
            <p:ph idx="1"/>
          </p:nvPr>
        </p:nvSpPr>
        <p:spPr/>
        <p:txBody>
          <a:bodyPr/>
          <a:lstStyle/>
          <a:p>
            <a:r>
              <a:rPr lang="en-US" altLang="en-US" dirty="0"/>
              <a:t>Many patients with VADs present with hypotension. What are some of the causes of this?</a:t>
            </a:r>
          </a:p>
        </p:txBody>
      </p:sp>
      <p:graphicFrame>
        <p:nvGraphicFramePr>
          <p:cNvPr id="4" name="Table 3"/>
          <p:cNvGraphicFramePr>
            <a:graphicFrameLocks noGrp="1"/>
          </p:cNvGraphicFramePr>
          <p:nvPr>
            <p:extLst>
              <p:ext uri="{D42A27DB-BD31-4B8C-83A1-F6EECF244321}">
                <p14:modId xmlns:p14="http://schemas.microsoft.com/office/powerpoint/2010/main" val="134584885"/>
              </p:ext>
            </p:extLst>
          </p:nvPr>
        </p:nvGraphicFramePr>
        <p:xfrm>
          <a:off x="1979911" y="3053749"/>
          <a:ext cx="6542988" cy="3339400"/>
        </p:xfrm>
        <a:graphic>
          <a:graphicData uri="http://schemas.openxmlformats.org/drawingml/2006/table">
            <a:tbl>
              <a:tblPr firstRow="1" bandRow="1">
                <a:tableStyleId>{5C22544A-7EE6-4342-B048-85BDC9FD1C3A}</a:tableStyleId>
              </a:tblPr>
              <a:tblGrid>
                <a:gridCol w="3150724">
                  <a:extLst>
                    <a:ext uri="{9D8B030D-6E8A-4147-A177-3AD203B41FA5}">
                      <a16:colId xmlns="" xmlns:a16="http://schemas.microsoft.com/office/drawing/2014/main" val="20000"/>
                    </a:ext>
                  </a:extLst>
                </a:gridCol>
                <a:gridCol w="3392264">
                  <a:extLst>
                    <a:ext uri="{9D8B030D-6E8A-4147-A177-3AD203B41FA5}">
                      <a16:colId xmlns="" xmlns:a16="http://schemas.microsoft.com/office/drawing/2014/main" val="20001"/>
                    </a:ext>
                  </a:extLst>
                </a:gridCol>
              </a:tblGrid>
              <a:tr h="385919">
                <a:tc>
                  <a:txBody>
                    <a:bodyPr/>
                    <a:lstStyle/>
                    <a:p>
                      <a:pPr algn="ctr"/>
                      <a:r>
                        <a:rPr lang="en-US" dirty="0"/>
                        <a:t>VAD Related</a:t>
                      </a:r>
                    </a:p>
                  </a:txBody>
                  <a:tcPr/>
                </a:tc>
                <a:tc>
                  <a:txBody>
                    <a:bodyPr/>
                    <a:lstStyle/>
                    <a:p>
                      <a:pPr algn="ctr"/>
                      <a:r>
                        <a:rPr lang="en-US" dirty="0"/>
                        <a:t>Non-VAD Related</a:t>
                      </a:r>
                    </a:p>
                  </a:txBody>
                  <a:tcPr/>
                </a:tc>
                <a:extLst>
                  <a:ext uri="{0D108BD9-81ED-4DB2-BD59-A6C34878D82A}">
                    <a16:rowId xmlns="" xmlns:a16="http://schemas.microsoft.com/office/drawing/2014/main" val="10000"/>
                  </a:ext>
                </a:extLst>
              </a:tr>
              <a:tr h="385919">
                <a:tc>
                  <a:txBody>
                    <a:bodyPr/>
                    <a:lstStyle/>
                    <a:p>
                      <a:r>
                        <a:rPr lang="en-US" dirty="0"/>
                        <a:t>Pump failure</a:t>
                      </a:r>
                    </a:p>
                  </a:txBody>
                  <a:tcPr/>
                </a:tc>
                <a:tc>
                  <a:txBody>
                    <a:bodyPr/>
                    <a:lstStyle/>
                    <a:p>
                      <a:r>
                        <a:rPr lang="en-US" dirty="0"/>
                        <a:t>Hypovolemia</a:t>
                      </a:r>
                    </a:p>
                  </a:txBody>
                  <a:tcPr/>
                </a:tc>
                <a:extLst>
                  <a:ext uri="{0D108BD9-81ED-4DB2-BD59-A6C34878D82A}">
                    <a16:rowId xmlns="" xmlns:a16="http://schemas.microsoft.com/office/drawing/2014/main" val="10001"/>
                  </a:ext>
                </a:extLst>
              </a:tr>
              <a:tr h="385919">
                <a:tc>
                  <a:txBody>
                    <a:bodyPr/>
                    <a:lstStyle/>
                    <a:p>
                      <a:r>
                        <a:rPr lang="en-US" dirty="0"/>
                        <a:t>Pump/cannula obstruction</a:t>
                      </a:r>
                    </a:p>
                  </a:txBody>
                  <a:tcPr/>
                </a:tc>
                <a:tc>
                  <a:txBody>
                    <a:bodyPr/>
                    <a:lstStyle/>
                    <a:p>
                      <a:r>
                        <a:rPr lang="en-US" dirty="0"/>
                        <a:t>Dehydration</a:t>
                      </a:r>
                    </a:p>
                  </a:txBody>
                  <a:tcPr/>
                </a:tc>
                <a:extLst>
                  <a:ext uri="{0D108BD9-81ED-4DB2-BD59-A6C34878D82A}">
                    <a16:rowId xmlns="" xmlns:a16="http://schemas.microsoft.com/office/drawing/2014/main" val="10002"/>
                  </a:ext>
                </a:extLst>
              </a:tr>
              <a:tr h="385919">
                <a:tc>
                  <a:txBody>
                    <a:bodyPr/>
                    <a:lstStyle/>
                    <a:p>
                      <a:pPr lvl="1"/>
                      <a:r>
                        <a:rPr lang="en-US" dirty="0"/>
                        <a:t>-Thrombus</a:t>
                      </a:r>
                    </a:p>
                  </a:txBody>
                  <a:tcPr/>
                </a:tc>
                <a:tc>
                  <a:txBody>
                    <a:bodyPr/>
                    <a:lstStyle/>
                    <a:p>
                      <a:r>
                        <a:rPr lang="en-US" dirty="0"/>
                        <a:t>Hemorrhage</a:t>
                      </a:r>
                    </a:p>
                  </a:txBody>
                  <a:tcPr/>
                </a:tc>
                <a:extLst>
                  <a:ext uri="{0D108BD9-81ED-4DB2-BD59-A6C34878D82A}">
                    <a16:rowId xmlns="" xmlns:a16="http://schemas.microsoft.com/office/drawing/2014/main" val="10003"/>
                  </a:ext>
                </a:extLst>
              </a:tr>
              <a:tr h="637967">
                <a:tc>
                  <a:txBody>
                    <a:bodyPr/>
                    <a:lstStyle/>
                    <a:p>
                      <a:pPr lvl="1"/>
                      <a:r>
                        <a:rPr lang="en-US" dirty="0"/>
                        <a:t>-Conduit compression/kink</a:t>
                      </a:r>
                    </a:p>
                  </a:txBody>
                  <a:tcPr/>
                </a:tc>
                <a:tc>
                  <a:txBody>
                    <a:bodyPr/>
                    <a:lstStyle/>
                    <a:p>
                      <a:r>
                        <a:rPr lang="en-US" dirty="0"/>
                        <a:t>Ventricular arrhythmias</a:t>
                      </a:r>
                    </a:p>
                  </a:txBody>
                  <a:tcPr/>
                </a:tc>
                <a:extLst>
                  <a:ext uri="{0D108BD9-81ED-4DB2-BD59-A6C34878D82A}">
                    <a16:rowId xmlns="" xmlns:a16="http://schemas.microsoft.com/office/drawing/2014/main" val="10004"/>
                  </a:ext>
                </a:extLst>
              </a:tr>
              <a:tr h="385919">
                <a:tc>
                  <a:txBody>
                    <a:bodyPr/>
                    <a:lstStyle/>
                    <a:p>
                      <a:r>
                        <a:rPr lang="en-US" dirty="0"/>
                        <a:t>Pump</a:t>
                      </a:r>
                      <a:r>
                        <a:rPr lang="en-US" baseline="0" dirty="0"/>
                        <a:t> speed set too high</a:t>
                      </a:r>
                      <a:endParaRPr lang="en-US" dirty="0"/>
                    </a:p>
                  </a:txBody>
                  <a:tcPr/>
                </a:tc>
                <a:tc>
                  <a:txBody>
                    <a:bodyPr/>
                    <a:lstStyle/>
                    <a:p>
                      <a:r>
                        <a:rPr lang="en-US" dirty="0"/>
                        <a:t>Right ventricular</a:t>
                      </a:r>
                      <a:r>
                        <a:rPr lang="en-US" baseline="0" dirty="0"/>
                        <a:t> failure</a:t>
                      </a:r>
                      <a:endParaRPr lang="en-US" dirty="0"/>
                    </a:p>
                  </a:txBody>
                  <a:tcPr/>
                </a:tc>
                <a:extLst>
                  <a:ext uri="{0D108BD9-81ED-4DB2-BD59-A6C34878D82A}">
                    <a16:rowId xmlns="" xmlns:a16="http://schemas.microsoft.com/office/drawing/2014/main" val="10005"/>
                  </a:ext>
                </a:extLst>
              </a:tr>
              <a:tr h="385919">
                <a:tc>
                  <a:txBody>
                    <a:bodyPr/>
                    <a:lstStyle/>
                    <a:p>
                      <a:endParaRPr lang="en-US" dirty="0"/>
                    </a:p>
                  </a:txBody>
                  <a:tcPr/>
                </a:tc>
                <a:tc>
                  <a:txBody>
                    <a:bodyPr/>
                    <a:lstStyle/>
                    <a:p>
                      <a:r>
                        <a:rPr lang="en-US" dirty="0"/>
                        <a:t>Cardiac tamponade</a:t>
                      </a:r>
                    </a:p>
                  </a:txBody>
                  <a:tcPr/>
                </a:tc>
                <a:extLst>
                  <a:ext uri="{0D108BD9-81ED-4DB2-BD59-A6C34878D82A}">
                    <a16:rowId xmlns="" xmlns:a16="http://schemas.microsoft.com/office/drawing/2014/main" val="10006"/>
                  </a:ext>
                </a:extLst>
              </a:tr>
              <a:tr h="385919">
                <a:tc>
                  <a:txBody>
                    <a:bodyPr/>
                    <a:lstStyle/>
                    <a:p>
                      <a:endParaRPr lang="en-US" dirty="0"/>
                    </a:p>
                  </a:txBody>
                  <a:tcPr/>
                </a:tc>
                <a:tc>
                  <a:txBody>
                    <a:bodyPr/>
                    <a:lstStyle/>
                    <a:p>
                      <a:r>
                        <a:rPr lang="en-US" dirty="0"/>
                        <a:t>Aortic valve regurgitation</a:t>
                      </a:r>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70725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Detailed Assessment</a:t>
            </a:r>
          </a:p>
        </p:txBody>
      </p:sp>
      <p:sp>
        <p:nvSpPr>
          <p:cNvPr id="31747" name="Content Placeholder 2"/>
          <p:cNvSpPr>
            <a:spLocks noGrp="1"/>
          </p:cNvSpPr>
          <p:nvPr>
            <p:ph idx="1"/>
          </p:nvPr>
        </p:nvSpPr>
        <p:spPr/>
        <p:txBody>
          <a:bodyPr/>
          <a:lstStyle/>
          <a:p>
            <a:r>
              <a:rPr lang="en-US" altLang="en-US" sz="3000" b="1" dirty="0"/>
              <a:t>S: </a:t>
            </a:r>
            <a:r>
              <a:rPr lang="en-US" altLang="en-US" sz="3000" dirty="0"/>
              <a:t>N/A</a:t>
            </a:r>
          </a:p>
          <a:p>
            <a:r>
              <a:rPr lang="en-US" altLang="en-US" sz="3000" b="1" dirty="0"/>
              <a:t>A: </a:t>
            </a:r>
            <a:r>
              <a:rPr lang="en-US" altLang="en-US" sz="3000" dirty="0"/>
              <a:t>NKDA</a:t>
            </a:r>
          </a:p>
          <a:p>
            <a:r>
              <a:rPr lang="en-US" altLang="en-US" sz="3000" b="1" dirty="0"/>
              <a:t>M: </a:t>
            </a:r>
            <a:r>
              <a:rPr lang="en-US" altLang="en-US" sz="3000" dirty="0"/>
              <a:t>Propranolol, lisinopril, rivaroxaban, Digitek, eplerenone, potassium, abatacept, rosiglitazone</a:t>
            </a:r>
          </a:p>
          <a:p>
            <a:r>
              <a:rPr lang="en-US" altLang="en-US" sz="3000" b="1" dirty="0"/>
              <a:t>P: </a:t>
            </a:r>
            <a:r>
              <a:rPr lang="en-US" altLang="en-US" sz="3000" dirty="0"/>
              <a:t>End-stage heart failure, </a:t>
            </a:r>
            <a:r>
              <a:rPr lang="en-US" altLang="en-US" sz="3000" dirty="0" smtClean="0"/>
              <a:t>multi-vessel coronary </a:t>
            </a:r>
            <a:r>
              <a:rPr lang="en-US" altLang="en-US" sz="3000" dirty="0"/>
              <a:t>artery disease, CABG, HTN, </a:t>
            </a:r>
            <a:r>
              <a:rPr lang="en-US" altLang="en-US" sz="3000" dirty="0" smtClean="0"/>
              <a:t>type II diabetes</a:t>
            </a:r>
            <a:r>
              <a:rPr lang="en-US" altLang="en-US" sz="3000" dirty="0"/>
              <a:t>, rheumatoid arthritis </a:t>
            </a:r>
            <a:endParaRPr lang="en-US" altLang="en-US" sz="3000" dirty="0" smtClean="0"/>
          </a:p>
          <a:p>
            <a:r>
              <a:rPr lang="en-US" altLang="en-US" sz="3000" b="1" dirty="0" smtClean="0"/>
              <a:t>L: </a:t>
            </a:r>
            <a:r>
              <a:rPr lang="en-US" altLang="en-US" sz="3000" dirty="0" smtClean="0"/>
              <a:t>Lunch</a:t>
            </a:r>
            <a:endParaRPr lang="en-US" altLang="en-US" sz="3000" dirty="0"/>
          </a:p>
          <a:p>
            <a:r>
              <a:rPr lang="en-US" altLang="en-US" sz="3000" b="1" dirty="0"/>
              <a:t>E: </a:t>
            </a:r>
            <a:r>
              <a:rPr lang="en-US" altLang="en-US" sz="3000" dirty="0"/>
              <a:t>Relocation due to evacuation</a:t>
            </a:r>
          </a:p>
        </p:txBody>
      </p:sp>
    </p:spTree>
    <p:extLst>
      <p:ext uri="{BB962C8B-B14F-4D97-AF65-F5344CB8AC3E}">
        <p14:creationId xmlns:p14="http://schemas.microsoft.com/office/powerpoint/2010/main" val="7686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Detailed Assessment</a:t>
            </a:r>
            <a:br>
              <a:rPr lang="en-US" altLang="en-US" dirty="0"/>
            </a:br>
            <a:r>
              <a:rPr lang="en-US" altLang="en-US" sz="3200" dirty="0"/>
              <a:t>(cont’d)</a:t>
            </a:r>
          </a:p>
        </p:txBody>
      </p:sp>
      <p:sp>
        <p:nvSpPr>
          <p:cNvPr id="31747" name="Content Placeholder 2"/>
          <p:cNvSpPr>
            <a:spLocks noGrp="1"/>
          </p:cNvSpPr>
          <p:nvPr>
            <p:ph idx="1"/>
          </p:nvPr>
        </p:nvSpPr>
        <p:spPr/>
        <p:txBody>
          <a:bodyPr/>
          <a:lstStyle/>
          <a:p>
            <a:r>
              <a:rPr lang="en-US" altLang="en-US" b="1" dirty="0"/>
              <a:t>Risk factors: </a:t>
            </a:r>
            <a:r>
              <a:rPr lang="en-US" altLang="en-US" dirty="0"/>
              <a:t>?</a:t>
            </a:r>
            <a:endParaRPr lang="en-US" altLang="en-US" b="1" dirty="0"/>
          </a:p>
          <a:p>
            <a:r>
              <a:rPr lang="en-US" altLang="en-US" b="1" dirty="0"/>
              <a:t>HEENT: </a:t>
            </a:r>
            <a:r>
              <a:rPr lang="en-US" altLang="en-US" dirty="0"/>
              <a:t>PERRL</a:t>
            </a:r>
          </a:p>
          <a:p>
            <a:r>
              <a:rPr lang="en-US" altLang="en-US" b="1" dirty="0"/>
              <a:t>Chest: </a:t>
            </a:r>
            <a:r>
              <a:rPr lang="en-US" altLang="en-US" dirty="0"/>
              <a:t>Unremarkable w/ LVAD placement</a:t>
            </a:r>
          </a:p>
          <a:p>
            <a:r>
              <a:rPr lang="en-US" altLang="en-US" b="1" dirty="0"/>
              <a:t>Abdomen: </a:t>
            </a:r>
            <a:r>
              <a:rPr lang="en-US" altLang="en-US" dirty="0"/>
              <a:t>Unremarkable w/ LVAD placement</a:t>
            </a:r>
          </a:p>
          <a:p>
            <a:r>
              <a:rPr lang="en-US" altLang="en-US" b="1" dirty="0"/>
              <a:t>Extremities</a:t>
            </a:r>
            <a:r>
              <a:rPr lang="en-US" altLang="en-US" b="1"/>
              <a:t>: </a:t>
            </a:r>
            <a:r>
              <a:rPr lang="en-US" altLang="en-US" smtClean="0"/>
              <a:t>Unremarkable </a:t>
            </a:r>
            <a:endParaRPr lang="en-US" altLang="en-US" dirty="0"/>
          </a:p>
        </p:txBody>
      </p:sp>
    </p:spTree>
    <p:extLst>
      <p:ext uri="{BB962C8B-B14F-4D97-AF65-F5344CB8AC3E}">
        <p14:creationId xmlns:p14="http://schemas.microsoft.com/office/powerpoint/2010/main" val="818027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Arrival at </a:t>
            </a:r>
            <a:br>
              <a:rPr lang="en-US" altLang="en-US" dirty="0"/>
            </a:br>
            <a:r>
              <a:rPr lang="en-US" altLang="en-US" dirty="0"/>
              <a:t>Receiving Facility</a:t>
            </a:r>
            <a:endParaRPr lang="en-US" altLang="en-US" sz="3200" dirty="0"/>
          </a:p>
        </p:txBody>
      </p:sp>
      <p:sp>
        <p:nvSpPr>
          <p:cNvPr id="31747" name="Content Placeholder 2"/>
          <p:cNvSpPr>
            <a:spLocks noGrp="1"/>
          </p:cNvSpPr>
          <p:nvPr>
            <p:ph idx="1"/>
          </p:nvPr>
        </p:nvSpPr>
        <p:spPr/>
        <p:txBody>
          <a:bodyPr/>
          <a:lstStyle/>
          <a:p>
            <a:r>
              <a:rPr lang="en-US" altLang="en-US" dirty="0"/>
              <a:t>Report</a:t>
            </a:r>
          </a:p>
        </p:txBody>
      </p:sp>
    </p:spTree>
    <p:extLst>
      <p:ext uri="{BB962C8B-B14F-4D97-AF65-F5344CB8AC3E}">
        <p14:creationId xmlns:p14="http://schemas.microsoft.com/office/powerpoint/2010/main" val="376864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Case Summary</a:t>
            </a:r>
            <a:endParaRPr lang="en-US" altLang="en-US" sz="3200" dirty="0"/>
          </a:p>
        </p:txBody>
      </p:sp>
      <p:sp>
        <p:nvSpPr>
          <p:cNvPr id="31747" name="Content Placeholder 2"/>
          <p:cNvSpPr>
            <a:spLocks noGrp="1"/>
          </p:cNvSpPr>
          <p:nvPr>
            <p:ph idx="1"/>
          </p:nvPr>
        </p:nvSpPr>
        <p:spPr/>
        <p:txBody>
          <a:bodyPr/>
          <a:lstStyle/>
          <a:p>
            <a:r>
              <a:rPr lang="en-US" altLang="en-US" dirty="0"/>
              <a:t>The population of patients with LVADs is growing every year, as is EMS exposure to these patients. You should understand how these devices work, the common complications with these devices, and the approach to take to evaluate these patients. </a:t>
            </a:r>
          </a:p>
        </p:txBody>
      </p:sp>
    </p:spTree>
    <p:extLst>
      <p:ext uri="{BB962C8B-B14F-4D97-AF65-F5344CB8AC3E}">
        <p14:creationId xmlns:p14="http://schemas.microsoft.com/office/powerpoint/2010/main" val="3428968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Case Summary </a:t>
            </a:r>
            <a:br>
              <a:rPr lang="en-US" altLang="en-US" dirty="0"/>
            </a:br>
            <a:r>
              <a:rPr lang="en-US" altLang="en-US" sz="3200" dirty="0"/>
              <a:t>(cont’d)</a:t>
            </a:r>
          </a:p>
        </p:txBody>
      </p:sp>
      <p:sp>
        <p:nvSpPr>
          <p:cNvPr id="31747" name="Content Placeholder 2"/>
          <p:cNvSpPr>
            <a:spLocks noGrp="1"/>
          </p:cNvSpPr>
          <p:nvPr>
            <p:ph idx="1"/>
          </p:nvPr>
        </p:nvSpPr>
        <p:spPr/>
        <p:txBody>
          <a:bodyPr/>
          <a:lstStyle/>
          <a:p>
            <a:r>
              <a:rPr lang="en-US" altLang="en-US" dirty="0"/>
              <a:t>Points to remember:</a:t>
            </a:r>
          </a:p>
          <a:p>
            <a:pPr lvl="1"/>
            <a:r>
              <a:rPr lang="en-US" altLang="en-US" dirty="0"/>
              <a:t>Contact the closest VAD coordinator or cardiac transplant center as soon as possible.</a:t>
            </a:r>
          </a:p>
          <a:p>
            <a:pPr lvl="1"/>
            <a:r>
              <a:rPr lang="en-US" altLang="en-US" dirty="0"/>
              <a:t>Hypotension can be a nonspecific finding with VADs; always look for other etiologies.</a:t>
            </a:r>
          </a:p>
          <a:p>
            <a:pPr lvl="1"/>
            <a:r>
              <a:rPr lang="en-US" altLang="en-US" dirty="0"/>
              <a:t>VADs are preload dependent.</a:t>
            </a:r>
          </a:p>
          <a:p>
            <a:pPr lvl="1"/>
            <a:r>
              <a:rPr lang="en-US" altLang="en-US" dirty="0"/>
              <a:t>Check an ECG for all patients with VADs.</a:t>
            </a:r>
          </a:p>
        </p:txBody>
      </p:sp>
    </p:spTree>
    <p:extLst>
      <p:ext uri="{BB962C8B-B14F-4D97-AF65-F5344CB8AC3E}">
        <p14:creationId xmlns:p14="http://schemas.microsoft.com/office/powerpoint/2010/main" val="138194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Objectives</a:t>
            </a:r>
          </a:p>
        </p:txBody>
      </p:sp>
      <p:sp>
        <p:nvSpPr>
          <p:cNvPr id="15363" name="Content Placeholder 2"/>
          <p:cNvSpPr>
            <a:spLocks noGrp="1"/>
          </p:cNvSpPr>
          <p:nvPr>
            <p:ph idx="1"/>
          </p:nvPr>
        </p:nvSpPr>
        <p:spPr/>
        <p:txBody>
          <a:bodyPr/>
          <a:lstStyle/>
          <a:p>
            <a:pPr eaLnBrk="1" hangingPunct="1"/>
            <a:r>
              <a:rPr lang="en-US" altLang="en-US" dirty="0"/>
              <a:t>Identify the patient with a left ventricular assist device (LVAD).</a:t>
            </a:r>
          </a:p>
          <a:p>
            <a:pPr eaLnBrk="1" hangingPunct="1"/>
            <a:r>
              <a:rPr lang="en-US" altLang="en-US" dirty="0"/>
              <a:t>Know what role the LVAD plays in the patient with heart failure (HF).</a:t>
            </a:r>
          </a:p>
          <a:p>
            <a:pPr eaLnBrk="1" hangingPunct="1"/>
            <a:r>
              <a:rPr lang="en-US" altLang="en-US" dirty="0"/>
              <a:t>Know the LVAD’s basic operational function, settings, and equipment.</a:t>
            </a:r>
          </a:p>
          <a:p>
            <a:pPr eaLnBrk="1" hangingPunct="1"/>
            <a:r>
              <a:rPr lang="en-US" altLang="en-US" dirty="0"/>
              <a:t>Discuss and describe the special concerns of an LVAD in the older patient.</a:t>
            </a:r>
          </a:p>
        </p:txBody>
      </p:sp>
    </p:spTree>
    <p:extLst>
      <p:ext uri="{BB962C8B-B14F-4D97-AF65-F5344CB8AC3E}">
        <p14:creationId xmlns:p14="http://schemas.microsoft.com/office/powerpoint/2010/main" val="4126233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Objectives</a:t>
            </a:r>
            <a:r>
              <a:rPr lang="en-US" altLang="en-US" sz="3200" dirty="0"/>
              <a:t> (cont’d)</a:t>
            </a:r>
          </a:p>
        </p:txBody>
      </p:sp>
      <p:sp>
        <p:nvSpPr>
          <p:cNvPr id="15363" name="Content Placeholder 2"/>
          <p:cNvSpPr>
            <a:spLocks noGrp="1"/>
          </p:cNvSpPr>
          <p:nvPr>
            <p:ph idx="1"/>
          </p:nvPr>
        </p:nvSpPr>
        <p:spPr/>
        <p:txBody>
          <a:bodyPr/>
          <a:lstStyle/>
          <a:p>
            <a:pPr eaLnBrk="1" hangingPunct="1"/>
            <a:r>
              <a:rPr lang="en-US" altLang="en-US" dirty="0"/>
              <a:t>Describe the signs and symptoms of a patient with a malfunctioning LVAD.</a:t>
            </a:r>
          </a:p>
          <a:p>
            <a:pPr eaLnBrk="1" hangingPunct="1"/>
            <a:r>
              <a:rPr lang="en-US" altLang="en-US" dirty="0"/>
              <a:t>Discuss how patients with LVADs are managed. </a:t>
            </a:r>
          </a:p>
        </p:txBody>
      </p:sp>
    </p:spTree>
    <p:extLst>
      <p:ext uri="{BB962C8B-B14F-4D97-AF65-F5344CB8AC3E}">
        <p14:creationId xmlns:p14="http://schemas.microsoft.com/office/powerpoint/2010/main" val="246745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Dispatch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dirty="0"/>
              <a:t>The triage officer has assigned your transport unit to Mr. Samuel Martinez. Mr. Martinez is a patient with an LVAD. He is to be evacuated to the Kenwood Manor Assisted Living and Rehab. </a:t>
            </a:r>
          </a:p>
        </p:txBody>
      </p:sp>
    </p:spTree>
    <p:extLst>
      <p:ext uri="{BB962C8B-B14F-4D97-AF65-F5344CB8AC3E}">
        <p14:creationId xmlns:p14="http://schemas.microsoft.com/office/powerpoint/2010/main" val="169351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t>Initial Observation</a:t>
            </a:r>
          </a:p>
        </p:txBody>
      </p:sp>
      <p:sp>
        <p:nvSpPr>
          <p:cNvPr id="25603" name="Content Placeholder 2"/>
          <p:cNvSpPr>
            <a:spLocks noGrp="1"/>
          </p:cNvSpPr>
          <p:nvPr>
            <p:ph idx="1"/>
          </p:nvPr>
        </p:nvSpPr>
        <p:spPr>
          <a:xfrm>
            <a:off x="457199" y="1752600"/>
            <a:ext cx="8445261" cy="4500565"/>
          </a:xfrm>
        </p:spPr>
        <p:txBody>
          <a:bodyPr/>
          <a:lstStyle/>
          <a:p>
            <a:pPr eaLnBrk="1" hangingPunct="1">
              <a:defRPr/>
            </a:pPr>
            <a:r>
              <a:rPr lang="en-US" altLang="en-US" dirty="0"/>
              <a:t>The patient is being evacuated due to the flood. </a:t>
            </a:r>
          </a:p>
          <a:p>
            <a:pPr eaLnBrk="1" hangingPunct="1">
              <a:defRPr/>
            </a:pPr>
            <a:r>
              <a:rPr lang="en-US" altLang="en-US" dirty="0"/>
              <a:t>He is stable, but due to his LVAD, he needs medical observation during transport.</a:t>
            </a:r>
          </a:p>
          <a:p>
            <a:pPr eaLnBrk="1" hangingPunct="1">
              <a:defRPr/>
            </a:pPr>
            <a:r>
              <a:rPr lang="en-US" altLang="en-US" dirty="0"/>
              <a:t>He has no complaints, only trepidation about leaving the facility and the facility’s staff.</a:t>
            </a:r>
          </a:p>
          <a:p>
            <a:pPr eaLnBrk="1" hangingPunct="1">
              <a:defRPr/>
            </a:pPr>
            <a:r>
              <a:rPr lang="en-US" altLang="en-US" dirty="0"/>
              <a:t>He is English speaking, awake, alert, and fully oriented.</a:t>
            </a:r>
          </a:p>
          <a:p>
            <a:pPr eaLnBrk="1" hangingPunct="1">
              <a:defRPr/>
            </a:pPr>
            <a:r>
              <a:rPr lang="en-US" altLang="en-US" dirty="0"/>
              <a:t>No one else is in the room with him.</a:t>
            </a:r>
          </a:p>
        </p:txBody>
      </p:sp>
    </p:spTree>
    <p:extLst>
      <p:ext uri="{BB962C8B-B14F-4D97-AF65-F5344CB8AC3E}">
        <p14:creationId xmlns:p14="http://schemas.microsoft.com/office/powerpoint/2010/main" val="306321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a:t>Primary Survey</a:t>
            </a:r>
          </a:p>
        </p:txBody>
      </p:sp>
      <p:sp>
        <p:nvSpPr>
          <p:cNvPr id="27651" name="Content Placeholder 2"/>
          <p:cNvSpPr>
            <a:spLocks noGrp="1"/>
          </p:cNvSpPr>
          <p:nvPr>
            <p:ph idx="1"/>
          </p:nvPr>
        </p:nvSpPr>
        <p:spPr/>
        <p:txBody>
          <a:bodyPr/>
          <a:lstStyle/>
          <a:p>
            <a:pPr eaLnBrk="1" hangingPunct="1"/>
            <a:r>
              <a:rPr lang="en-US" altLang="en-US" b="1" dirty="0"/>
              <a:t>LOC: </a:t>
            </a:r>
            <a:r>
              <a:rPr lang="en-US" altLang="en-US" dirty="0"/>
              <a:t>Awake and alert; A&amp;O × 4</a:t>
            </a:r>
          </a:p>
          <a:p>
            <a:pPr eaLnBrk="1" hangingPunct="1"/>
            <a:r>
              <a:rPr lang="en-US" altLang="en-US" b="1" dirty="0"/>
              <a:t>Airway: </a:t>
            </a:r>
            <a:r>
              <a:rPr lang="en-US" altLang="en-US" dirty="0"/>
              <a:t>Intact and open</a:t>
            </a:r>
          </a:p>
          <a:p>
            <a:pPr eaLnBrk="1" hangingPunct="1"/>
            <a:r>
              <a:rPr lang="en-US" altLang="en-US" b="1" dirty="0"/>
              <a:t>Breathing: </a:t>
            </a:r>
            <a:r>
              <a:rPr lang="en-US" altLang="en-US" dirty="0"/>
              <a:t>Clear lungs, RR: 16 (a continuous machine-like noise during auscultation)</a:t>
            </a:r>
          </a:p>
          <a:p>
            <a:pPr eaLnBrk="1" hangingPunct="1"/>
            <a:r>
              <a:rPr lang="en-US" altLang="en-US" b="1" dirty="0"/>
              <a:t>Circulation: </a:t>
            </a:r>
            <a:r>
              <a:rPr lang="en-US" altLang="en-US" dirty="0"/>
              <a:t>Unable to assess pulse (absent in peripheral, diminished in central) </a:t>
            </a:r>
          </a:p>
          <a:p>
            <a:pPr eaLnBrk="1" hangingPunct="1"/>
            <a:r>
              <a:rPr lang="en-US" altLang="en-US" b="1" dirty="0"/>
              <a:t>Sick or not sick?</a:t>
            </a:r>
          </a:p>
          <a:p>
            <a:pPr eaLnBrk="1" hangingPunct="1"/>
            <a:endParaRPr lang="en-US" altLang="en-US" dirty="0"/>
          </a:p>
        </p:txBody>
      </p:sp>
    </p:spTree>
    <p:extLst>
      <p:ext uri="{BB962C8B-B14F-4D97-AF65-F5344CB8AC3E}">
        <p14:creationId xmlns:p14="http://schemas.microsoft.com/office/powerpoint/2010/main" val="109455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GEMS Assessment</a:t>
            </a:r>
          </a:p>
        </p:txBody>
      </p:sp>
      <p:sp>
        <p:nvSpPr>
          <p:cNvPr id="29699" name="Content Placeholder 2"/>
          <p:cNvSpPr>
            <a:spLocks noGrp="1"/>
          </p:cNvSpPr>
          <p:nvPr>
            <p:ph idx="1"/>
          </p:nvPr>
        </p:nvSpPr>
        <p:spPr/>
        <p:txBody>
          <a:bodyPr/>
          <a:lstStyle/>
          <a:p>
            <a:pPr eaLnBrk="1" hangingPunct="1"/>
            <a:r>
              <a:rPr lang="en-US" altLang="en-US" b="1" dirty="0"/>
              <a:t>G: </a:t>
            </a:r>
            <a:r>
              <a:rPr lang="en-US" altLang="en-US" dirty="0"/>
              <a:t>58-year-old male</a:t>
            </a:r>
          </a:p>
          <a:p>
            <a:pPr eaLnBrk="1" hangingPunct="1"/>
            <a:r>
              <a:rPr lang="en-US" altLang="en-US" b="1" dirty="0"/>
              <a:t>E: </a:t>
            </a:r>
            <a:r>
              <a:rPr lang="en-US" altLang="en-US" dirty="0"/>
              <a:t>Skilled nursing facility</a:t>
            </a:r>
          </a:p>
          <a:p>
            <a:pPr eaLnBrk="1" hangingPunct="1"/>
            <a:r>
              <a:rPr lang="en-US" altLang="en-US" b="1" dirty="0"/>
              <a:t>M: </a:t>
            </a:r>
            <a:r>
              <a:rPr lang="en-US" altLang="en-US" dirty="0"/>
              <a:t>End-stage heart failure, multi-vessel coronary artery disease, CABG, HTN, type II diabetes, rheumatoid arthritis</a:t>
            </a:r>
          </a:p>
          <a:p>
            <a:pPr eaLnBrk="1" hangingPunct="1"/>
            <a:r>
              <a:rPr lang="en-US" altLang="en-US" b="1" dirty="0"/>
              <a:t>S: </a:t>
            </a:r>
            <a:r>
              <a:rPr lang="en-US" altLang="en-US" dirty="0"/>
              <a:t>Strong family support; visitors almost daily; limited physical activity since LVAD placement (mostly psychologically based fear of causing an issue with the LVAD)</a:t>
            </a:r>
          </a:p>
        </p:txBody>
      </p:sp>
    </p:spTree>
    <p:extLst>
      <p:ext uri="{BB962C8B-B14F-4D97-AF65-F5344CB8AC3E}">
        <p14:creationId xmlns:p14="http://schemas.microsoft.com/office/powerpoint/2010/main" val="178304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solidFill>
                  <a:schemeClr val="bg1"/>
                </a:solidFill>
              </a:rPr>
              <a:t>Discussion</a:t>
            </a:r>
          </a:p>
        </p:txBody>
      </p:sp>
      <p:sp>
        <p:nvSpPr>
          <p:cNvPr id="29699" name="Content Placeholder 2"/>
          <p:cNvSpPr>
            <a:spLocks noGrp="1"/>
          </p:cNvSpPr>
          <p:nvPr>
            <p:ph sz="half" idx="1"/>
          </p:nvPr>
        </p:nvSpPr>
        <p:spPr>
          <a:xfrm>
            <a:off x="457200" y="1772732"/>
            <a:ext cx="4038600" cy="4525963"/>
          </a:xfrm>
        </p:spPr>
        <p:txBody>
          <a:bodyPr/>
          <a:lstStyle/>
          <a:p>
            <a:pPr eaLnBrk="1" hangingPunct="1"/>
            <a:endParaRPr lang="en-US" altLang="en-US" dirty="0" smtClean="0"/>
          </a:p>
          <a:p>
            <a:pPr eaLnBrk="1" hangingPunct="1"/>
            <a:r>
              <a:rPr lang="en-US" altLang="en-US" dirty="0" smtClean="0"/>
              <a:t>What </a:t>
            </a:r>
            <a:r>
              <a:rPr lang="en-US" altLang="en-US" dirty="0"/>
              <a:t>does an LVAD do?</a:t>
            </a:r>
          </a:p>
          <a:p>
            <a:pPr eaLnBrk="1" hangingPunct="1"/>
            <a:r>
              <a:rPr lang="en-US" altLang="en-US" dirty="0"/>
              <a:t>What are the indications for an LVAD?</a:t>
            </a:r>
          </a:p>
        </p:txBody>
      </p:sp>
      <p:sp>
        <p:nvSpPr>
          <p:cNvPr id="5" name="Rectangle 4"/>
          <p:cNvSpPr>
            <a:spLocks noChangeArrowheads="1"/>
          </p:cNvSpPr>
          <p:nvPr/>
        </p:nvSpPr>
        <p:spPr bwMode="auto">
          <a:xfrm rot="5400000">
            <a:off x="7029784" y="2799508"/>
            <a:ext cx="16610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de-DE" altLang="en-US" sz="900" dirty="0" smtClean="0">
                <a:solidFill>
                  <a:schemeClr val="bg1">
                    <a:lumMod val="95000"/>
                  </a:schemeClr>
                </a:solidFill>
              </a:rPr>
              <a:t>© </a:t>
            </a:r>
            <a:r>
              <a:rPr lang="de-DE" altLang="en-US" sz="900" dirty="0">
                <a:solidFill>
                  <a:schemeClr val="bg1">
                    <a:lumMod val="95000"/>
                  </a:schemeClr>
                </a:solidFill>
              </a:rPr>
              <a:t>Jones &amp; Bartlett Learning. </a:t>
            </a:r>
            <a:endParaRPr lang="en-US" altLang="en-US" sz="900" dirty="0">
              <a:solidFill>
                <a:schemeClr val="bg1">
                  <a:lumMod val="95000"/>
                </a:schemeClr>
              </a:solidFill>
            </a:endParaRPr>
          </a:p>
        </p:txBody>
      </p:sp>
      <p:pic>
        <p:nvPicPr>
          <p:cNvPr id="3" name="Content Placeholder 2" descr="U:\Advanced_GEMS\Art\Art\9781284121254_CH04_UNNUN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62918" y="2084408"/>
            <a:ext cx="1881966" cy="422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0144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solidFill>
                  <a:schemeClr val="bg1"/>
                </a:solidFill>
              </a:rPr>
              <a:t>Discussion</a:t>
            </a:r>
            <a:r>
              <a:rPr lang="en-US" altLang="en-US" sz="3200" dirty="0">
                <a:solidFill>
                  <a:schemeClr val="bg1"/>
                </a:solidFill>
              </a:rPr>
              <a:t> (cont’d)</a:t>
            </a:r>
          </a:p>
        </p:txBody>
      </p:sp>
      <p:sp>
        <p:nvSpPr>
          <p:cNvPr id="29699" name="Content Placeholder 2"/>
          <p:cNvSpPr>
            <a:spLocks noGrp="1"/>
          </p:cNvSpPr>
          <p:nvPr>
            <p:ph sz="half" idx="1"/>
          </p:nvPr>
        </p:nvSpPr>
        <p:spPr>
          <a:xfrm>
            <a:off x="457200" y="1600202"/>
            <a:ext cx="3407434" cy="4525963"/>
          </a:xfrm>
        </p:spPr>
        <p:txBody>
          <a:bodyPr/>
          <a:lstStyle/>
          <a:p>
            <a:pPr eaLnBrk="1" hangingPunct="1"/>
            <a:endParaRPr lang="en-US" altLang="en-US" dirty="0" smtClean="0"/>
          </a:p>
          <a:p>
            <a:pPr eaLnBrk="1" hangingPunct="1"/>
            <a:r>
              <a:rPr lang="en-US" altLang="en-US" dirty="0" smtClean="0"/>
              <a:t>What </a:t>
            </a:r>
            <a:r>
              <a:rPr lang="en-US" altLang="en-US" dirty="0"/>
              <a:t>does the pump of a pulsatile VAD vs. a continuous-flow VAD look like? </a:t>
            </a:r>
          </a:p>
        </p:txBody>
      </p:sp>
      <p:sp>
        <p:nvSpPr>
          <p:cNvPr id="5" name="Rectangle 4"/>
          <p:cNvSpPr>
            <a:spLocks noChangeArrowheads="1"/>
          </p:cNvSpPr>
          <p:nvPr/>
        </p:nvSpPr>
        <p:spPr bwMode="auto">
          <a:xfrm rot="5400000">
            <a:off x="5541361" y="4834144"/>
            <a:ext cx="65399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altLang="en-US" sz="900" dirty="0" smtClean="0">
                <a:solidFill>
                  <a:schemeClr val="bg1">
                    <a:lumMod val="95000"/>
                  </a:schemeClr>
                </a:solidFill>
              </a:rPr>
              <a:t>From </a:t>
            </a:r>
            <a:r>
              <a:rPr lang="en-US" altLang="en-US" sz="900" dirty="0">
                <a:solidFill>
                  <a:schemeClr val="bg1">
                    <a:lumMod val="95000"/>
                  </a:schemeClr>
                </a:solidFill>
              </a:rPr>
              <a:t>New England Journal of Medicine, Slaughter, et al., </a:t>
            </a:r>
            <a:r>
              <a:rPr lang="en-US" altLang="en-US" sz="900" dirty="0" smtClean="0">
                <a:solidFill>
                  <a:schemeClr val="bg1">
                    <a:lumMod val="95000"/>
                  </a:schemeClr>
                </a:solidFill>
              </a:rPr>
              <a:t>Advanced </a:t>
            </a:r>
            <a:r>
              <a:rPr lang="en-US" altLang="en-US" sz="900" dirty="0">
                <a:solidFill>
                  <a:schemeClr val="bg1">
                    <a:lumMod val="95000"/>
                  </a:schemeClr>
                </a:solidFill>
              </a:rPr>
              <a:t>Heart Failure </a:t>
            </a:r>
            <a:endParaRPr lang="en-US" altLang="en-US" sz="900" dirty="0" smtClean="0">
              <a:solidFill>
                <a:schemeClr val="bg1">
                  <a:lumMod val="95000"/>
                </a:schemeClr>
              </a:solidFill>
            </a:endParaRPr>
          </a:p>
          <a:p>
            <a:r>
              <a:rPr lang="en-US" altLang="en-US" sz="900" dirty="0" smtClean="0">
                <a:solidFill>
                  <a:schemeClr val="bg1">
                    <a:lumMod val="95000"/>
                  </a:schemeClr>
                </a:solidFill>
              </a:rPr>
              <a:t>Treated </a:t>
            </a:r>
            <a:r>
              <a:rPr lang="en-US" altLang="en-US" sz="900" dirty="0">
                <a:solidFill>
                  <a:schemeClr val="bg1">
                    <a:lumMod val="95000"/>
                  </a:schemeClr>
                </a:solidFill>
              </a:rPr>
              <a:t>with </a:t>
            </a:r>
            <a:r>
              <a:rPr lang="en-US" altLang="en-US" sz="900" dirty="0" smtClean="0">
                <a:solidFill>
                  <a:schemeClr val="bg1">
                    <a:lumMod val="95000"/>
                  </a:schemeClr>
                </a:solidFill>
              </a:rPr>
              <a:t>Continuous-Flow Left </a:t>
            </a:r>
            <a:r>
              <a:rPr lang="en-US" altLang="en-US" sz="900" dirty="0">
                <a:solidFill>
                  <a:schemeClr val="bg1">
                    <a:lumMod val="95000"/>
                  </a:schemeClr>
                </a:solidFill>
              </a:rPr>
              <a:t>Ventricular Assist Device, 2009, 361:2241-2251. </a:t>
            </a:r>
            <a:endParaRPr lang="en-US" altLang="en-US" sz="900" dirty="0" smtClean="0">
              <a:solidFill>
                <a:schemeClr val="bg1">
                  <a:lumMod val="95000"/>
                </a:schemeClr>
              </a:solidFill>
            </a:endParaRPr>
          </a:p>
          <a:p>
            <a:r>
              <a:rPr lang="en-US" altLang="en-US" sz="900" dirty="0" smtClean="0">
                <a:solidFill>
                  <a:schemeClr val="bg1">
                    <a:lumMod val="95000"/>
                  </a:schemeClr>
                </a:solidFill>
              </a:rPr>
              <a:t>Copyright </a:t>
            </a:r>
            <a:r>
              <a:rPr lang="en-US" altLang="en-US" sz="900" dirty="0">
                <a:solidFill>
                  <a:schemeClr val="bg1">
                    <a:lumMod val="95000"/>
                  </a:schemeClr>
                </a:solidFill>
              </a:rPr>
              <a:t>© Massachusetts Medical Society. Reprinted </a:t>
            </a:r>
            <a:r>
              <a:rPr lang="en-US" altLang="en-US" sz="900" dirty="0" smtClean="0">
                <a:solidFill>
                  <a:schemeClr val="bg1">
                    <a:lumMod val="95000"/>
                  </a:schemeClr>
                </a:solidFill>
              </a:rPr>
              <a:t>with </a:t>
            </a:r>
            <a:r>
              <a:rPr lang="en-US" altLang="en-US" sz="900" dirty="0">
                <a:solidFill>
                  <a:schemeClr val="bg1">
                    <a:lumMod val="95000"/>
                  </a:schemeClr>
                </a:solidFill>
              </a:rPr>
              <a:t>permission from </a:t>
            </a:r>
            <a:endParaRPr lang="en-US" altLang="en-US" sz="900" dirty="0" smtClean="0">
              <a:solidFill>
                <a:schemeClr val="bg1">
                  <a:lumMod val="95000"/>
                </a:schemeClr>
              </a:solidFill>
            </a:endParaRPr>
          </a:p>
          <a:p>
            <a:r>
              <a:rPr lang="en-US" altLang="en-US" sz="900" dirty="0" smtClean="0">
                <a:solidFill>
                  <a:schemeClr val="bg1">
                    <a:lumMod val="95000"/>
                  </a:schemeClr>
                </a:solidFill>
              </a:rPr>
              <a:t>Massachusetts Medical </a:t>
            </a:r>
            <a:r>
              <a:rPr lang="en-US" altLang="en-US" sz="900" dirty="0">
                <a:solidFill>
                  <a:schemeClr val="bg1">
                    <a:lumMod val="95000"/>
                  </a:schemeClr>
                </a:solidFill>
              </a:rPr>
              <a:t>Society.</a:t>
            </a:r>
          </a:p>
        </p:txBody>
      </p:sp>
      <p:pic>
        <p:nvPicPr>
          <p:cNvPr id="2050" name="Picture 2" descr="U:\Advanced_GEMS\Art\Art\9781284121254_CH04_UNNUN02 and 0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483" y="1887355"/>
            <a:ext cx="4575667" cy="459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750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2028</Words>
  <Application>Microsoft Macintosh PowerPoint</Application>
  <PresentationFormat>On-screen Show (4:3)</PresentationFormat>
  <Paragraphs>224</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Advanced GEMS Course</vt:lpstr>
      <vt:lpstr>Objectives</vt:lpstr>
      <vt:lpstr>Objectives (cont’d)</vt:lpstr>
      <vt:lpstr>Dispatch</vt:lpstr>
      <vt:lpstr>Initial Observation</vt:lpstr>
      <vt:lpstr>Primary Survey</vt:lpstr>
      <vt:lpstr>GEMS Assessment</vt:lpstr>
      <vt:lpstr>Discussion</vt:lpstr>
      <vt:lpstr>Discussion (cont’d)</vt:lpstr>
      <vt:lpstr>Pre-transport Check</vt:lpstr>
      <vt:lpstr>En Route</vt:lpstr>
      <vt:lpstr>En Route (cont’d)</vt:lpstr>
      <vt:lpstr>En Route (cont’d)</vt:lpstr>
      <vt:lpstr>Detailed Assessment</vt:lpstr>
      <vt:lpstr>Detailed Assessment (cont’d)</vt:lpstr>
      <vt:lpstr>Arrival at  Receiving Facility</vt:lpstr>
      <vt:lpstr>Case Summary</vt:lpstr>
      <vt:lpstr>Case Summary  (cont’d)</vt:lpstr>
    </vt:vector>
  </TitlesOfParts>
  <Company>Shands Jax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Trauma1South</dc:creator>
  <cp:lastModifiedBy>Lori Mortimer</cp:lastModifiedBy>
  <cp:revision>47</cp:revision>
  <dcterms:created xsi:type="dcterms:W3CDTF">2016-07-13T21:10:37Z</dcterms:created>
  <dcterms:modified xsi:type="dcterms:W3CDTF">2017-04-19T16:48:19Z</dcterms:modified>
</cp:coreProperties>
</file>