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66" r:id="rId2"/>
    <p:sldId id="257" r:id="rId3"/>
    <p:sldId id="278" r:id="rId4"/>
    <p:sldId id="258" r:id="rId5"/>
    <p:sldId id="261" r:id="rId6"/>
    <p:sldId id="262" r:id="rId7"/>
    <p:sldId id="263" r:id="rId8"/>
    <p:sldId id="264" r:id="rId9"/>
    <p:sldId id="265" r:id="rId10"/>
    <p:sldId id="268" r:id="rId11"/>
    <p:sldId id="267" r:id="rId12"/>
    <p:sldId id="270" r:id="rId13"/>
    <p:sldId id="274" r:id="rId14"/>
    <p:sldId id="275" r:id="rId15"/>
    <p:sldId id="276" r:id="rId16"/>
    <p:sldId id="279" r:id="rId17"/>
    <p:sldId id="271" r:id="rId18"/>
    <p:sldId id="277"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yond Words" initials="BW"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3729" autoAdjust="0"/>
  </p:normalViewPr>
  <p:slideViewPr>
    <p:cSldViewPr snapToGrid="0">
      <p:cViewPr varScale="1">
        <p:scale>
          <a:sx n="100" d="100"/>
          <a:sy n="100" d="100"/>
        </p:scale>
        <p:origin x="-1344" y="-112"/>
      </p:cViewPr>
      <p:guideLst>
        <p:guide orient="horz" pos="2160"/>
        <p:guide pos="2880"/>
      </p:guideLst>
    </p:cSldViewPr>
  </p:slideViewPr>
  <p:notesTextViewPr>
    <p:cViewPr>
      <p:scale>
        <a:sx n="125" d="100"/>
        <a:sy n="125" d="100"/>
      </p:scale>
      <p:origin x="0" y="0"/>
    </p:cViewPr>
  </p:notesTextViewPr>
  <p:notesViewPr>
    <p:cSldViewPr snapToGrid="0">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24A03-5210-4017-B76B-084B1691F77F}" type="datetimeFigureOut">
              <a:rPr lang="en-US" smtClean="0"/>
              <a:t>4/19/17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A0B5B9-FFE0-4E82-994A-7A4C8C6C08FE}" type="slidenum">
              <a:rPr lang="en-US" smtClean="0"/>
              <a:t>‹#›</a:t>
            </a:fld>
            <a:endParaRPr lang="en-US"/>
          </a:p>
        </p:txBody>
      </p:sp>
    </p:spTree>
    <p:extLst>
      <p:ext uri="{BB962C8B-B14F-4D97-AF65-F5344CB8AC3E}">
        <p14:creationId xmlns:p14="http://schemas.microsoft.com/office/powerpoint/2010/main" val="3923570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en-US" b="1" u="sng" dirty="0"/>
              <a:t>INSTRUCTOR</a:t>
            </a:r>
            <a:r>
              <a:rPr lang="en-US" b="1" u="sng" baseline="0" dirty="0"/>
              <a:t> NOTES AND TIPS</a:t>
            </a:r>
            <a:r>
              <a:rPr lang="en-US" baseline="0" dirty="0"/>
              <a:t/>
            </a:r>
            <a:br>
              <a:rPr lang="en-US" baseline="0" dirty="0"/>
            </a:br>
            <a:r>
              <a:rPr lang="en-US" b="0" u="none" dirty="0"/>
              <a:t>By the end of Lesson 7B,</a:t>
            </a:r>
            <a:r>
              <a:rPr lang="en-US" b="0" u="none" baseline="0" dirty="0"/>
              <a:t> </a:t>
            </a:r>
            <a:r>
              <a:rPr lang="en-US" b="0" u="none" dirty="0"/>
              <a:t>participants should be able to:</a:t>
            </a:r>
          </a:p>
          <a:p>
            <a:pPr marL="171450" indent="-171450" fontAlgn="base">
              <a:buFont typeface="Arial" pitchFamily="34" charset="0"/>
              <a:buChar char="•"/>
            </a:pPr>
            <a:r>
              <a:rPr lang="en-US" dirty="0"/>
              <a:t>Recognize the medical conditions that indicate</a:t>
            </a:r>
            <a:r>
              <a:rPr lang="en-US" baseline="0" dirty="0"/>
              <a:t> the</a:t>
            </a:r>
            <a:r>
              <a:rPr lang="en-US" dirty="0"/>
              <a:t> need for placement of a peripheral inserted central catheter (PICC) or percutaneous endoscopic gastrostomy (PEG) feeding tube.  ​</a:t>
            </a:r>
          </a:p>
          <a:p>
            <a:pPr marL="171450" indent="-171450" fontAlgn="base">
              <a:buFont typeface="Arial" pitchFamily="34" charset="0"/>
              <a:buChar char="•"/>
            </a:pPr>
            <a:r>
              <a:rPr lang="en-US" dirty="0"/>
              <a:t>Identify the physiologic complications of infection, sepsis, catheter leak, displacement, clot, air embolus, or venous thrombosis associated with the placement of a PICC or PEG tube. ​</a:t>
            </a:r>
          </a:p>
          <a:p>
            <a:pPr marL="171450" indent="-171450" fontAlgn="base">
              <a:buFont typeface="Arial" pitchFamily="34" charset="0"/>
              <a:buChar char="•"/>
            </a:pPr>
            <a:r>
              <a:rPr lang="en-US" dirty="0"/>
              <a:t>Recognize the proper prehospital care of a PEG tube</a:t>
            </a:r>
            <a:r>
              <a:rPr lang="en-US" baseline="0" dirty="0"/>
              <a:t> </a:t>
            </a:r>
            <a:r>
              <a:rPr lang="en-US" dirty="0"/>
              <a:t>suspected of sluggish flow or inability to infuse solutions as a result of blockage.  ​</a:t>
            </a:r>
          </a:p>
          <a:p>
            <a:pPr marL="171450" indent="-171450" fontAlgn="base">
              <a:buFont typeface="Arial" pitchFamily="34" charset="0"/>
              <a:buChar char="•"/>
            </a:pPr>
            <a:r>
              <a:rPr lang="en-US" dirty="0"/>
              <a:t>Identify the signs, symptoms, and treatment associated with PEG tube</a:t>
            </a:r>
            <a:r>
              <a:rPr lang="en-US" baseline="0" dirty="0"/>
              <a:t> infection</a:t>
            </a:r>
            <a:r>
              <a:rPr lang="en-US" dirty="0"/>
              <a:t>. </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F7B4A9-850B-4D89-9092-A7AFF36923D0}" type="slidenum">
              <a:rPr lang="en-US" altLang="en-US" smtClean="0">
                <a:solidFill>
                  <a:prstClr val="black"/>
                </a:solidFill>
              </a:rPr>
              <a:pPr>
                <a:spcBef>
                  <a:spcPct val="0"/>
                </a:spcBef>
              </a:pPr>
              <a:t>2</a:t>
            </a:fld>
            <a:endParaRPr lang="en-US" altLang="en-US">
              <a:solidFill>
                <a:prstClr val="black"/>
              </a:solidFill>
            </a:endParaRPr>
          </a:p>
        </p:txBody>
      </p:sp>
    </p:spTree>
    <p:extLst>
      <p:ext uri="{BB962C8B-B14F-4D97-AF65-F5344CB8AC3E}">
        <p14:creationId xmlns:p14="http://schemas.microsoft.com/office/powerpoint/2010/main" val="3594333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b="1" u="sng" dirty="0"/>
              <a:t>INSTRUCTOR NOTES AND TIPS</a:t>
            </a:r>
          </a:p>
          <a:p>
            <a:pPr marL="171450" indent="-171450" fontAlgn="base">
              <a:buFont typeface="Arial" pitchFamily="34" charset="0"/>
              <a:buChar char="•"/>
            </a:pPr>
            <a:r>
              <a:rPr lang="en-US" sz="1200" b="1" dirty="0"/>
              <a:t>Patient status: </a:t>
            </a:r>
            <a:r>
              <a:rPr lang="en-US" sz="1200" dirty="0"/>
              <a:t>Lethargic; communicating slowly but appropriately​. The</a:t>
            </a:r>
            <a:r>
              <a:rPr lang="en-US" sz="1200" baseline="0" dirty="0"/>
              <a:t> p</a:t>
            </a:r>
            <a:r>
              <a:rPr lang="en-US" sz="1200" dirty="0"/>
              <a:t>atient keeps complaining of being fatigued</a:t>
            </a:r>
            <a:r>
              <a:rPr lang="en-US" sz="1200" baseline="0" dirty="0"/>
              <a:t> and “very tired.” He falls asleep occasionally while you are working with him.</a:t>
            </a:r>
            <a:endParaRPr lang="en-US" sz="1200" dirty="0"/>
          </a:p>
          <a:p>
            <a:pPr marL="171450" indent="-171450" fontAlgn="base">
              <a:buFont typeface="Arial" pitchFamily="34" charset="0"/>
              <a:buChar char="•"/>
            </a:pPr>
            <a:r>
              <a:rPr lang="en-US" sz="1200" b="1" dirty="0"/>
              <a:t>PICC status: </a:t>
            </a:r>
            <a:r>
              <a:rPr lang="en-US" sz="1200" b="0" dirty="0"/>
              <a:t>The </a:t>
            </a:r>
            <a:r>
              <a:rPr lang="en-US" sz="1200" dirty="0"/>
              <a:t>PICC flushes without any issues. ​No fluids or medications are currently ordered.</a:t>
            </a:r>
          </a:p>
          <a:p>
            <a:pPr marL="171450" indent="-171450" fontAlgn="base">
              <a:buFont typeface="Arial" pitchFamily="34" charset="0"/>
              <a:buChar char="•"/>
            </a:pPr>
            <a:r>
              <a:rPr lang="en-US" sz="1200" b="1" dirty="0"/>
              <a:t>PEG status: </a:t>
            </a:r>
            <a:r>
              <a:rPr lang="en-US" sz="1200" b="0" dirty="0"/>
              <a:t>The</a:t>
            </a:r>
            <a:r>
              <a:rPr lang="en-US" sz="1200" b="0" baseline="0" dirty="0"/>
              <a:t> s</a:t>
            </a:r>
            <a:r>
              <a:rPr lang="en-US" sz="1200" dirty="0"/>
              <a:t>ite appears infected and poorly cared for. </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11</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b="1" u="sng" dirty="0"/>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Onset: </a:t>
            </a:r>
            <a:r>
              <a:rPr kumimoji="0" lang="en-US" sz="1200" b="0" i="0" u="none" strike="noStrike" kern="1200" cap="none" spc="0" normalizeH="0" baseline="0" noProof="0" dirty="0">
                <a:ln>
                  <a:noFill/>
                </a:ln>
                <a:solidFill>
                  <a:prstClr val="black"/>
                </a:solidFill>
                <a:effectLst/>
                <a:uLnTx/>
                <a:uFillTx/>
                <a:latin typeface="+mn-lt"/>
                <a:ea typeface="+mn-ea"/>
                <a:cs typeface="+mn-cs"/>
              </a:rPr>
              <a:t>The patient only complains of being fatigued. The discovery of the PEG tube occlusion occurred through assessment, and the actual onset of the problem is unknown; however, it appears to have been poorly cared for.</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Palliation/provocation: </a:t>
            </a:r>
            <a:r>
              <a:rPr kumimoji="0" lang="en-US" sz="1200" b="0" i="0" u="none" strike="noStrike" kern="1200" cap="none" spc="0" normalizeH="0" baseline="0" noProof="0" dirty="0">
                <a:ln>
                  <a:noFill/>
                </a:ln>
                <a:solidFill>
                  <a:prstClr val="black"/>
                </a:solidFill>
                <a:effectLst/>
                <a:uLnTx/>
                <a:uFillTx/>
                <a:latin typeface="+mn-lt"/>
                <a:ea typeface="+mn-ea"/>
                <a:cs typeface="+mn-cs"/>
              </a:rPr>
              <a:t>N/A</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Quality: </a:t>
            </a:r>
            <a:r>
              <a:rPr kumimoji="0" lang="en-US" sz="1200" b="0" i="0" u="none" strike="noStrike" kern="1200" cap="none" spc="0" normalizeH="0" baseline="0" noProof="0" dirty="0">
                <a:ln>
                  <a:noFill/>
                </a:ln>
                <a:solidFill>
                  <a:prstClr val="black"/>
                </a:solidFill>
                <a:effectLst/>
                <a:uLnTx/>
                <a:uFillTx/>
                <a:latin typeface="+mn-lt"/>
                <a:ea typeface="+mn-ea"/>
                <a:cs typeface="+mn-cs"/>
              </a:rPr>
              <a:t>N/A</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Radiation: </a:t>
            </a:r>
            <a:r>
              <a:rPr kumimoji="0" lang="en-US" sz="1200" b="0" i="0" u="none" strike="noStrike" kern="1200" cap="none" spc="0" normalizeH="0" baseline="0" noProof="0" dirty="0">
                <a:ln>
                  <a:noFill/>
                </a:ln>
                <a:solidFill>
                  <a:prstClr val="black"/>
                </a:solidFill>
                <a:effectLst/>
                <a:uLnTx/>
                <a:uFillTx/>
                <a:latin typeface="+mn-lt"/>
                <a:ea typeface="+mn-ea"/>
                <a:cs typeface="+mn-cs"/>
              </a:rPr>
              <a:t>N/A</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Severity: </a:t>
            </a:r>
            <a:r>
              <a:rPr kumimoji="0" lang="en-US" sz="1200" b="0" i="0" u="none" strike="noStrike" kern="1200" cap="none" spc="0" normalizeH="0" baseline="0" noProof="0" dirty="0">
                <a:ln>
                  <a:noFill/>
                </a:ln>
                <a:solidFill>
                  <a:prstClr val="black"/>
                </a:solidFill>
                <a:effectLst/>
                <a:uLnTx/>
                <a:uFillTx/>
                <a:latin typeface="+mn-lt"/>
                <a:ea typeface="+mn-ea"/>
                <a:cs typeface="+mn-cs"/>
              </a:rPr>
              <a:t>N/A</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Time: </a:t>
            </a:r>
            <a:r>
              <a:rPr kumimoji="0" lang="en-US" sz="1200" b="0" i="0" u="none" strike="noStrike" kern="1200" cap="none" spc="0" normalizeH="0" baseline="0" noProof="0" dirty="0">
                <a:ln>
                  <a:noFill/>
                </a:ln>
                <a:solidFill>
                  <a:prstClr val="black"/>
                </a:solidFill>
                <a:effectLst/>
                <a:uLnTx/>
                <a:uFillTx/>
                <a:latin typeface="+mn-lt"/>
                <a:ea typeface="+mn-ea"/>
                <a:cs typeface="+mn-cs"/>
              </a:rPr>
              <a:t>N/A</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12</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1" u="sng" kern="1200" dirty="0">
                <a:solidFill>
                  <a:schemeClr val="tx1"/>
                </a:solidFill>
                <a:effectLst/>
                <a:latin typeface="+mn-lt"/>
                <a:ea typeface="+mn-ea"/>
                <a:cs typeface="+mn-cs"/>
              </a:rPr>
              <a:t>INSTRUCTOR NOTES AND TIPS</a:t>
            </a:r>
          </a:p>
          <a:p>
            <a:pPr marL="171450" indent="-171450">
              <a:buFont typeface="Arial" pitchFamily="34" charset="0"/>
              <a:buChar char="•"/>
            </a:pPr>
            <a:r>
              <a:rPr lang="en-US" sz="1200" b="1" kern="1200" dirty="0">
                <a:solidFill>
                  <a:schemeClr val="tx1"/>
                </a:solidFill>
                <a:effectLst/>
                <a:latin typeface="+mn-lt"/>
                <a:ea typeface="+mn-ea"/>
                <a:cs typeface="+mn-cs"/>
              </a:rPr>
              <a:t>S</a:t>
            </a:r>
            <a:r>
              <a:rPr lang="en-US" sz="1200" b="0" kern="1200" dirty="0">
                <a:solidFill>
                  <a:schemeClr val="tx1"/>
                </a:solidFill>
                <a:effectLst/>
                <a:latin typeface="+mn-lt"/>
                <a:ea typeface="+mn-ea"/>
                <a:cs typeface="+mn-cs"/>
              </a:rPr>
              <a:t>igns/</a:t>
            </a:r>
            <a:r>
              <a:rPr lang="en-US" sz="1200" b="1" kern="1200" baseline="0" dirty="0">
                <a:solidFill>
                  <a:schemeClr val="tx1"/>
                </a:solidFill>
                <a:effectLst/>
                <a:latin typeface="+mn-lt"/>
                <a:ea typeface="+mn-ea"/>
                <a:cs typeface="+mn-cs"/>
              </a:rPr>
              <a:t>S</a:t>
            </a:r>
            <a:r>
              <a:rPr lang="en-US" sz="1200" b="0" kern="1200" dirty="0">
                <a:solidFill>
                  <a:schemeClr val="tx1"/>
                </a:solidFill>
                <a:effectLst/>
                <a:latin typeface="+mn-lt"/>
                <a:ea typeface="+mn-ea"/>
                <a:cs typeface="+mn-cs"/>
              </a:rPr>
              <a:t>ymptoms: </a:t>
            </a:r>
            <a:r>
              <a:rPr lang="en-US" sz="1200" kern="1200" dirty="0">
                <a:solidFill>
                  <a:schemeClr val="tx1"/>
                </a:solidFill>
                <a:effectLst/>
                <a:latin typeface="+mn-lt"/>
                <a:ea typeface="+mn-ea"/>
                <a:cs typeface="+mn-cs"/>
              </a:rPr>
              <a:t>N/A</a:t>
            </a:r>
          </a:p>
          <a:p>
            <a:pPr marL="171450" indent="-171450">
              <a:buFont typeface="Arial" pitchFamily="34" charset="0"/>
              <a:buChar char="•"/>
            </a:pPr>
            <a:r>
              <a:rPr lang="en-US" sz="1200" b="1" kern="1200" dirty="0">
                <a:solidFill>
                  <a:schemeClr val="tx1"/>
                </a:solidFill>
                <a:effectLst/>
                <a:latin typeface="+mn-lt"/>
                <a:ea typeface="+mn-ea"/>
                <a:cs typeface="+mn-cs"/>
              </a:rPr>
              <a:t>A</a:t>
            </a:r>
            <a:r>
              <a:rPr lang="en-US" sz="1200" b="0" kern="1200" dirty="0">
                <a:solidFill>
                  <a:schemeClr val="tx1"/>
                </a:solidFill>
                <a:effectLst/>
                <a:latin typeface="+mn-lt"/>
                <a:ea typeface="+mn-ea"/>
                <a:cs typeface="+mn-cs"/>
              </a:rPr>
              <a:t>llergies: </a:t>
            </a:r>
            <a:r>
              <a:rPr lang="en-US" sz="1200" kern="1200" dirty="0">
                <a:solidFill>
                  <a:schemeClr val="tx1"/>
                </a:solidFill>
                <a:effectLst/>
                <a:latin typeface="+mn-lt"/>
                <a:ea typeface="+mn-ea"/>
                <a:cs typeface="+mn-cs"/>
              </a:rPr>
              <a:t>Sulfa</a:t>
            </a:r>
          </a:p>
          <a:p>
            <a:pPr marL="171450" indent="-171450">
              <a:buFont typeface="Arial" pitchFamily="34" charset="0"/>
              <a:buChar char="•"/>
            </a:pPr>
            <a:r>
              <a:rPr lang="en-US" sz="1200" b="1" kern="1200" dirty="0">
                <a:solidFill>
                  <a:schemeClr val="tx1"/>
                </a:solidFill>
                <a:effectLst/>
                <a:latin typeface="+mn-lt"/>
                <a:ea typeface="+mn-ea"/>
                <a:cs typeface="+mn-cs"/>
              </a:rPr>
              <a:t>M</a:t>
            </a:r>
            <a:r>
              <a:rPr lang="en-US" sz="1200" b="0" kern="1200" dirty="0">
                <a:solidFill>
                  <a:schemeClr val="tx1"/>
                </a:solidFill>
                <a:effectLst/>
                <a:latin typeface="+mn-lt"/>
                <a:ea typeface="+mn-ea"/>
                <a:cs typeface="+mn-cs"/>
              </a:rPr>
              <a:t>edications: </a:t>
            </a:r>
            <a:r>
              <a:rPr lang="en-US" sz="1200" kern="1200" dirty="0">
                <a:solidFill>
                  <a:schemeClr val="tx1"/>
                </a:solidFill>
                <a:effectLst/>
                <a:latin typeface="+mn-lt"/>
                <a:ea typeface="+mn-ea"/>
                <a:cs typeface="+mn-cs"/>
              </a:rPr>
              <a:t>Insulin (diabetes), cetuximab (cancer), enalapril (ACE inhibitor, HF), metoprolol (beta blocker, HF), bumetanide (diuretic, HF), and omega complex supplement</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kern="1200" dirty="0">
                <a:solidFill>
                  <a:schemeClr val="tx1"/>
                </a:solidFill>
                <a:effectLst/>
                <a:latin typeface="+mn-lt"/>
                <a:ea typeface="+mn-ea"/>
                <a:cs typeface="+mn-cs"/>
              </a:rPr>
              <a:t>P</a:t>
            </a:r>
            <a:r>
              <a:rPr lang="en-US" sz="1200" b="0" kern="1200" dirty="0">
                <a:solidFill>
                  <a:schemeClr val="tx1"/>
                </a:solidFill>
                <a:effectLst/>
                <a:latin typeface="+mn-lt"/>
                <a:ea typeface="+mn-ea"/>
                <a:cs typeface="+mn-cs"/>
              </a:rPr>
              <a:t>ast medical history: </a:t>
            </a:r>
            <a:r>
              <a:rPr lang="en-US" dirty="0"/>
              <a:t>Heart failure, type I diabetes, HTN, throat cancer, hearing loss</a:t>
            </a:r>
          </a:p>
          <a:p>
            <a:pPr marL="171450" indent="-171450">
              <a:buFont typeface="Arial" pitchFamily="34" charset="0"/>
              <a:buChar char="•"/>
            </a:pPr>
            <a:r>
              <a:rPr lang="en-US" sz="1200" b="1" kern="1200" dirty="0">
                <a:solidFill>
                  <a:schemeClr val="tx1"/>
                </a:solidFill>
                <a:effectLst/>
                <a:latin typeface="+mn-lt"/>
                <a:ea typeface="+mn-ea"/>
                <a:cs typeface="+mn-cs"/>
              </a:rPr>
              <a:t>L</a:t>
            </a:r>
            <a:r>
              <a:rPr lang="en-US" sz="1200" b="0" kern="1200" dirty="0">
                <a:solidFill>
                  <a:schemeClr val="tx1"/>
                </a:solidFill>
                <a:effectLst/>
                <a:latin typeface="+mn-lt"/>
                <a:ea typeface="+mn-ea"/>
                <a:cs typeface="+mn-cs"/>
              </a:rPr>
              <a:t>ast oral intake: </a:t>
            </a:r>
            <a:r>
              <a:rPr lang="en-US" sz="1200" kern="1200" dirty="0">
                <a:solidFill>
                  <a:schemeClr val="tx1"/>
                </a:solidFill>
                <a:effectLst/>
                <a:latin typeface="+mn-lt"/>
                <a:ea typeface="+mn-ea"/>
                <a:cs typeface="+mn-cs"/>
              </a:rPr>
              <a:t>Tube feeding last night;</a:t>
            </a:r>
            <a:r>
              <a:rPr lang="en-US" sz="1200" kern="1200" baseline="0" dirty="0">
                <a:solidFill>
                  <a:schemeClr val="tx1"/>
                </a:solidFill>
                <a:effectLst/>
                <a:latin typeface="+mn-lt"/>
                <a:ea typeface="+mn-ea"/>
                <a:cs typeface="+mn-cs"/>
              </a:rPr>
              <a:t> t</a:t>
            </a:r>
            <a:r>
              <a:rPr lang="en-US" sz="1200" kern="1200" dirty="0">
                <a:solidFill>
                  <a:schemeClr val="tx1"/>
                </a:solidFill>
                <a:effectLst/>
                <a:latin typeface="+mn-lt"/>
                <a:ea typeface="+mn-ea"/>
                <a:cs typeface="+mn-cs"/>
              </a:rPr>
              <a:t>he</a:t>
            </a:r>
            <a:r>
              <a:rPr lang="en-US" sz="1200" kern="1200" baseline="0" dirty="0">
                <a:solidFill>
                  <a:schemeClr val="tx1"/>
                </a:solidFill>
                <a:effectLst/>
                <a:latin typeface="+mn-lt"/>
                <a:ea typeface="+mn-ea"/>
                <a:cs typeface="+mn-cs"/>
              </a:rPr>
              <a:t> p</a:t>
            </a:r>
            <a:r>
              <a:rPr lang="en-US" sz="1200" kern="1200" dirty="0">
                <a:solidFill>
                  <a:schemeClr val="tx1"/>
                </a:solidFill>
                <a:effectLst/>
                <a:latin typeface="+mn-lt"/>
                <a:ea typeface="+mn-ea"/>
                <a:cs typeface="+mn-cs"/>
              </a:rPr>
              <a:t>atient has not received a feeding yet today. With all of the excitement</a:t>
            </a:r>
            <a:r>
              <a:rPr lang="en-US" sz="1200" kern="1200" baseline="0" dirty="0">
                <a:solidFill>
                  <a:schemeClr val="tx1"/>
                </a:solidFill>
                <a:effectLst/>
                <a:latin typeface="+mn-lt"/>
                <a:ea typeface="+mn-ea"/>
                <a:cs typeface="+mn-cs"/>
              </a:rPr>
              <a:t> of the</a:t>
            </a:r>
            <a:r>
              <a:rPr lang="en-US" sz="1200" kern="1200" dirty="0">
                <a:solidFill>
                  <a:schemeClr val="tx1"/>
                </a:solidFill>
                <a:effectLst/>
                <a:latin typeface="+mn-lt"/>
                <a:ea typeface="+mn-ea"/>
                <a:cs typeface="+mn-cs"/>
              </a:rPr>
              <a:t> evacuation, and the thought that he would be bused</a:t>
            </a:r>
            <a:r>
              <a:rPr lang="en-US" sz="1200" kern="1200" baseline="0" dirty="0">
                <a:solidFill>
                  <a:schemeClr val="tx1"/>
                </a:solidFill>
                <a:effectLst/>
                <a:latin typeface="+mn-lt"/>
                <a:ea typeface="+mn-ea"/>
                <a:cs typeface="+mn-cs"/>
              </a:rPr>
              <a:t> with the other stable patients this morning, the patient has missed two feedings. </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E</a:t>
            </a:r>
            <a:r>
              <a:rPr lang="en-US" sz="1200" b="0" kern="1200" dirty="0">
                <a:solidFill>
                  <a:schemeClr val="tx1"/>
                </a:solidFill>
                <a:effectLst/>
                <a:latin typeface="+mn-lt"/>
                <a:ea typeface="+mn-ea"/>
                <a:cs typeface="+mn-cs"/>
              </a:rPr>
              <a:t>vents leading: </a:t>
            </a:r>
            <a:r>
              <a:rPr lang="en-US" sz="1200" kern="1200" dirty="0">
                <a:solidFill>
                  <a:schemeClr val="tx1"/>
                </a:solidFill>
                <a:effectLst/>
                <a:latin typeface="+mn-lt"/>
                <a:ea typeface="+mn-ea"/>
                <a:cs typeface="+mn-cs"/>
              </a:rPr>
              <a:t>Being relocated due to the evacuation</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13</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lvl="0" algn="l"/>
            <a:r>
              <a:rPr lang="en-US" sz="1200" b="1" u="sng" kern="1200" dirty="0">
                <a:solidFill>
                  <a:schemeClr val="tx1"/>
                </a:solidFill>
                <a:effectLst/>
                <a:latin typeface="+mn-lt"/>
                <a:ea typeface="+mn-ea"/>
                <a:cs typeface="+mn-cs"/>
              </a:rPr>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kern="1200" dirty="0">
                <a:solidFill>
                  <a:schemeClr val="tx1"/>
                </a:solidFill>
                <a:effectLst/>
                <a:latin typeface="+mn-lt"/>
                <a:ea typeface="+mn-ea"/>
                <a:cs typeface="+mn-cs"/>
              </a:rPr>
              <a:t>Risk factors:</a:t>
            </a:r>
            <a:r>
              <a:rPr lang="en-US" sz="1200" kern="1200" dirty="0">
                <a:solidFill>
                  <a:schemeClr val="tx1"/>
                </a:solidFill>
                <a:effectLst/>
                <a:latin typeface="+mn-lt"/>
                <a:ea typeface="+mn-ea"/>
                <a:cs typeface="+mn-cs"/>
              </a:rPr>
              <a:t> PICC, G-tube,</a:t>
            </a:r>
            <a:r>
              <a:rPr lang="en-US" sz="1200" kern="1200" baseline="0" dirty="0">
                <a:solidFill>
                  <a:schemeClr val="tx1"/>
                </a:solidFill>
                <a:effectLst/>
                <a:latin typeface="+mn-lt"/>
                <a:ea typeface="+mn-ea"/>
                <a:cs typeface="+mn-cs"/>
              </a:rPr>
              <a:t> infection, sepsis</a:t>
            </a:r>
            <a:endParaRPr lang="en-US" sz="1200" b="1" kern="1200" dirty="0">
              <a:solidFill>
                <a:schemeClr val="tx1"/>
              </a:solidFill>
              <a:effectLst/>
              <a:latin typeface="+mn-lt"/>
              <a:ea typeface="+mn-ea"/>
              <a:cs typeface="+mn-cs"/>
            </a:endParaRPr>
          </a:p>
          <a:p>
            <a:pPr marL="171450" lvl="0" indent="-171450" algn="l">
              <a:buFont typeface="Arial" pitchFamily="34" charset="0"/>
              <a:buChar char="•"/>
            </a:pPr>
            <a:r>
              <a:rPr lang="en-US" sz="1200" b="1" kern="1200" dirty="0">
                <a:solidFill>
                  <a:schemeClr val="tx1"/>
                </a:solidFill>
                <a:effectLst/>
                <a:latin typeface="+mn-lt"/>
                <a:ea typeface="+mn-ea"/>
                <a:cs typeface="+mn-cs"/>
              </a:rPr>
              <a:t>Respirations</a:t>
            </a:r>
            <a:r>
              <a:rPr lang="en-US" sz="1200" kern="1200" dirty="0">
                <a:solidFill>
                  <a:schemeClr val="tx1"/>
                </a:solidFill>
                <a:effectLst/>
                <a:latin typeface="+mn-lt"/>
                <a:ea typeface="+mn-ea"/>
                <a:cs typeface="+mn-cs"/>
              </a:rPr>
              <a:t>: 16;</a:t>
            </a:r>
            <a:r>
              <a:rPr lang="en-US" sz="1200" kern="1200" baseline="0" dirty="0">
                <a:solidFill>
                  <a:schemeClr val="tx1"/>
                </a:solidFill>
                <a:effectLst/>
                <a:latin typeface="+mn-lt"/>
                <a:ea typeface="+mn-ea"/>
                <a:cs typeface="+mn-cs"/>
              </a:rPr>
              <a:t> they stay around 16/min but occasionally increase to as high as 22/min when the patient is aroused.</a:t>
            </a:r>
            <a:endParaRPr lang="en-US" sz="1200" kern="1200" dirty="0">
              <a:solidFill>
                <a:schemeClr val="tx1"/>
              </a:solidFill>
              <a:effectLst/>
              <a:latin typeface="+mn-lt"/>
              <a:ea typeface="+mn-ea"/>
              <a:cs typeface="+mn-cs"/>
            </a:endParaRPr>
          </a:p>
          <a:p>
            <a:pPr marL="171450" lvl="0" indent="-171450" algn="l">
              <a:buFont typeface="Arial" pitchFamily="34" charset="0"/>
              <a:buChar char="•"/>
            </a:pPr>
            <a:r>
              <a:rPr lang="en-US" sz="1200" b="1" kern="1200" dirty="0">
                <a:solidFill>
                  <a:schemeClr val="tx1"/>
                </a:solidFill>
                <a:effectLst/>
                <a:latin typeface="+mn-lt"/>
                <a:ea typeface="+mn-ea"/>
                <a:cs typeface="+mn-cs"/>
              </a:rPr>
              <a:t>Pulse</a:t>
            </a:r>
            <a:r>
              <a:rPr lang="en-US" sz="1200" kern="1200" dirty="0">
                <a:solidFill>
                  <a:schemeClr val="tx1"/>
                </a:solidFill>
                <a:effectLst/>
                <a:latin typeface="+mn-lt"/>
                <a:ea typeface="+mn-ea"/>
                <a:cs typeface="+mn-cs"/>
              </a:rPr>
              <a:t>: 99;</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borderline tachycardia. What could this be a sign of (sepsis)?</a:t>
            </a:r>
          </a:p>
          <a:p>
            <a:pPr marL="171450" lvl="0" indent="-171450">
              <a:buFont typeface="Arial" pitchFamily="34" charset="0"/>
              <a:buChar char="•"/>
            </a:pPr>
            <a:r>
              <a:rPr lang="en-US" sz="1200" b="1" kern="1200" dirty="0">
                <a:solidFill>
                  <a:schemeClr val="tx1"/>
                </a:solidFill>
                <a:effectLst/>
                <a:latin typeface="+mn-lt"/>
                <a:ea typeface="+mn-ea"/>
                <a:cs typeface="+mn-cs"/>
              </a:rPr>
              <a:t>BP</a:t>
            </a:r>
            <a:r>
              <a:rPr lang="en-US" sz="1200" b="0" kern="1200" dirty="0">
                <a:solidFill>
                  <a:schemeClr val="tx1"/>
                </a:solidFill>
                <a:effectLst/>
                <a:latin typeface="+mn-lt"/>
                <a:ea typeface="+mn-ea"/>
                <a:cs typeface="+mn-cs"/>
              </a:rPr>
              <a:t>:</a:t>
            </a:r>
            <a:r>
              <a:rPr lang="en-US" sz="1200" b="0" kern="1200" baseline="0" dirty="0">
                <a:solidFill>
                  <a:schemeClr val="tx1"/>
                </a:solidFill>
                <a:effectLst/>
                <a:latin typeface="+mn-lt"/>
                <a:ea typeface="+mn-ea"/>
                <a:cs typeface="+mn-cs"/>
              </a:rPr>
              <a:t> 101/66; watch the BP to ensure the systolic does not drop much lower. What could be some of the interventions if the patient becomes hypotensive (fluids, pharmacological intervention)? Why is hypotension so concerning for this patient? (He normally has HTN. Are drugs causing the drop? Is the possibility of sepsis playing a roll?)</a:t>
            </a:r>
            <a:endParaRPr lang="en-US" sz="1200" kern="1200" dirty="0">
              <a:solidFill>
                <a:schemeClr val="tx1"/>
              </a:solidFill>
              <a:effectLst/>
              <a:latin typeface="+mn-lt"/>
              <a:ea typeface="+mn-ea"/>
              <a:cs typeface="+mn-cs"/>
            </a:endParaRPr>
          </a:p>
          <a:p>
            <a:pPr marL="171450" lvl="0" indent="-171450">
              <a:buFont typeface="Arial" pitchFamily="34" charset="0"/>
              <a:buChar char="•"/>
            </a:pPr>
            <a:r>
              <a:rPr lang="en-US" sz="1200" b="1" kern="1200" dirty="0">
                <a:solidFill>
                  <a:schemeClr val="tx1"/>
                </a:solidFill>
                <a:effectLst/>
                <a:latin typeface="+mn-lt"/>
                <a:ea typeface="+mn-ea"/>
                <a:cs typeface="+mn-cs"/>
              </a:rPr>
              <a:t>Temperature</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101.1°F;</a:t>
            </a:r>
            <a:r>
              <a:rPr lang="en-US" sz="1200" kern="1200" baseline="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a high temperature with infection, fast heart rate, and hypotension</a:t>
            </a:r>
            <a:r>
              <a:rPr lang="en-US" sz="1200" kern="1200" baseline="0" dirty="0">
                <a:solidFill>
                  <a:schemeClr val="tx1"/>
                </a:solidFill>
                <a:effectLst/>
                <a:latin typeface="+mn-lt"/>
                <a:ea typeface="+mn-ea"/>
                <a:cs typeface="+mn-cs"/>
              </a:rPr>
              <a:t>. What does this tell us (sepsis)?</a:t>
            </a:r>
            <a:endParaRPr lang="en-US" sz="1200" kern="1200" dirty="0">
              <a:solidFill>
                <a:schemeClr val="tx1"/>
              </a:solidFill>
              <a:effectLst/>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14</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prstClr val="black"/>
                </a:solidFill>
                <a:effectLst/>
                <a:uLnTx/>
                <a:uFillTx/>
                <a:latin typeface="+mn-lt"/>
                <a:ea typeface="+mn-ea"/>
                <a:cs typeface="+mn-cs"/>
              </a:rPr>
              <a:t>INSTRUCTOR NOTES AND TIPS</a:t>
            </a:r>
          </a:p>
          <a:p>
            <a:pPr marL="171450" indent="-171450">
              <a:buFont typeface="Arial" pitchFamily="34" charset="0"/>
              <a:buChar char="•"/>
            </a:pPr>
            <a:r>
              <a:rPr lang="en-US" sz="1200" b="1" kern="1200" dirty="0">
                <a:solidFill>
                  <a:schemeClr val="tx1"/>
                </a:solidFill>
                <a:effectLst/>
                <a:latin typeface="+mn-lt"/>
                <a:ea typeface="+mn-ea"/>
                <a:cs typeface="+mn-cs"/>
              </a:rPr>
              <a:t>3-lead</a:t>
            </a:r>
            <a:r>
              <a:rPr lang="en-US" sz="1200" kern="1200" dirty="0">
                <a:solidFill>
                  <a:schemeClr val="tx1"/>
                </a:solidFill>
                <a:effectLst/>
                <a:latin typeface="+mn-lt"/>
                <a:ea typeface="+mn-ea"/>
                <a:cs typeface="+mn-cs"/>
              </a:rPr>
              <a:t>: Sinus rhythm/borderline sinus tachycardia</a:t>
            </a:r>
          </a:p>
          <a:p>
            <a:pPr marL="171450" indent="-171450">
              <a:buFont typeface="Arial" pitchFamily="34" charset="0"/>
              <a:buChar char="•"/>
            </a:pPr>
            <a:r>
              <a:rPr lang="en-US" sz="1200" b="1" kern="1200" dirty="0">
                <a:solidFill>
                  <a:schemeClr val="tx1"/>
                </a:solidFill>
                <a:effectLst/>
                <a:latin typeface="+mn-lt"/>
                <a:ea typeface="+mn-ea"/>
                <a:cs typeface="+mn-cs"/>
              </a:rPr>
              <a:t>12-lead</a:t>
            </a:r>
            <a:r>
              <a:rPr lang="en-US" sz="1200" kern="1200" dirty="0">
                <a:solidFill>
                  <a:schemeClr val="tx1"/>
                </a:solidFill>
                <a:effectLst/>
                <a:latin typeface="+mn-lt"/>
                <a:ea typeface="+mn-ea"/>
                <a:cs typeface="+mn-cs"/>
              </a:rPr>
              <a:t>: Borderline sinus tachycardia with occasional PVCs and marked LVH. Are any of these findings unexpected for this patient? Left ventricular hypertrophy would be a common outcome for a patient with long-term HTN. The increased workload over time creates enlarging of the muscle tissue,</a:t>
            </a:r>
            <a:r>
              <a:rPr lang="en-US" sz="1200" kern="1200" baseline="0" dirty="0">
                <a:solidFill>
                  <a:schemeClr val="tx1"/>
                </a:solidFill>
                <a:effectLst/>
                <a:latin typeface="+mn-lt"/>
                <a:ea typeface="+mn-ea"/>
                <a:cs typeface="+mn-cs"/>
              </a:rPr>
              <a:t> which in turn reduces the size of the chamber. This reduction then causes a decrease in output, leading to other comorbidities such as aortic stenosis.</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SPO2: </a:t>
            </a:r>
            <a:r>
              <a:rPr lang="en-US" sz="1200" kern="1200" dirty="0">
                <a:solidFill>
                  <a:schemeClr val="tx1"/>
                </a:solidFill>
                <a:effectLst/>
                <a:latin typeface="+mn-lt"/>
                <a:ea typeface="+mn-ea"/>
                <a:cs typeface="+mn-cs"/>
              </a:rPr>
              <a:t>95% on 2 L</a:t>
            </a:r>
            <a:r>
              <a:rPr lang="en-US" sz="1200" kern="1200" baseline="0" dirty="0">
                <a:solidFill>
                  <a:schemeClr val="tx1"/>
                </a:solidFill>
                <a:effectLst/>
                <a:latin typeface="+mn-lt"/>
                <a:ea typeface="+mn-ea"/>
                <a:cs typeface="+mn-cs"/>
              </a:rPr>
              <a:t> nasal cannula. Should more or less O2 be administered? Discuss the importance of establishing the patient’s baseline prior to making any changes, especially dramatic changes (NRB w/ high concentration O2).</a:t>
            </a:r>
          </a:p>
          <a:p>
            <a:pPr marL="171450" indent="-171450">
              <a:buFont typeface="Arial" pitchFamily="34" charset="0"/>
              <a:buChar char="•"/>
            </a:pPr>
            <a:r>
              <a:rPr lang="en-US" sz="1200" b="1" kern="1200" dirty="0">
                <a:solidFill>
                  <a:schemeClr val="tx1"/>
                </a:solidFill>
                <a:effectLst/>
                <a:latin typeface="+mn-lt"/>
                <a:ea typeface="+mn-ea"/>
                <a:cs typeface="+mn-cs"/>
              </a:rPr>
              <a:t>ETCO2</a:t>
            </a:r>
            <a:r>
              <a:rPr lang="en-US" sz="1200" kern="1200" dirty="0">
                <a:solidFill>
                  <a:schemeClr val="tx1"/>
                </a:solidFill>
                <a:effectLst/>
                <a:latin typeface="+mn-lt"/>
                <a:ea typeface="+mn-ea"/>
                <a:cs typeface="+mn-cs"/>
              </a:rPr>
              <a:t>: 45 mmHg</a:t>
            </a:r>
            <a:r>
              <a:rPr lang="en-US" sz="1200" kern="1200" baseline="0" dirty="0">
                <a:solidFill>
                  <a:schemeClr val="tx1"/>
                </a:solidFill>
                <a:effectLst/>
                <a:latin typeface="+mn-lt"/>
                <a:ea typeface="+mn-ea"/>
                <a:cs typeface="+mn-cs"/>
              </a:rPr>
              <a:t>. Discuss the importance of monitoring this value. As the value increases, so does the indication that the patient is building up acid in the system and the body is working to compensate to blow off CO2. How can we help this, and what can we do if it does not improve?</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Blood glucose</a:t>
            </a:r>
            <a:r>
              <a:rPr lang="en-US" sz="1200" kern="1200" dirty="0">
                <a:solidFill>
                  <a:schemeClr val="tx1"/>
                </a:solidFill>
                <a:effectLst/>
                <a:latin typeface="+mn-lt"/>
                <a:ea typeface="+mn-ea"/>
                <a:cs typeface="+mn-cs"/>
              </a:rPr>
              <a:t>: 110. What</a:t>
            </a:r>
            <a:r>
              <a:rPr lang="en-US" sz="1200" kern="1200" baseline="0" dirty="0">
                <a:solidFill>
                  <a:schemeClr val="tx1"/>
                </a:solidFill>
                <a:effectLst/>
                <a:latin typeface="+mn-lt"/>
                <a:ea typeface="+mn-ea"/>
                <a:cs typeface="+mn-cs"/>
              </a:rPr>
              <a:t> significance does this number play? What could it possibly mean, and what are the treatment options, if any?</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CO</a:t>
            </a:r>
            <a:r>
              <a:rPr lang="en-US" sz="1200" kern="1200" dirty="0">
                <a:solidFill>
                  <a:schemeClr val="tx1"/>
                </a:solidFill>
                <a:effectLst/>
                <a:latin typeface="+mn-lt"/>
                <a:ea typeface="+mn-ea"/>
                <a:cs typeface="+mn-cs"/>
              </a:rPr>
              <a:t>: N/A</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15</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1" u="sng" kern="1200" dirty="0">
                <a:solidFill>
                  <a:schemeClr val="tx1"/>
                </a:solidFill>
                <a:effectLst/>
                <a:latin typeface="+mn-lt"/>
                <a:ea typeface="+mn-ea"/>
                <a:cs typeface="+mn-cs"/>
              </a:rPr>
              <a:t>INSTRUCTOR NOTES AND TIPS</a:t>
            </a:r>
          </a:p>
          <a:p>
            <a:pPr marL="171450" indent="-171450">
              <a:buFont typeface="Arial" pitchFamily="34" charset="0"/>
              <a:buChar char="•"/>
            </a:pPr>
            <a:r>
              <a:rPr lang="en-US" sz="1200" b="1" kern="1200" dirty="0">
                <a:solidFill>
                  <a:schemeClr val="tx1"/>
                </a:solidFill>
                <a:effectLst/>
                <a:latin typeface="+mn-lt"/>
                <a:ea typeface="+mn-ea"/>
                <a:cs typeface="+mn-cs"/>
              </a:rPr>
              <a:t>Head, eyes, ears, nose, and</a:t>
            </a:r>
            <a:r>
              <a:rPr lang="en-US" sz="1200" b="1" kern="1200" baseline="0" dirty="0">
                <a:solidFill>
                  <a:schemeClr val="tx1"/>
                </a:solidFill>
                <a:effectLst/>
                <a:latin typeface="+mn-lt"/>
                <a:ea typeface="+mn-ea"/>
                <a:cs typeface="+mn-cs"/>
              </a:rPr>
              <a:t> t</a:t>
            </a:r>
            <a:r>
              <a:rPr lang="en-US" sz="1200" b="1" kern="1200" dirty="0">
                <a:solidFill>
                  <a:schemeClr val="tx1"/>
                </a:solidFill>
                <a:effectLst/>
                <a:latin typeface="+mn-lt"/>
                <a:ea typeface="+mn-ea"/>
                <a:cs typeface="+mn-cs"/>
              </a:rPr>
              <a:t>hroat</a:t>
            </a:r>
            <a:r>
              <a:rPr lang="en-US" sz="1200" kern="1200" dirty="0">
                <a:solidFill>
                  <a:schemeClr val="tx1"/>
                </a:solidFill>
                <a:effectLst/>
                <a:latin typeface="+mn-lt"/>
                <a:ea typeface="+mn-ea"/>
                <a:cs typeface="+mn-cs"/>
              </a:rPr>
              <a:t>: Unremarkable; PERRL</a:t>
            </a:r>
          </a:p>
          <a:p>
            <a:pPr marL="171450" indent="-171450">
              <a:buFont typeface="Arial" pitchFamily="34" charset="0"/>
              <a:buChar char="•"/>
            </a:pPr>
            <a:r>
              <a:rPr lang="en-US" sz="1200" b="1" kern="1200" dirty="0">
                <a:solidFill>
                  <a:schemeClr val="tx1"/>
                </a:solidFill>
                <a:effectLst/>
                <a:latin typeface="+mn-lt"/>
                <a:ea typeface="+mn-ea"/>
                <a:cs typeface="+mn-cs"/>
              </a:rPr>
              <a:t>Chest</a:t>
            </a:r>
            <a:r>
              <a:rPr lang="en-US" sz="1200" kern="1200" dirty="0">
                <a:solidFill>
                  <a:schemeClr val="tx1"/>
                </a:solidFill>
                <a:effectLst/>
                <a:latin typeface="+mn-lt"/>
                <a:ea typeface="+mn-ea"/>
                <a:cs typeface="+mn-cs"/>
              </a:rPr>
              <a:t>: Clear.</a:t>
            </a:r>
            <a:r>
              <a:rPr lang="en-US" sz="1200" kern="1200" baseline="0" dirty="0">
                <a:solidFill>
                  <a:schemeClr val="tx1"/>
                </a:solidFill>
                <a:effectLst/>
                <a:latin typeface="+mn-lt"/>
                <a:ea typeface="+mn-ea"/>
                <a:cs typeface="+mn-cs"/>
              </a:rPr>
              <a:t> With heart failure, what would you be listening for (wet lung sounds from fluid backing up)?</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Abdomen</a:t>
            </a:r>
            <a:r>
              <a:rPr lang="en-US" sz="1200" kern="1200" dirty="0">
                <a:solidFill>
                  <a:schemeClr val="tx1"/>
                </a:solidFill>
                <a:effectLst/>
                <a:latin typeface="+mn-lt"/>
                <a:ea typeface="+mn-ea"/>
                <a:cs typeface="+mn-cs"/>
              </a:rPr>
              <a:t>: G-tube</a:t>
            </a:r>
            <a:r>
              <a:rPr lang="en-US" sz="1200" kern="1200" baseline="0" dirty="0">
                <a:solidFill>
                  <a:schemeClr val="tx1"/>
                </a:solidFill>
                <a:effectLst/>
                <a:latin typeface="+mn-lt"/>
                <a:ea typeface="+mn-ea"/>
                <a:cs typeface="+mn-cs"/>
              </a:rPr>
              <a:t> present</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Extremities</a:t>
            </a:r>
            <a:r>
              <a:rPr lang="en-US" sz="1200" kern="1200" dirty="0">
                <a:solidFill>
                  <a:schemeClr val="tx1"/>
                </a:solidFill>
                <a:effectLst/>
                <a:latin typeface="+mn-lt"/>
                <a:ea typeface="+mn-ea"/>
                <a:cs typeface="+mn-cs"/>
              </a:rPr>
              <a:t>: Double lumen PICC in right AC.</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Any</a:t>
            </a:r>
            <a:r>
              <a:rPr lang="en-US" sz="1200" kern="1200" baseline="0" dirty="0">
                <a:solidFill>
                  <a:schemeClr val="tx1"/>
                </a:solidFill>
                <a:effectLst/>
                <a:latin typeface="+mn-lt"/>
                <a:ea typeface="+mn-ea"/>
                <a:cs typeface="+mn-cs"/>
              </a:rPr>
              <a:t> other issues with the line that we should be looking for?</a:t>
            </a:r>
          </a:p>
          <a:p>
            <a:pPr marL="628650" lvl="1" indent="-171450">
              <a:buFont typeface="Arial" pitchFamily="34" charset="0"/>
              <a:buChar char="•"/>
            </a:pPr>
            <a:r>
              <a:rPr lang="en-US" sz="1200" kern="1200" dirty="0">
                <a:solidFill>
                  <a:schemeClr val="tx1"/>
                </a:solidFill>
                <a:effectLst/>
                <a:latin typeface="+mn-lt"/>
                <a:ea typeface="+mn-ea"/>
                <a:cs typeface="+mn-cs"/>
              </a:rPr>
              <a:t>Discuss the PICC line and what it means to treatment and treatment options (blood pressure cuffs, usage of the lines, familiarity with locations and complications).</a:t>
            </a:r>
          </a:p>
          <a:p>
            <a:pPr marL="171450" indent="-171450">
              <a:buFont typeface="Arial" pitchFamily="34" charset="0"/>
              <a:buChar char="•"/>
            </a:pPr>
            <a:r>
              <a:rPr lang="en-US" sz="1200" b="1" kern="1200" dirty="0">
                <a:solidFill>
                  <a:schemeClr val="tx1"/>
                </a:solidFill>
                <a:effectLst/>
                <a:latin typeface="+mn-lt"/>
                <a:ea typeface="+mn-ea"/>
                <a:cs typeface="+mn-cs"/>
              </a:rPr>
              <a:t>Other</a:t>
            </a:r>
            <a:r>
              <a:rPr lang="en-US" sz="1200" kern="1200" dirty="0">
                <a:solidFill>
                  <a:schemeClr val="tx1"/>
                </a:solidFill>
                <a:effectLst/>
                <a:latin typeface="+mn-lt"/>
                <a:ea typeface="+mn-ea"/>
                <a:cs typeface="+mn-cs"/>
              </a:rPr>
              <a:t>: </a:t>
            </a:r>
            <a:r>
              <a:rPr lang="en-US" sz="1200" dirty="0"/>
              <a:t>A Foley catheter was to be placed yesterday per physician’s orders, but the storm delayed the intervention. Currently the patient has on adult undergarments. </a:t>
            </a:r>
            <a:endParaRPr lang="en-US" sz="1200" kern="1200" dirty="0">
              <a:solidFill>
                <a:schemeClr val="tx1"/>
              </a:solidFill>
              <a:effectLst/>
              <a:latin typeface="+mn-lt"/>
              <a:ea typeface="+mn-ea"/>
              <a:cs typeface="+mn-cs"/>
            </a:endParaRPr>
          </a:p>
          <a:p>
            <a:pPr marL="628650" lvl="1" indent="-171450">
              <a:buFont typeface="Arial" pitchFamily="34" charset="0"/>
              <a:buChar char="•"/>
            </a:pPr>
            <a:r>
              <a:rPr lang="en-US" sz="1200" kern="1200" dirty="0">
                <a:solidFill>
                  <a:schemeClr val="tx1"/>
                </a:solidFill>
                <a:effectLst/>
                <a:latin typeface="+mn-lt"/>
                <a:ea typeface="+mn-ea"/>
                <a:cs typeface="+mn-cs"/>
              </a:rPr>
              <a:t>Discuss the Foley catheter and its relevance to the patient and the patient’s condition (color, clarity, amount). How do we assess the patient when</a:t>
            </a:r>
            <a:r>
              <a:rPr lang="en-US" sz="1200" kern="1200" baseline="0" dirty="0">
                <a:solidFill>
                  <a:schemeClr val="tx1"/>
                </a:solidFill>
                <a:effectLst/>
                <a:latin typeface="+mn-lt"/>
                <a:ea typeface="+mn-ea"/>
                <a:cs typeface="+mn-cs"/>
              </a:rPr>
              <a:t> he is </a:t>
            </a:r>
            <a:r>
              <a:rPr lang="en-US" sz="1200" kern="1200" dirty="0">
                <a:solidFill>
                  <a:schemeClr val="tx1"/>
                </a:solidFill>
                <a:effectLst/>
                <a:latin typeface="+mn-lt"/>
                <a:ea typeface="+mn-ea"/>
                <a:cs typeface="+mn-cs"/>
              </a:rPr>
              <a:t>wearing adult</a:t>
            </a:r>
            <a:r>
              <a:rPr lang="en-US" sz="1200" kern="1200" baseline="0" dirty="0">
                <a:solidFill>
                  <a:schemeClr val="tx1"/>
                </a:solidFill>
                <a:effectLst/>
                <a:latin typeface="+mn-lt"/>
                <a:ea typeface="+mn-ea"/>
                <a:cs typeface="+mn-cs"/>
              </a:rPr>
              <a:t> undergarments </a:t>
            </a:r>
            <a:r>
              <a:rPr lang="en-US" sz="1200" kern="1200" dirty="0">
                <a:solidFill>
                  <a:schemeClr val="tx1"/>
                </a:solidFill>
                <a:effectLst/>
                <a:latin typeface="+mn-lt"/>
                <a:ea typeface="+mn-ea"/>
                <a:cs typeface="+mn-cs"/>
              </a:rPr>
              <a:t>(urine smell, amount of</a:t>
            </a:r>
            <a:r>
              <a:rPr lang="en-US" sz="1200" kern="1200" baseline="0" dirty="0">
                <a:solidFill>
                  <a:schemeClr val="tx1"/>
                </a:solidFill>
                <a:effectLst/>
                <a:latin typeface="+mn-lt"/>
                <a:ea typeface="+mn-ea"/>
                <a:cs typeface="+mn-cs"/>
              </a:rPr>
              <a:t> urine in the diaper, color of urine if noticeable)?</a:t>
            </a:r>
            <a:endParaRPr lang="en-US" sz="1200" kern="1200" dirty="0">
              <a:solidFill>
                <a:schemeClr val="tx1"/>
              </a:solidFill>
              <a:effectLst/>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16</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1" u="sng" kern="1200" dirty="0">
                <a:solidFill>
                  <a:schemeClr val="tx1"/>
                </a:solidFill>
                <a:effectLst/>
                <a:latin typeface="+mn-lt"/>
                <a:ea typeface="+mn-ea"/>
                <a:cs typeface="+mn-cs"/>
              </a:rPr>
              <a:t>INSTRUCTOR NOTES AND TIPS</a:t>
            </a:r>
          </a:p>
          <a:p>
            <a:pPr marL="171450" indent="-171450">
              <a:buFont typeface="Arial" pitchFamily="34" charset="0"/>
              <a:buChar char="•"/>
            </a:pPr>
            <a:r>
              <a:rPr lang="en-US" sz="1200" b="1" kern="1200" dirty="0">
                <a:solidFill>
                  <a:schemeClr val="tx1"/>
                </a:solidFill>
                <a:effectLst/>
                <a:latin typeface="+mn-lt"/>
                <a:ea typeface="+mn-ea"/>
                <a:cs typeface="+mn-cs"/>
              </a:rPr>
              <a:t>Patient status</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As an instructor, you can take this patient down one of three paths for teaching point:</a:t>
            </a:r>
          </a:p>
          <a:p>
            <a:pPr marL="628650" lvl="1" indent="-171450">
              <a:buFont typeface="Arial" pitchFamily="34" charset="0"/>
              <a:buChar char="•"/>
            </a:pPr>
            <a:r>
              <a:rPr lang="en-US" sz="1200" kern="1200" baseline="0" dirty="0">
                <a:solidFill>
                  <a:schemeClr val="tx1"/>
                </a:solidFill>
                <a:effectLst/>
                <a:latin typeface="+mn-lt"/>
                <a:ea typeface="+mn-ea"/>
                <a:cs typeface="+mn-cs"/>
              </a:rPr>
              <a:t>Patient gets better with the interventions that were used by the participant.</a:t>
            </a:r>
          </a:p>
          <a:p>
            <a:pPr marL="628650" lvl="1" indent="-171450">
              <a:buFont typeface="Arial" pitchFamily="34" charset="0"/>
              <a:buChar char="•"/>
            </a:pPr>
            <a:r>
              <a:rPr lang="en-US" sz="1200" kern="1200" baseline="0" dirty="0">
                <a:solidFill>
                  <a:schemeClr val="tx1"/>
                </a:solidFill>
                <a:effectLst/>
                <a:latin typeface="+mn-lt"/>
                <a:ea typeface="+mn-ea"/>
                <a:cs typeface="+mn-cs"/>
              </a:rPr>
              <a:t>Patient gets worse with the interventions that were improperly used or not used at all.</a:t>
            </a:r>
          </a:p>
          <a:p>
            <a:pPr marL="628650" lvl="1" indent="-171450">
              <a:buFont typeface="Arial" pitchFamily="34" charset="0"/>
              <a:buChar char="•"/>
            </a:pPr>
            <a:r>
              <a:rPr lang="en-US" sz="1200" kern="1200" baseline="0" dirty="0">
                <a:solidFill>
                  <a:schemeClr val="tx1"/>
                </a:solidFill>
                <a:effectLst/>
                <a:latin typeface="+mn-lt"/>
                <a:ea typeface="+mn-ea"/>
                <a:cs typeface="+mn-cs"/>
              </a:rPr>
              <a:t>Patient stays the same based on the intervention used or not used.</a:t>
            </a:r>
          </a:p>
          <a:p>
            <a:pPr marL="171450" indent="-171450">
              <a:buFont typeface="Arial" pitchFamily="34" charset="0"/>
              <a:buChar char="•"/>
            </a:pPr>
            <a:r>
              <a:rPr lang="en-US" sz="1200" b="1" kern="1200" baseline="0" dirty="0">
                <a:solidFill>
                  <a:schemeClr val="tx1"/>
                </a:solidFill>
                <a:effectLst/>
                <a:latin typeface="+mn-lt"/>
                <a:ea typeface="+mn-ea"/>
                <a:cs typeface="+mn-cs"/>
              </a:rPr>
              <a:t>Vascular access status: </a:t>
            </a:r>
            <a:r>
              <a:rPr lang="en-US" sz="1200" kern="1200" baseline="0" dirty="0" smtClean="0">
                <a:solidFill>
                  <a:schemeClr val="tx1"/>
                </a:solidFill>
                <a:effectLst/>
                <a:latin typeface="+mn-lt"/>
                <a:ea typeface="+mn-ea"/>
                <a:cs typeface="+mn-cs"/>
              </a:rPr>
              <a:t>The line remained patent and worked for any fluid challenges or pharmacological interventions used.</a:t>
            </a:r>
          </a:p>
          <a:p>
            <a:pPr marL="171450" indent="-171450">
              <a:buFont typeface="Arial" pitchFamily="34" charset="0"/>
              <a:buChar char="•"/>
            </a:pPr>
            <a:r>
              <a:rPr lang="en-US" sz="1200" b="1" kern="1200" baseline="0" dirty="0" smtClean="0">
                <a:solidFill>
                  <a:schemeClr val="tx1"/>
                </a:solidFill>
                <a:effectLst/>
                <a:latin typeface="+mn-lt"/>
                <a:ea typeface="+mn-ea"/>
                <a:cs typeface="+mn-cs"/>
              </a:rPr>
              <a:t>Vascular </a:t>
            </a:r>
            <a:r>
              <a:rPr lang="en-US" sz="1200" b="1" kern="1200" baseline="0" dirty="0">
                <a:solidFill>
                  <a:schemeClr val="tx1"/>
                </a:solidFill>
                <a:effectLst/>
                <a:latin typeface="+mn-lt"/>
                <a:ea typeface="+mn-ea"/>
                <a:cs typeface="+mn-cs"/>
              </a:rPr>
              <a:t>access report: </a:t>
            </a:r>
            <a:r>
              <a:rPr lang="en-US" sz="1200" kern="1200" baseline="0" dirty="0" smtClean="0">
                <a:solidFill>
                  <a:schemeClr val="tx1"/>
                </a:solidFill>
                <a:effectLst/>
                <a:latin typeface="+mn-lt"/>
                <a:ea typeface="+mn-ea"/>
                <a:cs typeface="+mn-cs"/>
              </a:rPr>
              <a:t>Hand off the packet.</a:t>
            </a:r>
            <a:endParaRPr lang="en-US" sz="1200" kern="1200" baseline="0" dirty="0">
              <a:solidFill>
                <a:schemeClr val="tx1"/>
              </a:solidFill>
              <a:effectLst/>
              <a:latin typeface="+mn-lt"/>
              <a:ea typeface="+mn-ea"/>
              <a:cs typeface="+mn-cs"/>
            </a:endParaRPr>
          </a:p>
          <a:p>
            <a:pPr marL="171450" indent="-171450">
              <a:buFont typeface="Arial" pitchFamily="34" charset="0"/>
              <a:buChar char="•"/>
            </a:pPr>
            <a:r>
              <a:rPr lang="en-US" sz="1200" b="1" kern="1200" baseline="0" dirty="0">
                <a:solidFill>
                  <a:schemeClr val="tx1"/>
                </a:solidFill>
                <a:effectLst/>
                <a:latin typeface="+mn-lt"/>
                <a:ea typeface="+mn-ea"/>
                <a:cs typeface="+mn-cs"/>
              </a:rPr>
              <a:t>Vascular access documentation: </a:t>
            </a:r>
            <a:r>
              <a:rPr lang="en-US" sz="1200" kern="1200" baseline="0" dirty="0">
                <a:solidFill>
                  <a:schemeClr val="tx1"/>
                </a:solidFill>
                <a:effectLst/>
                <a:latin typeface="+mn-lt"/>
                <a:ea typeface="+mn-ea"/>
                <a:cs typeface="+mn-cs"/>
              </a:rPr>
              <a:t>Turn over all documentation. Also, turn in any run sheet information regarding any intervention that was initiated during the transport.</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17</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1" u="sng" kern="1200" dirty="0">
                <a:solidFill>
                  <a:schemeClr val="tx1"/>
                </a:solidFill>
                <a:effectLst/>
                <a:latin typeface="+mn-lt"/>
                <a:ea typeface="+mn-ea"/>
                <a:cs typeface="+mn-cs"/>
              </a:rPr>
              <a:t>INSTRUCTOR</a:t>
            </a:r>
            <a:r>
              <a:rPr lang="en-US" sz="1200" b="1" u="sng" kern="1200" baseline="0" dirty="0">
                <a:solidFill>
                  <a:schemeClr val="tx1"/>
                </a:solidFill>
                <a:effectLst/>
                <a:latin typeface="+mn-lt"/>
                <a:ea typeface="+mn-ea"/>
                <a:cs typeface="+mn-cs"/>
              </a:rPr>
              <a:t> NOTES AND TIPS</a:t>
            </a:r>
            <a:endParaRPr lang="en-US" sz="1200" b="1" u="sng"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PEG status: </a:t>
            </a:r>
            <a:r>
              <a:rPr kumimoji="0" lang="en-US" sz="1200" b="0" i="0" u="none" strike="noStrike" kern="1200" cap="none" spc="0" normalizeH="0" baseline="0" noProof="0" dirty="0">
                <a:ln>
                  <a:noFill/>
                </a:ln>
                <a:solidFill>
                  <a:prstClr val="black"/>
                </a:solidFill>
                <a:effectLst/>
                <a:uLnTx/>
                <a:uFillTx/>
                <a:latin typeface="+mn-lt"/>
                <a:ea typeface="+mn-ea"/>
                <a:cs typeface="+mn-cs"/>
              </a:rPr>
              <a:t>What, if any, interventions were attempted to fix the PEG tube issue? </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As an instructor you can take this patient down one of three paths for teaching point:</a:t>
            </a:r>
          </a:p>
          <a:p>
            <a:pPr marL="1085850" marR="0" lvl="2"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Patient gets better with the interventions that were used by the participant.</a:t>
            </a:r>
          </a:p>
          <a:p>
            <a:pPr marL="1085850" marR="0" lvl="2"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Patient gets worse with the interventions that were improperly used or were not used at all.</a:t>
            </a:r>
          </a:p>
          <a:p>
            <a:pPr marL="1085850" marR="0" lvl="2"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Patient stays the same based on the interventions used or not used.</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PEG report: </a:t>
            </a:r>
            <a:r>
              <a:rPr kumimoji="0" lang="en-US" sz="1200" b="0" i="0" u="none" strike="noStrike" kern="1200" cap="none" spc="0" normalizeH="0" baseline="0" noProof="0" dirty="0">
                <a:ln>
                  <a:noFill/>
                </a:ln>
                <a:solidFill>
                  <a:prstClr val="black"/>
                </a:solidFill>
                <a:effectLst/>
                <a:uLnTx/>
                <a:uFillTx/>
                <a:latin typeface="+mn-lt"/>
                <a:ea typeface="+mn-ea"/>
                <a:cs typeface="+mn-cs"/>
              </a:rPr>
              <a:t>Discuss what you found, the attempts you made to fix the issues, and if your attempts were successful.</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PEG documentation: </a:t>
            </a:r>
            <a:r>
              <a:rPr kumimoji="0" lang="en-US" sz="1200" b="0" i="0" u="none" strike="noStrike" kern="1200" cap="none" spc="0" normalizeH="0" baseline="0" noProof="0" dirty="0">
                <a:ln>
                  <a:noFill/>
                </a:ln>
                <a:solidFill>
                  <a:prstClr val="black"/>
                </a:solidFill>
                <a:effectLst/>
                <a:uLnTx/>
                <a:uFillTx/>
                <a:latin typeface="+mn-lt"/>
                <a:ea typeface="+mn-ea"/>
                <a:cs typeface="+mn-cs"/>
              </a:rPr>
              <a:t>PEG tube documentation is left with the receiving facility nurse. The crew also needs to leave a run sheet or another document discussing the interventions that were performed </a:t>
            </a:r>
            <a:r>
              <a:rPr kumimoji="0" lang="en-US" sz="1200" b="0" i="0" u="none" strike="noStrike" kern="1200" cap="none" spc="0" normalizeH="0" baseline="0" noProof="0" dirty="0" err="1">
                <a:ln>
                  <a:noFill/>
                </a:ln>
                <a:solidFill>
                  <a:prstClr val="black"/>
                </a:solidFill>
                <a:effectLst/>
                <a:uLnTx/>
                <a:uFillTx/>
                <a:latin typeface="+mn-lt"/>
                <a:ea typeface="+mn-ea"/>
                <a:cs typeface="+mn-cs"/>
              </a:rPr>
              <a:t>en</a:t>
            </a:r>
            <a:r>
              <a:rPr kumimoji="0" lang="en-US" sz="1200" b="0" i="0" u="none" strike="noStrike" kern="1200" cap="none" spc="0" normalizeH="0" baseline="0" noProof="0" dirty="0">
                <a:ln>
                  <a:noFill/>
                </a:ln>
                <a:solidFill>
                  <a:prstClr val="black"/>
                </a:solidFill>
                <a:effectLst/>
                <a:uLnTx/>
                <a:uFillTx/>
                <a:latin typeface="+mn-lt"/>
                <a:ea typeface="+mn-ea"/>
                <a:cs typeface="+mn-cs"/>
              </a:rPr>
              <a:t> route.</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18</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prstClr val="black"/>
                </a:solidFill>
                <a:effectLst/>
                <a:uLnTx/>
                <a:uFillTx/>
                <a:latin typeface="+mn-lt"/>
                <a:ea typeface="+mn-ea"/>
                <a:cs typeface="+mn-cs"/>
              </a:rPr>
              <a:t>INSTRUCTOR NOTES AND TIPS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Older adults with dysphagia (difficulty swallowing) related to stroke, dementia, or another underlying disease are at risk of developing malnutrition. The preferred form of nutritional supplementation for these patients is enteral nutrition. The most appropriate long-term method of providing enteral nutrition is by use of a gastrostomy.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PEG </a:t>
            </a:r>
            <a:r>
              <a:rPr kumimoji="0" lang="en-US" sz="1200" b="0" i="0" u="none" strike="noStrike" kern="1200" cap="none" spc="0" normalizeH="0" baseline="0" noProof="0" dirty="0">
                <a:ln>
                  <a:noFill/>
                </a:ln>
                <a:solidFill>
                  <a:prstClr val="black"/>
                </a:solidFill>
                <a:effectLst/>
                <a:uLnTx/>
                <a:uFillTx/>
                <a:latin typeface="+mn-lt"/>
                <a:ea typeface="+mn-ea"/>
                <a:cs typeface="+mn-cs"/>
              </a:rPr>
              <a:t>is an alternative to the traditional operative procedure and is the preferred procedure for providing enteral nutrition in adults, with approximately 160,000–200,000 procedures performed each year in the United States.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 number of complications are associated with PEG, including wound infection, leakage, hemorrhage, fistula, and aspiration pneumonia. Contraindications to the procedure include respiratory distress, previous gastric resection, esophageal obstruction, coagulation disorders, and sepsis. The procedure should only be made after thoroughly discussing these risks and complications with the patient, the patient’s family, the patient’s managing physicians, and other allied health professionals. Following tube placement, attentive long-term care is required.</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19</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en-US" b="1" u="sng" dirty="0"/>
              <a:t>INSTRUCTOR</a:t>
            </a:r>
            <a:r>
              <a:rPr lang="en-US" b="1" u="sng" baseline="0" dirty="0"/>
              <a:t> NOTES AND TIPS</a:t>
            </a:r>
            <a:r>
              <a:rPr lang="en-US" baseline="0" dirty="0"/>
              <a:t/>
            </a:r>
            <a:br>
              <a:rPr lang="en-US" baseline="0" dirty="0"/>
            </a:br>
            <a:r>
              <a:rPr lang="en-US" b="0" u="none" dirty="0"/>
              <a:t>By the end of Lesson 7B,</a:t>
            </a:r>
            <a:r>
              <a:rPr lang="en-US" b="0" u="none" baseline="0" dirty="0"/>
              <a:t> </a:t>
            </a:r>
            <a:r>
              <a:rPr lang="en-US" b="0" u="none" dirty="0"/>
              <a:t>participants should be able to:</a:t>
            </a:r>
          </a:p>
          <a:p>
            <a:pPr marL="171450" indent="-171450" fontAlgn="base">
              <a:buFont typeface="Arial" pitchFamily="34" charset="0"/>
              <a:buChar char="•"/>
            </a:pPr>
            <a:r>
              <a:rPr lang="en-US" dirty="0"/>
              <a:t>Recognize the medical conditions that indicate</a:t>
            </a:r>
            <a:r>
              <a:rPr lang="en-US" baseline="0" dirty="0"/>
              <a:t> the</a:t>
            </a:r>
            <a:r>
              <a:rPr lang="en-US" dirty="0"/>
              <a:t> need for placement of a peripheral inserted central catheter (PICC) or percutaneous endoscopic gastrostomy (PEG) feeding tube.  ​</a:t>
            </a:r>
          </a:p>
          <a:p>
            <a:pPr marL="171450" indent="-171450" fontAlgn="base">
              <a:buFont typeface="Arial" pitchFamily="34" charset="0"/>
              <a:buChar char="•"/>
            </a:pPr>
            <a:r>
              <a:rPr lang="en-US" dirty="0"/>
              <a:t>Identify the physiologic complications of infection, sepsis, catheter leak, displacement, clot, air embolus, or venous thrombosis associated with the placement of a PICC or PEG tube. ​</a:t>
            </a:r>
          </a:p>
          <a:p>
            <a:pPr marL="171450" indent="-171450" fontAlgn="base">
              <a:buFont typeface="Arial" pitchFamily="34" charset="0"/>
              <a:buChar char="•"/>
            </a:pPr>
            <a:r>
              <a:rPr lang="en-US" dirty="0"/>
              <a:t>Recognize the proper prehospital care of a PEG tube</a:t>
            </a:r>
            <a:r>
              <a:rPr lang="en-US" baseline="0" dirty="0"/>
              <a:t> </a:t>
            </a:r>
            <a:r>
              <a:rPr lang="en-US" dirty="0"/>
              <a:t>suspected of sluggish flow or inability to infuse solutions as a result of blockage.  ​</a:t>
            </a:r>
          </a:p>
          <a:p>
            <a:pPr marL="171450" indent="-171450" fontAlgn="base">
              <a:buFont typeface="Arial" pitchFamily="34" charset="0"/>
              <a:buChar char="•"/>
            </a:pPr>
            <a:r>
              <a:rPr lang="en-US" dirty="0"/>
              <a:t>Identify the signs, symptoms, and treatment associated with PEG tube</a:t>
            </a:r>
            <a:r>
              <a:rPr lang="en-US" baseline="0" dirty="0"/>
              <a:t> infection</a:t>
            </a:r>
            <a:r>
              <a:rPr lang="en-US" dirty="0"/>
              <a:t>. </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F7B4A9-850B-4D89-9092-A7AFF36923D0}" type="slidenum">
              <a:rPr lang="en-US" altLang="en-US" smtClean="0">
                <a:solidFill>
                  <a:prstClr val="black"/>
                </a:solidFill>
              </a:rPr>
              <a:pPr>
                <a:spcBef>
                  <a:spcPct val="0"/>
                </a:spcBef>
              </a:pPr>
              <a:t>3</a:t>
            </a:fld>
            <a:endParaRPr lang="en-US" altLang="en-US">
              <a:solidFill>
                <a:prstClr val="black"/>
              </a:solidFill>
            </a:endParaRPr>
          </a:p>
        </p:txBody>
      </p:sp>
    </p:spTree>
    <p:extLst>
      <p:ext uri="{BB962C8B-B14F-4D97-AF65-F5344CB8AC3E}">
        <p14:creationId xmlns:p14="http://schemas.microsoft.com/office/powerpoint/2010/main" val="3594333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prstClr val="black"/>
                </a:solidFill>
                <a:effectLst/>
                <a:uLnTx/>
                <a:uFillTx/>
                <a:latin typeface="+mn-lt"/>
                <a:ea typeface="+mn-ea"/>
                <a:cs typeface="+mn-cs"/>
              </a:rPr>
              <a:t>INSTRUCTOR NOTES AND TIPS</a:t>
            </a:r>
          </a:p>
          <a:p>
            <a:r>
              <a:rPr lang="en-US" sz="1200" kern="1200" dirty="0">
                <a:solidFill>
                  <a:schemeClr val="tx1"/>
                </a:solidFill>
                <a:effectLst/>
                <a:latin typeface="+mn-lt"/>
                <a:ea typeface="+mn-ea"/>
                <a:cs typeface="+mn-cs"/>
              </a:rPr>
              <a:t>Central Valley is 16 miles away. Staff</a:t>
            </a:r>
            <a:r>
              <a:rPr lang="en-US" sz="1200" kern="1200" baseline="0" dirty="0">
                <a:solidFill>
                  <a:schemeClr val="tx1"/>
                </a:solidFill>
                <a:effectLst/>
                <a:latin typeface="+mn-lt"/>
                <a:ea typeface="+mn-ea"/>
                <a:cs typeface="+mn-cs"/>
              </a:rPr>
              <a:t> was unable to get this patient onto the evacuation bus because he is bedridden. You have been asked to transport him in the ambulance. No medical issues are reported by the triage officer, and it is difficult to find staff to obtain additional information.</a:t>
            </a:r>
            <a:endParaRPr lang="en-US" dirty="0"/>
          </a:p>
          <a:p>
            <a:pPr eaLnBrk="1" hangingPunct="1">
              <a:spcBef>
                <a:spcPct val="0"/>
              </a:spcBef>
            </a:pPr>
            <a:endParaRPr lang="en-US" altLang="en-US" dirty="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4D0065-D4EC-4D66-8DE2-77ACCE730C85}" type="slidenum">
              <a:rPr lang="en-US" altLang="en-US" smtClean="0">
                <a:solidFill>
                  <a:prstClr val="black"/>
                </a:solidFill>
              </a:rPr>
              <a:pPr>
                <a:spcBef>
                  <a:spcPct val="0"/>
                </a:spcBef>
              </a:pPr>
              <a:t>4</a:t>
            </a:fld>
            <a:endParaRPr lang="en-US" altLang="en-US">
              <a:solidFill>
                <a:prstClr val="black"/>
              </a:solidFill>
            </a:endParaRPr>
          </a:p>
        </p:txBody>
      </p:sp>
    </p:spTree>
    <p:extLst>
      <p:ext uri="{BB962C8B-B14F-4D97-AF65-F5344CB8AC3E}">
        <p14:creationId xmlns:p14="http://schemas.microsoft.com/office/powerpoint/2010/main" val="423666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137E6E-0989-4ECD-AF28-02EEF58E113A}" type="slidenum">
              <a:rPr lang="en-US" altLang="en-US" smtClean="0">
                <a:solidFill>
                  <a:prstClr val="black"/>
                </a:solidFill>
              </a:rPr>
              <a:pPr>
                <a:spcBef>
                  <a:spcPct val="0"/>
                </a:spcBef>
              </a:pPr>
              <a:t>5</a:t>
            </a:fld>
            <a:endParaRPr lang="en-US" altLang="en-US">
              <a:solidFill>
                <a:prstClr val="black"/>
              </a:solidFill>
            </a:endParaRPr>
          </a:p>
        </p:txBody>
      </p:sp>
    </p:spTree>
    <p:extLst>
      <p:ext uri="{BB962C8B-B14F-4D97-AF65-F5344CB8AC3E}">
        <p14:creationId xmlns:p14="http://schemas.microsoft.com/office/powerpoint/2010/main" val="2845592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u="sng" kern="1200" dirty="0">
                <a:solidFill>
                  <a:schemeClr val="tx1"/>
                </a:solidFill>
                <a:effectLst/>
                <a:latin typeface="+mn-lt"/>
                <a:ea typeface="+mn-ea"/>
                <a:cs typeface="+mn-cs"/>
              </a:rPr>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Scene safe: </a:t>
            </a:r>
            <a:r>
              <a:rPr kumimoji="0" lang="en-US" sz="1200" b="0" i="0" u="none" strike="noStrike" kern="1200" cap="none" spc="0" normalizeH="0" baseline="0" noProof="0" dirty="0">
                <a:ln>
                  <a:noFill/>
                </a:ln>
                <a:solidFill>
                  <a:prstClr val="black"/>
                </a:solidFill>
                <a:effectLst/>
                <a:uLnTx/>
                <a:uFillTx/>
                <a:latin typeface="+mn-lt"/>
                <a:ea typeface="+mn-ea"/>
                <a:cs typeface="+mn-cs"/>
              </a:rPr>
              <a:t>Secure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Situation: </a:t>
            </a:r>
            <a:r>
              <a:rPr kumimoji="0" lang="en-US" sz="1200" b="0" i="0" u="none" strike="noStrike" kern="1200" cap="none" spc="0" normalizeH="0" baseline="0" noProof="0" dirty="0">
                <a:ln>
                  <a:noFill/>
                </a:ln>
                <a:solidFill>
                  <a:prstClr val="black"/>
                </a:solidFill>
                <a:effectLst/>
                <a:uLnTx/>
                <a:uFillTx/>
                <a:latin typeface="+mn-lt"/>
                <a:ea typeface="+mn-ea"/>
                <a:cs typeface="+mn-cs"/>
              </a:rPr>
              <a:t>Evacuation relocation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Cultural: </a:t>
            </a:r>
            <a:r>
              <a:rPr kumimoji="0" lang="en-US" sz="1200" b="0" i="0" u="none" strike="noStrike" kern="1200" cap="none" spc="0" normalizeH="0" baseline="0" noProof="0" dirty="0">
                <a:ln>
                  <a:noFill/>
                </a:ln>
                <a:solidFill>
                  <a:prstClr val="black"/>
                </a:solidFill>
                <a:effectLst/>
                <a:uLnTx/>
                <a:uFillTx/>
                <a:latin typeface="+mn-lt"/>
                <a:ea typeface="+mn-ea"/>
                <a:cs typeface="+mn-cs"/>
              </a:rPr>
              <a:t>Caucasian; English speaking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Communication: </a:t>
            </a:r>
            <a:r>
              <a:rPr kumimoji="0" lang="en-US" sz="1200" b="0" i="0" u="none" strike="noStrike" kern="1200" cap="none" spc="0" normalizeH="0" baseline="0" noProof="0" dirty="0">
                <a:ln>
                  <a:noFill/>
                </a:ln>
                <a:solidFill>
                  <a:prstClr val="black"/>
                </a:solidFill>
                <a:effectLst/>
                <a:uLnTx/>
                <a:uFillTx/>
                <a:latin typeface="+mn-lt"/>
                <a:ea typeface="+mn-ea"/>
                <a:cs typeface="+mn-cs"/>
              </a:rPr>
              <a:t>Intermittently verbal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Medical devices: </a:t>
            </a:r>
            <a:r>
              <a:rPr kumimoji="0" lang="en-US" sz="1200" b="0" i="0" u="none" strike="noStrike" kern="1200" cap="none" spc="0" normalizeH="0" baseline="0" noProof="0" dirty="0">
                <a:ln>
                  <a:noFill/>
                </a:ln>
                <a:solidFill>
                  <a:prstClr val="black"/>
                </a:solidFill>
                <a:effectLst/>
                <a:uLnTx/>
                <a:uFillTx/>
                <a:latin typeface="+mn-lt"/>
                <a:ea typeface="+mn-ea"/>
                <a:cs typeface="+mn-cs"/>
              </a:rPr>
              <a:t>PEG, PICC</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Chief complaint: </a:t>
            </a:r>
            <a:r>
              <a:rPr kumimoji="0" lang="en-US" sz="1200" b="0" i="0" u="none" strike="noStrike" kern="1200" cap="none" spc="0" normalizeH="0" baseline="0" noProof="0" dirty="0">
                <a:ln>
                  <a:noFill/>
                </a:ln>
                <a:solidFill>
                  <a:prstClr val="black"/>
                </a:solidFill>
                <a:effectLst/>
                <a:uLnTx/>
                <a:uFillTx/>
                <a:latin typeface="+mn-lt"/>
                <a:ea typeface="+mn-ea"/>
                <a:cs typeface="+mn-cs"/>
              </a:rPr>
              <a:t>Patient states that he is fatigued.</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EA4828-FD87-437A-BCD5-90644D42D66E}" type="slidenum">
              <a:rPr lang="en-US" altLang="en-US" smtClean="0">
                <a:solidFill>
                  <a:prstClr val="black"/>
                </a:solidFill>
              </a:rPr>
              <a:pPr>
                <a:spcBef>
                  <a:spcPct val="0"/>
                </a:spcBef>
              </a:pPr>
              <a:t>6</a:t>
            </a:fld>
            <a:endParaRPr lang="en-US" altLang="en-US">
              <a:solidFill>
                <a:prstClr val="black"/>
              </a:solidFill>
            </a:endParaRPr>
          </a:p>
        </p:txBody>
      </p:sp>
    </p:spTree>
    <p:extLst>
      <p:ext uri="{BB962C8B-B14F-4D97-AF65-F5344CB8AC3E}">
        <p14:creationId xmlns:p14="http://schemas.microsoft.com/office/powerpoint/2010/main" val="2009843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u="sng" kern="1200" dirty="0">
                <a:solidFill>
                  <a:schemeClr val="tx1"/>
                </a:solidFill>
                <a:effectLst/>
                <a:latin typeface="+mn-lt"/>
                <a:ea typeface="+mn-ea"/>
                <a:cs typeface="+mn-cs"/>
              </a:rPr>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Level of consciousness: </a:t>
            </a:r>
            <a:r>
              <a:rPr kumimoji="0" lang="en-US" sz="1200" b="0" i="0" u="none" strike="noStrike" kern="1200" cap="none" spc="0" normalizeH="0" baseline="0" noProof="0" dirty="0">
                <a:ln>
                  <a:noFill/>
                </a:ln>
                <a:solidFill>
                  <a:prstClr val="black"/>
                </a:solidFill>
                <a:effectLst/>
                <a:uLnTx/>
                <a:uFillTx/>
                <a:latin typeface="+mn-lt"/>
                <a:ea typeface="+mn-ea"/>
                <a:cs typeface="+mn-cs"/>
              </a:rPr>
              <a:t>Responsive to verbal stimuli</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Airway: </a:t>
            </a:r>
            <a:r>
              <a:rPr kumimoji="0" lang="en-US" sz="1200" b="0" i="0" u="none" strike="noStrike" kern="1200" cap="none" spc="0" normalizeH="0" baseline="0" noProof="0" dirty="0">
                <a:ln>
                  <a:noFill/>
                </a:ln>
                <a:solidFill>
                  <a:prstClr val="black"/>
                </a:solidFill>
                <a:effectLst/>
                <a:uLnTx/>
                <a:uFillTx/>
                <a:latin typeface="+mn-lt"/>
                <a:ea typeface="+mn-ea"/>
                <a:cs typeface="+mn-cs"/>
              </a:rPr>
              <a:t>Patent with no issues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Breathing: </a:t>
            </a:r>
            <a:r>
              <a:rPr kumimoji="0" lang="en-US" sz="1200" b="0" i="0" u="none" strike="noStrike" kern="1200" cap="none" spc="0" normalizeH="0" baseline="0" noProof="0" dirty="0">
                <a:ln>
                  <a:noFill/>
                </a:ln>
                <a:solidFill>
                  <a:prstClr val="black"/>
                </a:solidFill>
                <a:effectLst/>
                <a:uLnTx/>
                <a:uFillTx/>
                <a:latin typeface="+mn-lt"/>
                <a:ea typeface="+mn-ea"/>
                <a:cs typeface="+mn-cs"/>
              </a:rPr>
              <a:t>Adequate rate and depth with occasional increases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Circulation: </a:t>
            </a:r>
            <a:r>
              <a:rPr kumimoji="0" lang="en-US" sz="1200" b="0" i="0" u="none" strike="noStrike" kern="1200" cap="none" spc="0" normalizeH="0" baseline="0" noProof="0" dirty="0">
                <a:ln>
                  <a:noFill/>
                </a:ln>
                <a:solidFill>
                  <a:prstClr val="black"/>
                </a:solidFill>
                <a:effectLst/>
                <a:uLnTx/>
                <a:uFillTx/>
                <a:latin typeface="+mn-lt"/>
                <a:ea typeface="+mn-ea"/>
                <a:cs typeface="+mn-cs"/>
              </a:rPr>
              <a:t>Pulse is fast and skin is warm to the touch</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Sick or not sick? </a:t>
            </a:r>
            <a:r>
              <a:rPr kumimoji="0" lang="en-US" sz="1200" b="0" i="0" u="none" strike="noStrike" kern="1200" cap="none" spc="0" normalizeH="0" baseline="0" noProof="0" dirty="0">
                <a:ln>
                  <a:noFill/>
                </a:ln>
                <a:solidFill>
                  <a:prstClr val="black"/>
                </a:solidFill>
                <a:effectLst/>
                <a:uLnTx/>
                <a:uFillTx/>
                <a:latin typeface="+mn-lt"/>
                <a:ea typeface="+mn-ea"/>
                <a:cs typeface="+mn-cs"/>
              </a:rPr>
              <a:t>Possibly sick. Lack of baseline makes assessment difficult; however, the patient’s complaints and temperature may raise some red flags.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Differential diagnosis: </a:t>
            </a:r>
            <a:r>
              <a:rPr kumimoji="0" lang="en-US" sz="1200" b="0" i="0" u="none" strike="noStrike" kern="1200" cap="none" spc="0" normalizeH="0" baseline="0" noProof="0" dirty="0">
                <a:ln>
                  <a:noFill/>
                </a:ln>
                <a:solidFill>
                  <a:prstClr val="black"/>
                </a:solidFill>
                <a:effectLst/>
                <a:uLnTx/>
                <a:uFillTx/>
                <a:latin typeface="+mn-lt"/>
                <a:ea typeface="+mn-ea"/>
                <a:cs typeface="+mn-cs"/>
              </a:rPr>
              <a:t>Infection, clogged tube, sepsis</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783594-FFEA-41C0-A0DA-CF5AF708783C}" type="slidenum">
              <a:rPr lang="en-US" altLang="en-US" smtClean="0">
                <a:solidFill>
                  <a:prstClr val="black"/>
                </a:solidFill>
              </a:rPr>
              <a:pPr>
                <a:spcBef>
                  <a:spcPct val="0"/>
                </a:spcBef>
              </a:pPr>
              <a:t>7</a:t>
            </a:fld>
            <a:endParaRPr lang="en-US" altLang="en-US">
              <a:solidFill>
                <a:prstClr val="black"/>
              </a:solidFill>
            </a:endParaRPr>
          </a:p>
        </p:txBody>
      </p:sp>
    </p:spTree>
    <p:extLst>
      <p:ext uri="{BB962C8B-B14F-4D97-AF65-F5344CB8AC3E}">
        <p14:creationId xmlns:p14="http://schemas.microsoft.com/office/powerpoint/2010/main" val="1774403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u="sng" dirty="0"/>
              <a:t>INSTRUCTOR NOTES AND TIPS</a:t>
            </a:r>
            <a:endParaRPr lang="en-US" altLang="en-US" b="0" u="sng" dirty="0"/>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Geriatric: </a:t>
            </a:r>
            <a:r>
              <a:rPr kumimoji="0" lang="en-US" sz="1200" b="0" i="0" u="none" strike="noStrike" kern="1200" cap="none" spc="0" normalizeH="0" baseline="0" noProof="0" dirty="0">
                <a:ln>
                  <a:noFill/>
                </a:ln>
                <a:solidFill>
                  <a:prstClr val="black"/>
                </a:solidFill>
                <a:effectLst/>
                <a:uLnTx/>
                <a:uFillTx/>
                <a:latin typeface="+mn-lt"/>
                <a:ea typeface="+mn-ea"/>
                <a:cs typeface="+mn-cs"/>
              </a:rPr>
              <a:t>78-year-old residing in a skilled nursing facility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Environmental: </a:t>
            </a:r>
            <a:r>
              <a:rPr kumimoji="0" lang="en-US" sz="1200" b="0" i="0" u="none" strike="noStrike" kern="1200" cap="none" spc="0" normalizeH="0" baseline="0" noProof="0" dirty="0">
                <a:ln>
                  <a:noFill/>
                </a:ln>
                <a:solidFill>
                  <a:prstClr val="black"/>
                </a:solidFill>
                <a:effectLst/>
                <a:uLnTx/>
                <a:uFillTx/>
                <a:latin typeface="+mn-lt"/>
                <a:ea typeface="+mn-ea"/>
                <a:cs typeface="+mn-cs"/>
              </a:rPr>
              <a:t>Skilled nursing facility with 2 other patients in the room. Two others have been recently evacuated.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Medical: </a:t>
            </a: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panose="020B0609070205080204" pitchFamily="49" charset="-128"/>
                <a:cs typeface="Times New Roman" panose="02020603050405020304" pitchFamily="18" charset="0"/>
              </a:rPr>
              <a:t>Heart failure, type I diabetes, HTN, throat cancer, hearing loss</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Social: </a:t>
            </a:r>
            <a:r>
              <a:rPr kumimoji="0" lang="en-US" sz="1200" b="0" i="0" u="none" strike="noStrike" kern="1200" cap="none" spc="0" normalizeH="0" baseline="0" noProof="0" dirty="0">
                <a:ln>
                  <a:noFill/>
                </a:ln>
                <a:solidFill>
                  <a:prstClr val="black"/>
                </a:solidFill>
                <a:effectLst/>
                <a:uLnTx/>
                <a:uFillTx/>
                <a:latin typeface="+mn-lt"/>
                <a:ea typeface="+mn-ea"/>
                <a:cs typeface="+mn-cs"/>
              </a:rPr>
              <a:t>Son visits a few times a year.</a:t>
            </a:r>
          </a:p>
          <a:p>
            <a:endParaRPr 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62A112-ECC3-438A-A421-4F848DCB64BE}" type="slidenum">
              <a:rPr lang="en-US" altLang="en-US" smtClean="0">
                <a:solidFill>
                  <a:prstClr val="black"/>
                </a:solidFill>
              </a:rPr>
              <a:pPr>
                <a:spcBef>
                  <a:spcPct val="0"/>
                </a:spcBef>
              </a:pPr>
              <a:t>8</a:t>
            </a:fld>
            <a:endParaRPr lang="en-US" altLang="en-US">
              <a:solidFill>
                <a:prstClr val="black"/>
              </a:solidFill>
            </a:endParaRPr>
          </a:p>
        </p:txBody>
      </p:sp>
    </p:spTree>
    <p:extLst>
      <p:ext uri="{BB962C8B-B14F-4D97-AF65-F5344CB8AC3E}">
        <p14:creationId xmlns:p14="http://schemas.microsoft.com/office/powerpoint/2010/main" val="230418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defRPr/>
            </a:pPr>
            <a:r>
              <a:rPr lang="en-US" altLang="en-US" b="1" u="sng" dirty="0"/>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Patient status</a:t>
            </a:r>
            <a:r>
              <a:rPr kumimoji="0" lang="en-US" sz="1200" b="0" i="0" u="none" strike="noStrike" kern="1200" cap="none" spc="0" normalizeH="0" baseline="0" noProof="0" dirty="0">
                <a:ln>
                  <a:noFill/>
                </a:ln>
                <a:solidFill>
                  <a:prstClr val="black"/>
                </a:solidFill>
                <a:effectLst/>
                <a:uLnTx/>
                <a:uFillTx/>
                <a:latin typeface="+mn-lt"/>
                <a:ea typeface="+mn-ea"/>
                <a:cs typeface="+mn-cs"/>
              </a:rPr>
              <a:t>: Appears stable but may be progressing into instability based on findings (lack of baseline makes assessment difficult)</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Vascular access type and site: </a:t>
            </a:r>
            <a:r>
              <a:rPr kumimoji="0" lang="en-US" sz="1200" b="0" i="0" u="none" strike="noStrike" kern="1200" cap="none" spc="0" normalizeH="0" baseline="0" noProof="0" dirty="0">
                <a:ln>
                  <a:noFill/>
                </a:ln>
                <a:solidFill>
                  <a:prstClr val="black"/>
                </a:solidFill>
                <a:effectLst/>
                <a:uLnTx/>
                <a:uFillTx/>
                <a:latin typeface="+mn-lt"/>
                <a:ea typeface="+mn-ea"/>
                <a:cs typeface="+mn-cs"/>
              </a:rPr>
              <a:t>Double lumen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PICC, </a:t>
            </a:r>
            <a:r>
              <a:rPr kumimoji="0" lang="en-US" sz="1200" b="0" i="0" u="none" strike="noStrike" kern="1200" cap="none" spc="0" normalizeH="0" baseline="0" noProof="0" dirty="0">
                <a:ln>
                  <a:noFill/>
                </a:ln>
                <a:solidFill>
                  <a:prstClr val="black"/>
                </a:solidFill>
                <a:effectLst/>
                <a:uLnTx/>
                <a:uFillTx/>
                <a:latin typeface="+mn-lt"/>
                <a:ea typeface="+mn-ea"/>
                <a:cs typeface="+mn-cs"/>
              </a:rPr>
              <a:t>4 cm externally (4 hash marks); site is clear, with no elevation, irritation, or discharge noted.</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Vascular access infusion:</a:t>
            </a:r>
            <a:r>
              <a:rPr kumimoji="0" lang="en-US" sz="1200" b="0" i="0" u="none" strike="noStrike" kern="1200" cap="none" spc="0" normalizeH="0" baseline="0" noProof="0" dirty="0">
                <a:ln>
                  <a:noFill/>
                </a:ln>
                <a:solidFill>
                  <a:prstClr val="black"/>
                </a:solidFill>
                <a:effectLst/>
                <a:uLnTx/>
                <a:uFillTx/>
                <a:latin typeface="+mn-lt"/>
                <a:ea typeface="+mn-ea"/>
                <a:cs typeface="+mn-cs"/>
              </a:rPr>
              <a:t> Nothing</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Vascular access documentation: </a:t>
            </a:r>
            <a:r>
              <a:rPr kumimoji="0" lang="en-US" sz="1200" b="0" i="0" u="none" strike="noStrike" kern="1200" cap="none" spc="0" normalizeH="0" baseline="0" noProof="0" dirty="0">
                <a:ln>
                  <a:noFill/>
                </a:ln>
                <a:solidFill>
                  <a:prstClr val="black"/>
                </a:solidFill>
                <a:effectLst/>
                <a:uLnTx/>
                <a:uFillTx/>
                <a:latin typeface="+mn-lt"/>
                <a:ea typeface="+mn-ea"/>
                <a:cs typeface="+mn-cs"/>
              </a:rPr>
              <a:t>The patient’s chart includes documentation of the PICC placement 4 weeks ago and the medications that have been infused.</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9</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b="1" u="sng" dirty="0"/>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PEG tube: </a:t>
            </a:r>
            <a:r>
              <a:rPr kumimoji="0" lang="en-US" sz="1200" b="0" i="0" u="none" strike="noStrike" kern="1200" cap="none" spc="0" normalizeH="0" baseline="0" noProof="0" dirty="0">
                <a:ln>
                  <a:noFill/>
                </a:ln>
                <a:solidFill>
                  <a:prstClr val="black"/>
                </a:solidFill>
                <a:effectLst/>
                <a:uLnTx/>
                <a:uFillTx/>
                <a:latin typeface="+mn-lt"/>
                <a:ea typeface="+mn-ea"/>
                <a:cs typeface="+mn-cs"/>
              </a:rPr>
              <a:t>Gastrostomy tube (G-tube), 4 cm outside of the skin; site is red, with skin elevation, irritation, and discharge noted. The staff is unaware the patient has any issues and just wants him out of the room. The staff is running around dealing with other patients and is no longer available to answer questions.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PEG tube flushed: </a:t>
            </a:r>
            <a:r>
              <a:rPr kumimoji="0" lang="en-US" sz="1200" b="0" i="0" u="none" strike="noStrike" kern="1200" cap="none" spc="0" normalizeH="0" baseline="0" noProof="0" dirty="0">
                <a:ln>
                  <a:noFill/>
                </a:ln>
                <a:solidFill>
                  <a:prstClr val="black"/>
                </a:solidFill>
                <a:effectLst/>
                <a:uLnTx/>
                <a:uFillTx/>
                <a:latin typeface="+mn-lt"/>
                <a:ea typeface="+mn-ea"/>
                <a:cs typeface="+mn-cs"/>
              </a:rPr>
              <a:t>The staff is unaware if the PEG can be flushed.</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PEG tube documentation: </a:t>
            </a:r>
            <a:r>
              <a:rPr kumimoji="0" lang="en-US" sz="1200" b="0" i="0" u="none" strike="noStrike" kern="1200" cap="none" spc="0" normalizeH="0" baseline="0" noProof="0" dirty="0">
                <a:ln>
                  <a:noFill/>
                </a:ln>
                <a:solidFill>
                  <a:prstClr val="black"/>
                </a:solidFill>
                <a:effectLst/>
                <a:uLnTx/>
                <a:uFillTx/>
                <a:latin typeface="+mn-lt"/>
                <a:ea typeface="+mn-ea"/>
                <a:cs typeface="+mn-cs"/>
              </a:rPr>
              <a:t>The patient’s chart includes PEG tube documentation, including when tube feeding has occurred.</a:t>
            </a:r>
          </a:p>
          <a:p>
            <a:pPr marL="171450" indent="-171450">
              <a:buFont typeface="Arial" pitchFamily="34" charset="0"/>
              <a:buChar char="•"/>
            </a:pPr>
            <a:endParaRPr lang="en-US" sz="1200" kern="1200" dirty="0">
              <a:solidFill>
                <a:schemeClr val="tx1"/>
              </a:solidFill>
              <a:effectLst/>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10</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5927"/>
            <a:ext cx="7772400" cy="1470025"/>
          </a:xfrm>
        </p:spPr>
        <p:txBody>
          <a:bodyPr/>
          <a:lstStyle>
            <a:lvl1pPr>
              <a:defRPr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3378200"/>
            <a:ext cx="6400800" cy="1752600"/>
          </a:xfrm>
        </p:spPr>
        <p:txBody>
          <a:bodyPr/>
          <a:lstStyle>
            <a:lvl1pPr marL="0" indent="0" algn="ctr">
              <a:buNone/>
              <a:defRPr sz="4000" b="1">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3367DAF-A54C-42A4-B68E-C96D436D7159}"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C9B1A9B6-26EE-4088-BCB2-999321DB35EF}" type="slidenum">
              <a:rPr lang="en-US" altLang="en-US"/>
              <a:pPr>
                <a:defRPr/>
              </a:pPr>
              <a:t>‹#›</a:t>
            </a:fld>
            <a:endParaRPr lang="en-US" altLang="en-US"/>
          </a:p>
        </p:txBody>
      </p:sp>
    </p:spTree>
    <p:extLst>
      <p:ext uri="{BB962C8B-B14F-4D97-AF65-F5344CB8AC3E}">
        <p14:creationId xmlns:p14="http://schemas.microsoft.com/office/powerpoint/2010/main" val="2882414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6D460F-E1DE-472F-B365-995F7004830D}"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F459055A-C9F0-406D-8572-45BEDB5CF131}" type="slidenum">
              <a:rPr lang="en-US" altLang="en-US"/>
              <a:pPr>
                <a:defRPr/>
              </a:pPr>
              <a:t>‹#›</a:t>
            </a:fld>
            <a:endParaRPr lang="en-US" altLang="en-US"/>
          </a:p>
        </p:txBody>
      </p:sp>
    </p:spTree>
    <p:extLst>
      <p:ext uri="{BB962C8B-B14F-4D97-AF65-F5344CB8AC3E}">
        <p14:creationId xmlns:p14="http://schemas.microsoft.com/office/powerpoint/2010/main" val="221364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97DE133-45A1-42AD-BC9F-3A3CFBD1DAE3}"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ADA63177-B63B-4FED-98BE-F601B8D2C0B9}" type="slidenum">
              <a:rPr lang="en-US" altLang="en-US"/>
              <a:pPr>
                <a:defRPr/>
              </a:pPr>
              <a:t>‹#›</a:t>
            </a:fld>
            <a:endParaRPr lang="en-US" altLang="en-US"/>
          </a:p>
        </p:txBody>
      </p:sp>
    </p:spTree>
    <p:extLst>
      <p:ext uri="{BB962C8B-B14F-4D97-AF65-F5344CB8AC3E}">
        <p14:creationId xmlns:p14="http://schemas.microsoft.com/office/powerpoint/2010/main" val="402307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5005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729D6DB-67CC-4B86-B202-1C59B7A98187}"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3065994-3CA2-43D6-BB57-65B303F4FE8B}" type="slidenum">
              <a:rPr lang="en-US" altLang="en-US"/>
              <a:pPr>
                <a:defRPr/>
              </a:pPr>
              <a:t>‹#›</a:t>
            </a:fld>
            <a:endParaRPr lang="en-US" altLang="en-US"/>
          </a:p>
        </p:txBody>
      </p:sp>
    </p:spTree>
    <p:extLst>
      <p:ext uri="{BB962C8B-B14F-4D97-AF65-F5344CB8AC3E}">
        <p14:creationId xmlns:p14="http://schemas.microsoft.com/office/powerpoint/2010/main" val="287111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E807BE3-B300-4E8E-8B53-1D4C30447194}"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B6684B86-A0AF-4312-BBDA-19DA6CEE3CFC}" type="slidenum">
              <a:rPr lang="en-US" altLang="en-US"/>
              <a:pPr>
                <a:defRPr/>
              </a:pPr>
              <a:t>‹#›</a:t>
            </a:fld>
            <a:endParaRPr lang="en-US" altLang="en-US"/>
          </a:p>
        </p:txBody>
      </p:sp>
    </p:spTree>
    <p:extLst>
      <p:ext uri="{BB962C8B-B14F-4D97-AF65-F5344CB8AC3E}">
        <p14:creationId xmlns:p14="http://schemas.microsoft.com/office/powerpoint/2010/main" val="3360284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EE95B51-22F0-4606-ACE7-90CF5F86AD9C}" type="datetimeFigureOut">
              <a:rPr lang="en-US" altLang="en-US"/>
              <a:pPr>
                <a:defRPr/>
              </a:pPr>
              <a:t>4/19/17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737C9E8D-8AE5-41CD-A935-685CD224DDA9}" type="slidenum">
              <a:rPr lang="en-US" altLang="en-US"/>
              <a:pPr>
                <a:defRPr/>
              </a:pPr>
              <a:t>‹#›</a:t>
            </a:fld>
            <a:endParaRPr lang="en-US" altLang="en-US"/>
          </a:p>
        </p:txBody>
      </p:sp>
    </p:spTree>
    <p:extLst>
      <p:ext uri="{BB962C8B-B14F-4D97-AF65-F5344CB8AC3E}">
        <p14:creationId xmlns:p14="http://schemas.microsoft.com/office/powerpoint/2010/main" val="1406733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52BF20B-7211-4AE4-8D08-F7F305D4B36E}" type="datetimeFigureOut">
              <a:rPr lang="en-US" altLang="en-US"/>
              <a:pPr>
                <a:defRPr/>
              </a:pPr>
              <a:t>4/19/17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ABF5D978-F629-4290-8216-F23DE25EDEBB}" type="slidenum">
              <a:rPr lang="en-US" altLang="en-US"/>
              <a:pPr>
                <a:defRPr/>
              </a:pPr>
              <a:t>‹#›</a:t>
            </a:fld>
            <a:endParaRPr lang="en-US" altLang="en-US"/>
          </a:p>
        </p:txBody>
      </p:sp>
    </p:spTree>
    <p:extLst>
      <p:ext uri="{BB962C8B-B14F-4D97-AF65-F5344CB8AC3E}">
        <p14:creationId xmlns:p14="http://schemas.microsoft.com/office/powerpoint/2010/main" val="4709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A18A842-7F6C-42FB-9108-2064C9C101D9}" type="datetimeFigureOut">
              <a:rPr lang="en-US" altLang="en-US"/>
              <a:pPr>
                <a:defRPr/>
              </a:pPr>
              <a:t>4/19/17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DB9C197E-3DCD-4660-AF54-EFB292B244A4}" type="slidenum">
              <a:rPr lang="en-US" altLang="en-US"/>
              <a:pPr>
                <a:defRPr/>
              </a:pPr>
              <a:t>‹#›</a:t>
            </a:fld>
            <a:endParaRPr lang="en-US" altLang="en-US"/>
          </a:p>
        </p:txBody>
      </p:sp>
    </p:spTree>
    <p:extLst>
      <p:ext uri="{BB962C8B-B14F-4D97-AF65-F5344CB8AC3E}">
        <p14:creationId xmlns:p14="http://schemas.microsoft.com/office/powerpoint/2010/main" val="346819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79C3B4-277A-463A-B010-2724E5C89911}" type="datetimeFigureOut">
              <a:rPr lang="en-US" altLang="en-US"/>
              <a:pPr>
                <a:defRPr/>
              </a:pPr>
              <a:t>4/19/17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700C9288-830E-44B6-9345-54ADDF4946FD}" type="slidenum">
              <a:rPr lang="en-US" altLang="en-US"/>
              <a:pPr>
                <a:defRPr/>
              </a:pPr>
              <a:t>‹#›</a:t>
            </a:fld>
            <a:endParaRPr lang="en-US" altLang="en-US"/>
          </a:p>
        </p:txBody>
      </p:sp>
    </p:spTree>
    <p:extLst>
      <p:ext uri="{BB962C8B-B14F-4D97-AF65-F5344CB8AC3E}">
        <p14:creationId xmlns:p14="http://schemas.microsoft.com/office/powerpoint/2010/main" val="371902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5FB0D10-B15F-4A15-96E7-79E69CEC8306}" type="datetimeFigureOut">
              <a:rPr lang="en-US" altLang="en-US"/>
              <a:pPr>
                <a:defRPr/>
              </a:pPr>
              <a:t>4/19/17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C2C3BFAE-7C96-4963-A143-B0BE310C8A9E}" type="slidenum">
              <a:rPr lang="en-US" altLang="en-US"/>
              <a:pPr>
                <a:defRPr/>
              </a:pPr>
              <a:t>‹#›</a:t>
            </a:fld>
            <a:endParaRPr lang="en-US" altLang="en-US"/>
          </a:p>
        </p:txBody>
      </p:sp>
    </p:spTree>
    <p:extLst>
      <p:ext uri="{BB962C8B-B14F-4D97-AF65-F5344CB8AC3E}">
        <p14:creationId xmlns:p14="http://schemas.microsoft.com/office/powerpoint/2010/main" val="280755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9A76976-6B2A-4B17-8648-E6327CD95E29}" type="datetimeFigureOut">
              <a:rPr lang="en-US" altLang="en-US"/>
              <a:pPr>
                <a:defRPr/>
              </a:pPr>
              <a:t>4/19/17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140F617E-1433-4849-92BD-BDF5DC849B99}" type="slidenum">
              <a:rPr lang="en-US" altLang="en-US"/>
              <a:pPr>
                <a:defRPr/>
              </a:pPr>
              <a:t>‹#›</a:t>
            </a:fld>
            <a:endParaRPr lang="en-US" altLang="en-US"/>
          </a:p>
        </p:txBody>
      </p:sp>
    </p:spTree>
    <p:extLst>
      <p:ext uri="{BB962C8B-B14F-4D97-AF65-F5344CB8AC3E}">
        <p14:creationId xmlns:p14="http://schemas.microsoft.com/office/powerpoint/2010/main" val="42559029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727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171D0512-73ED-46C1-92A3-31BA7E782A4A}" type="datetimeFigureOut">
              <a:rPr lang="en-US" altLang="en-US">
                <a:cs typeface="Arial" panose="020B0604020202020204" pitchFamily="34" charset="0"/>
              </a:rPr>
              <a:pPr fontAlgn="base">
                <a:spcBef>
                  <a:spcPct val="0"/>
                </a:spcBef>
                <a:spcAft>
                  <a:spcPct val="0"/>
                </a:spcAft>
                <a:defRPr/>
              </a:pPr>
              <a:t>4/19/17</a:t>
            </a:fld>
            <a:endParaRPr lang="en-US" altLang="en-US">
              <a:cs typeface="Arial" panose="020B0604020202020204" pitchFamily="34" charset="0"/>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pPr fontAlgn="base">
              <a:spcBef>
                <a:spcPct val="0"/>
              </a:spcBef>
              <a:spcAft>
                <a:spcPct val="0"/>
              </a:spcAft>
              <a:defRPr/>
            </a:pPr>
            <a:endParaRPr lang="en-US" altLang="en-US">
              <a:cs typeface="Arial" panose="020B0604020202020204" pitchFamily="34"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F5B0D2A6-2254-4851-9087-021DA7541A72}" type="slidenum">
              <a:rPr lang="en-US" altLang="en-US">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2454158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smtClean="0">
                <a:solidFill>
                  <a:schemeClr val="bg1"/>
                </a:solidFill>
              </a:rPr>
              <a:t>Advanced </a:t>
            </a:r>
            <a:r>
              <a:rPr lang="en-US" b="1" dirty="0" smtClean="0">
                <a:solidFill>
                  <a:schemeClr val="bg1"/>
                </a:solidFill>
              </a:rPr>
              <a:t>GEMS Course</a:t>
            </a:r>
            <a:endParaRPr lang="en-US" b="1" dirty="0">
              <a:solidFill>
                <a:schemeClr val="bg1"/>
              </a:solidFill>
            </a:endParaRPr>
          </a:p>
        </p:txBody>
      </p:sp>
      <p:sp>
        <p:nvSpPr>
          <p:cNvPr id="5" name="Subtitle 4"/>
          <p:cNvSpPr>
            <a:spLocks noGrp="1"/>
          </p:cNvSpPr>
          <p:nvPr>
            <p:ph type="subTitle" idx="1"/>
          </p:nvPr>
        </p:nvSpPr>
        <p:spPr/>
        <p:txBody>
          <a:bodyPr/>
          <a:lstStyle/>
          <a:p>
            <a:r>
              <a:rPr lang="en-US" sz="4000" b="1" dirty="0">
                <a:solidFill>
                  <a:schemeClr val="accent6"/>
                </a:solidFill>
              </a:rPr>
              <a:t>Lesson 7B</a:t>
            </a:r>
          </a:p>
          <a:p>
            <a:r>
              <a:rPr lang="en-US" dirty="0"/>
              <a:t>Vascular Access and Enteral Feeding Tubes</a:t>
            </a:r>
          </a:p>
        </p:txBody>
      </p:sp>
    </p:spTree>
    <p:extLst>
      <p:ext uri="{BB962C8B-B14F-4D97-AF65-F5344CB8AC3E}">
        <p14:creationId xmlns:p14="http://schemas.microsoft.com/office/powerpoint/2010/main" val="14601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Pre-transport Check </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PEG tube type and site: </a:t>
            </a:r>
            <a:r>
              <a:rPr lang="en-US" altLang="en-US" dirty="0"/>
              <a:t>Gastrostomy tube </a:t>
            </a:r>
            <a:br>
              <a:rPr lang="en-US" altLang="en-US" dirty="0"/>
            </a:br>
            <a:r>
              <a:rPr lang="en-US" altLang="en-US" dirty="0"/>
              <a:t>(G-tube);​ skin is red, irritated, raised, and appears infected with leakage.</a:t>
            </a:r>
          </a:p>
          <a:p>
            <a:r>
              <a:rPr lang="en-US" altLang="en-US" b="1" dirty="0"/>
              <a:t>PEG tube flushed: </a:t>
            </a:r>
            <a:r>
              <a:rPr lang="en-US" altLang="en-US" dirty="0"/>
              <a:t>Difficulties flushing​</a:t>
            </a:r>
          </a:p>
          <a:p>
            <a:r>
              <a:rPr lang="en-US" altLang="en-US" b="1" dirty="0"/>
              <a:t>PEG tube documentation: </a:t>
            </a:r>
            <a:r>
              <a:rPr lang="en-US" altLang="en-US" dirty="0"/>
              <a:t>The patient’s chart includes documentation, including when tube feeding has occurred. </a:t>
            </a:r>
          </a:p>
        </p:txBody>
      </p:sp>
    </p:spTree>
    <p:extLst>
      <p:ext uri="{BB962C8B-B14F-4D97-AF65-F5344CB8AC3E}">
        <p14:creationId xmlns:p14="http://schemas.microsoft.com/office/powerpoint/2010/main" val="2136287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En-route</a:t>
            </a:r>
          </a:p>
        </p:txBody>
      </p:sp>
      <p:sp>
        <p:nvSpPr>
          <p:cNvPr id="31747" name="Content Placeholder 2"/>
          <p:cNvSpPr>
            <a:spLocks noGrp="1"/>
          </p:cNvSpPr>
          <p:nvPr>
            <p:ph idx="1"/>
          </p:nvPr>
        </p:nvSpPr>
        <p:spPr/>
        <p:txBody>
          <a:bodyPr/>
          <a:lstStyle/>
          <a:p>
            <a:r>
              <a:rPr lang="en-US" altLang="en-US" b="1" dirty="0"/>
              <a:t>Patient status: </a:t>
            </a:r>
            <a:r>
              <a:rPr lang="en-US" altLang="en-US" dirty="0"/>
              <a:t>Lethargic; communicating slowly but appropriately​</a:t>
            </a:r>
          </a:p>
          <a:p>
            <a:r>
              <a:rPr lang="en-US" altLang="en-US" b="1" dirty="0"/>
              <a:t>PICC status: </a:t>
            </a:r>
            <a:r>
              <a:rPr lang="en-US" altLang="en-US" dirty="0"/>
              <a:t>PICC flushes without issues. ​</a:t>
            </a:r>
          </a:p>
          <a:p>
            <a:r>
              <a:rPr lang="en-US" altLang="en-US" b="1" dirty="0"/>
              <a:t>PEG status: </a:t>
            </a:r>
            <a:r>
              <a:rPr lang="en-US" altLang="en-US" dirty="0"/>
              <a:t>Site appears infected and poorly cared for. </a:t>
            </a:r>
          </a:p>
        </p:txBody>
      </p:sp>
    </p:spTree>
    <p:extLst>
      <p:ext uri="{BB962C8B-B14F-4D97-AF65-F5344CB8AC3E}">
        <p14:creationId xmlns:p14="http://schemas.microsoft.com/office/powerpoint/2010/main" val="76865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endParaRPr lang="en-US" altLang="en-US" sz="3200" dirty="0"/>
          </a:p>
        </p:txBody>
      </p:sp>
      <p:sp>
        <p:nvSpPr>
          <p:cNvPr id="31747" name="Content Placeholder 2"/>
          <p:cNvSpPr>
            <a:spLocks noGrp="1"/>
          </p:cNvSpPr>
          <p:nvPr>
            <p:ph idx="1"/>
          </p:nvPr>
        </p:nvSpPr>
        <p:spPr/>
        <p:txBody>
          <a:bodyPr/>
          <a:lstStyle/>
          <a:p>
            <a:r>
              <a:rPr lang="en-US" altLang="en-US" b="1" dirty="0"/>
              <a:t>Onset: </a:t>
            </a:r>
            <a:r>
              <a:rPr lang="en-US" altLang="en-US" dirty="0"/>
              <a:t>​N/A ​</a:t>
            </a:r>
          </a:p>
          <a:p>
            <a:r>
              <a:rPr lang="en-US" altLang="en-US" b="1" dirty="0"/>
              <a:t>PEG tube occlusion: </a:t>
            </a:r>
            <a:r>
              <a:rPr lang="en-US" altLang="en-US" dirty="0"/>
              <a:t>Discovered this morning before the flood​</a:t>
            </a:r>
          </a:p>
          <a:p>
            <a:r>
              <a:rPr lang="en-US" altLang="en-US" b="1" dirty="0"/>
              <a:t>Palliation/provocation: </a:t>
            </a:r>
            <a:r>
              <a:rPr lang="en-US" altLang="en-US" dirty="0"/>
              <a:t>N/A​</a:t>
            </a:r>
          </a:p>
          <a:p>
            <a:r>
              <a:rPr lang="en-US" altLang="en-US" b="1" dirty="0"/>
              <a:t>Quality: </a:t>
            </a:r>
            <a:r>
              <a:rPr lang="en-US" altLang="en-US" dirty="0"/>
              <a:t>N/A​</a:t>
            </a:r>
          </a:p>
          <a:p>
            <a:r>
              <a:rPr lang="en-US" altLang="en-US" b="1" dirty="0"/>
              <a:t>Radiation: </a:t>
            </a:r>
            <a:r>
              <a:rPr lang="en-US" altLang="en-US" dirty="0"/>
              <a:t>N/A​</a:t>
            </a:r>
          </a:p>
          <a:p>
            <a:r>
              <a:rPr lang="en-US" altLang="en-US" b="1" dirty="0"/>
              <a:t>Severity: </a:t>
            </a:r>
            <a:r>
              <a:rPr lang="en-US" altLang="en-US" dirty="0"/>
              <a:t>N/A​</a:t>
            </a:r>
          </a:p>
          <a:p>
            <a:r>
              <a:rPr lang="en-US" altLang="en-US" b="1" dirty="0"/>
              <a:t>Time: </a:t>
            </a:r>
            <a:r>
              <a:rPr lang="en-US" altLang="en-US" dirty="0"/>
              <a:t>N/A</a:t>
            </a:r>
          </a:p>
        </p:txBody>
      </p:sp>
    </p:spTree>
    <p:extLst>
      <p:ext uri="{BB962C8B-B14F-4D97-AF65-F5344CB8AC3E}">
        <p14:creationId xmlns:p14="http://schemas.microsoft.com/office/powerpoint/2010/main" val="3768648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S: </a:t>
            </a:r>
            <a:r>
              <a:rPr lang="en-US" altLang="en-US" dirty="0"/>
              <a:t>General fatigue</a:t>
            </a:r>
          </a:p>
          <a:p>
            <a:r>
              <a:rPr lang="en-US" altLang="en-US" b="1" dirty="0"/>
              <a:t>A: </a:t>
            </a:r>
            <a:r>
              <a:rPr lang="en-US" altLang="en-US" dirty="0"/>
              <a:t>Sulfa</a:t>
            </a:r>
          </a:p>
          <a:p>
            <a:r>
              <a:rPr lang="en-US" altLang="en-US" b="1" dirty="0"/>
              <a:t>M: </a:t>
            </a:r>
            <a:r>
              <a:rPr lang="en-US" altLang="en-US" dirty="0"/>
              <a:t>Insulin, cetuximab, enalapril, metoprolol, bumetanide, and omega complex supplement </a:t>
            </a:r>
          </a:p>
          <a:p>
            <a:r>
              <a:rPr lang="en-US" altLang="en-US" b="1" dirty="0"/>
              <a:t>P: </a:t>
            </a:r>
            <a:r>
              <a:rPr lang="en-US" altLang="en-US" dirty="0"/>
              <a:t>Heart failure, type I diabetes, HTN, throat cancer, hearing loss</a:t>
            </a:r>
          </a:p>
          <a:p>
            <a:r>
              <a:rPr lang="en-US" altLang="en-US" b="1" dirty="0"/>
              <a:t>L: </a:t>
            </a:r>
            <a:r>
              <a:rPr lang="en-US" altLang="en-US" dirty="0"/>
              <a:t>Tube feeding last night; not fed yet today</a:t>
            </a:r>
          </a:p>
          <a:p>
            <a:r>
              <a:rPr lang="en-US" altLang="en-US" b="1" dirty="0"/>
              <a:t>E: </a:t>
            </a:r>
            <a:r>
              <a:rPr lang="en-US" altLang="en-US" dirty="0"/>
              <a:t>Being relocated due to the evacuation</a:t>
            </a:r>
          </a:p>
        </p:txBody>
      </p:sp>
    </p:spTree>
    <p:extLst>
      <p:ext uri="{BB962C8B-B14F-4D97-AF65-F5344CB8AC3E}">
        <p14:creationId xmlns:p14="http://schemas.microsoft.com/office/powerpoint/2010/main" val="3386290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Risk factors: </a:t>
            </a:r>
            <a:r>
              <a:rPr lang="en-US" altLang="en-US" dirty="0"/>
              <a:t>?</a:t>
            </a:r>
            <a:endParaRPr lang="en-US" altLang="en-US" b="1" dirty="0"/>
          </a:p>
          <a:p>
            <a:r>
              <a:rPr lang="en-US" altLang="en-US" b="1" dirty="0"/>
              <a:t>RR: </a:t>
            </a:r>
            <a:r>
              <a:rPr lang="en-US" altLang="en-US" dirty="0"/>
              <a:t>16</a:t>
            </a:r>
          </a:p>
          <a:p>
            <a:r>
              <a:rPr lang="en-US" altLang="en-US" b="1" dirty="0"/>
              <a:t>Pulse: </a:t>
            </a:r>
            <a:r>
              <a:rPr lang="en-US" altLang="en-US" dirty="0"/>
              <a:t>99</a:t>
            </a:r>
          </a:p>
          <a:p>
            <a:r>
              <a:rPr lang="en-US" altLang="en-US" b="1" dirty="0"/>
              <a:t>BP: </a:t>
            </a:r>
            <a:r>
              <a:rPr lang="en-US" altLang="en-US" dirty="0"/>
              <a:t>101/66</a:t>
            </a:r>
          </a:p>
          <a:p>
            <a:r>
              <a:rPr lang="en-US" altLang="en-US" b="1" dirty="0"/>
              <a:t>Temperature: </a:t>
            </a:r>
            <a:r>
              <a:rPr lang="en-US" altLang="en-US" dirty="0" smtClean="0"/>
              <a:t>101.1°F</a:t>
            </a:r>
            <a:endParaRPr lang="en-US" altLang="en-US" dirty="0"/>
          </a:p>
        </p:txBody>
      </p:sp>
    </p:spTree>
    <p:extLst>
      <p:ext uri="{BB962C8B-B14F-4D97-AF65-F5344CB8AC3E}">
        <p14:creationId xmlns:p14="http://schemas.microsoft.com/office/powerpoint/2010/main" val="1855494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3-lead: </a:t>
            </a:r>
            <a:r>
              <a:rPr lang="en-US" altLang="en-US" dirty="0"/>
              <a:t>Sinus rhythm/borderline sinus tachycardia</a:t>
            </a:r>
          </a:p>
          <a:p>
            <a:r>
              <a:rPr lang="en-US" altLang="en-US" b="1" dirty="0"/>
              <a:t>12-lead: </a:t>
            </a:r>
            <a:r>
              <a:rPr lang="en-US" altLang="en-US" dirty="0"/>
              <a:t>Borderline sinus tachycardia with occasional PVCs and marked LVH</a:t>
            </a:r>
          </a:p>
          <a:p>
            <a:r>
              <a:rPr lang="en-US" altLang="en-US" b="1" dirty="0"/>
              <a:t>SPO2: </a:t>
            </a:r>
            <a:r>
              <a:rPr lang="en-US" altLang="en-US" dirty="0"/>
              <a:t>95% on 2 L nasal cannula</a:t>
            </a:r>
          </a:p>
          <a:p>
            <a:r>
              <a:rPr lang="en-US" altLang="en-US" b="1" dirty="0"/>
              <a:t>ETCO2: </a:t>
            </a:r>
            <a:r>
              <a:rPr lang="en-US" altLang="en-US" dirty="0"/>
              <a:t>45 mmHg</a:t>
            </a:r>
          </a:p>
          <a:p>
            <a:r>
              <a:rPr lang="en-US" altLang="en-US" b="1" dirty="0"/>
              <a:t>Blood glucose: </a:t>
            </a:r>
            <a:r>
              <a:rPr lang="en-US" altLang="en-US" dirty="0"/>
              <a:t>110</a:t>
            </a:r>
          </a:p>
          <a:p>
            <a:r>
              <a:rPr lang="en-US" altLang="en-US" b="1" dirty="0"/>
              <a:t>CO: </a:t>
            </a:r>
            <a:r>
              <a:rPr lang="en-US" altLang="en-US" dirty="0"/>
              <a:t>N/A</a:t>
            </a:r>
          </a:p>
        </p:txBody>
      </p:sp>
    </p:spTree>
    <p:extLst>
      <p:ext uri="{BB962C8B-B14F-4D97-AF65-F5344CB8AC3E}">
        <p14:creationId xmlns:p14="http://schemas.microsoft.com/office/powerpoint/2010/main" val="2462298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HEENT: </a:t>
            </a:r>
            <a:r>
              <a:rPr lang="en-US" altLang="en-US" dirty="0"/>
              <a:t>PERRL </a:t>
            </a:r>
          </a:p>
          <a:p>
            <a:r>
              <a:rPr lang="en-US" altLang="en-US" b="1" dirty="0"/>
              <a:t>Chest: </a:t>
            </a:r>
            <a:r>
              <a:rPr lang="en-US" altLang="en-US" dirty="0"/>
              <a:t>Clear</a:t>
            </a:r>
          </a:p>
          <a:p>
            <a:r>
              <a:rPr lang="en-US" altLang="en-US" b="1" dirty="0"/>
              <a:t>Abdomen: </a:t>
            </a:r>
            <a:r>
              <a:rPr lang="en-US" altLang="en-US" dirty="0"/>
              <a:t>G-tube present</a:t>
            </a:r>
          </a:p>
          <a:p>
            <a:r>
              <a:rPr lang="en-US" altLang="en-US" b="1" dirty="0"/>
              <a:t>Extremities: </a:t>
            </a:r>
            <a:r>
              <a:rPr lang="en-US" altLang="en-US" dirty="0"/>
              <a:t>PICC present in the right AC</a:t>
            </a:r>
          </a:p>
          <a:p>
            <a:r>
              <a:rPr lang="en-US" altLang="en-US" b="1" dirty="0"/>
              <a:t>Other: </a:t>
            </a:r>
            <a:r>
              <a:rPr lang="en-US" altLang="en-US" dirty="0"/>
              <a:t>A Foley catheter was to be placed yesterday per physician’s orders, but the storm delayed the intervention. Currently he has on adult undergarments. </a:t>
            </a:r>
          </a:p>
        </p:txBody>
      </p:sp>
    </p:spTree>
    <p:extLst>
      <p:ext uri="{BB962C8B-B14F-4D97-AF65-F5344CB8AC3E}">
        <p14:creationId xmlns:p14="http://schemas.microsoft.com/office/powerpoint/2010/main" val="1246139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Arrival at </a:t>
            </a:r>
            <a:br>
              <a:rPr lang="en-US" altLang="en-US" dirty="0"/>
            </a:br>
            <a:r>
              <a:rPr lang="en-US" altLang="en-US" dirty="0"/>
              <a:t>Receiving Facility</a:t>
            </a:r>
            <a:endParaRPr lang="en-US" altLang="en-US" sz="3200" dirty="0"/>
          </a:p>
        </p:txBody>
      </p:sp>
      <p:sp>
        <p:nvSpPr>
          <p:cNvPr id="31747" name="Content Placeholder 2"/>
          <p:cNvSpPr>
            <a:spLocks noGrp="1"/>
          </p:cNvSpPr>
          <p:nvPr>
            <p:ph idx="1"/>
          </p:nvPr>
        </p:nvSpPr>
        <p:spPr/>
        <p:txBody>
          <a:bodyPr/>
          <a:lstStyle/>
          <a:p>
            <a:r>
              <a:rPr lang="en-US" altLang="en-US" b="1" dirty="0"/>
              <a:t>Patient status: </a:t>
            </a:r>
            <a:r>
              <a:rPr lang="en-US" altLang="en-US" dirty="0"/>
              <a:t>Maintaining baseline stability from your initial impression </a:t>
            </a:r>
          </a:p>
          <a:p>
            <a:r>
              <a:rPr lang="en-US" altLang="en-US" b="1" dirty="0"/>
              <a:t>Vascular access status: </a:t>
            </a:r>
            <a:r>
              <a:rPr lang="en-US" altLang="en-US" dirty="0"/>
              <a:t>The line remained patent and worked for any fluid challenges or pharmacological interventions used.</a:t>
            </a:r>
          </a:p>
          <a:p>
            <a:r>
              <a:rPr lang="en-US" altLang="en-US" b="1" dirty="0"/>
              <a:t>Vascular access report: </a:t>
            </a:r>
            <a:r>
              <a:rPr lang="en-US" altLang="en-US" dirty="0"/>
              <a:t>Hand off packet during report​.</a:t>
            </a:r>
          </a:p>
          <a:p>
            <a:r>
              <a:rPr lang="en-US" altLang="en-US" b="1" dirty="0"/>
              <a:t>Vascular access documentation: </a:t>
            </a:r>
            <a:r>
              <a:rPr lang="en-US" altLang="en-US" dirty="0"/>
              <a:t>What else has been turned in aside from the packet?</a:t>
            </a:r>
          </a:p>
        </p:txBody>
      </p:sp>
    </p:spTree>
    <p:extLst>
      <p:ext uri="{BB962C8B-B14F-4D97-AF65-F5344CB8AC3E}">
        <p14:creationId xmlns:p14="http://schemas.microsoft.com/office/powerpoint/2010/main" val="4011439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Arrival at Receiving </a:t>
            </a:r>
            <a:br>
              <a:rPr lang="en-US" altLang="en-US" dirty="0"/>
            </a:br>
            <a:r>
              <a:rPr lang="en-US" altLang="en-US" dirty="0"/>
              <a:t>Facility </a:t>
            </a:r>
            <a:r>
              <a:rPr lang="en-US" altLang="en-US" sz="3200" dirty="0"/>
              <a:t>(cont’d)</a:t>
            </a:r>
          </a:p>
        </p:txBody>
      </p:sp>
      <p:sp>
        <p:nvSpPr>
          <p:cNvPr id="31747" name="Content Placeholder 2"/>
          <p:cNvSpPr>
            <a:spLocks noGrp="1"/>
          </p:cNvSpPr>
          <p:nvPr>
            <p:ph idx="1"/>
          </p:nvPr>
        </p:nvSpPr>
        <p:spPr/>
        <p:txBody>
          <a:bodyPr/>
          <a:lstStyle/>
          <a:p>
            <a:r>
              <a:rPr lang="en-US" altLang="en-US" b="1" dirty="0"/>
              <a:t>Peg status: </a:t>
            </a:r>
            <a:r>
              <a:rPr lang="en-US" altLang="en-US" dirty="0"/>
              <a:t>What’s the status?​</a:t>
            </a:r>
          </a:p>
          <a:p>
            <a:r>
              <a:rPr lang="en-US" altLang="en-US" b="1" dirty="0"/>
              <a:t>PEG report: </a:t>
            </a:r>
            <a:r>
              <a:rPr lang="en-US" altLang="en-US" dirty="0"/>
              <a:t>What needs to be reported?​</a:t>
            </a:r>
          </a:p>
          <a:p>
            <a:r>
              <a:rPr lang="en-US" altLang="en-US" b="1" dirty="0"/>
              <a:t>PEG documentation: </a:t>
            </a:r>
            <a:r>
              <a:rPr lang="en-US" altLang="en-US" dirty="0"/>
              <a:t>What documentation is needed?</a:t>
            </a:r>
          </a:p>
        </p:txBody>
      </p:sp>
    </p:spTree>
    <p:extLst>
      <p:ext uri="{BB962C8B-B14F-4D97-AF65-F5344CB8AC3E}">
        <p14:creationId xmlns:p14="http://schemas.microsoft.com/office/powerpoint/2010/main" val="1192534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Case Summary</a:t>
            </a:r>
            <a:endParaRPr lang="en-US" altLang="en-US" sz="3200" dirty="0"/>
          </a:p>
        </p:txBody>
      </p:sp>
      <p:sp>
        <p:nvSpPr>
          <p:cNvPr id="31747" name="Content Placeholder 2"/>
          <p:cNvSpPr>
            <a:spLocks noGrp="1"/>
          </p:cNvSpPr>
          <p:nvPr>
            <p:ph idx="1"/>
          </p:nvPr>
        </p:nvSpPr>
        <p:spPr/>
        <p:txBody>
          <a:bodyPr/>
          <a:lstStyle/>
          <a:p>
            <a:r>
              <a:rPr lang="en-US" altLang="en-US" dirty="0"/>
              <a:t>EMS </a:t>
            </a:r>
            <a:r>
              <a:rPr lang="en-US" dirty="0"/>
              <a:t>practitioner</a:t>
            </a:r>
            <a:r>
              <a:rPr lang="en-US" altLang="en-US" dirty="0"/>
              <a:t>s must be familiar with the basic concepts​ of vascular access devices.</a:t>
            </a:r>
          </a:p>
          <a:p>
            <a:r>
              <a:rPr lang="en-US" altLang="en-US" dirty="0"/>
              <a:t>PEG tubes are becoming commonplace, but EMS exposure is limited. Knowledge of these devices coupled with basic troubleshooting can minimize unnecessary transports. ​</a:t>
            </a:r>
          </a:p>
          <a:p>
            <a:r>
              <a:rPr lang="en-US" altLang="en-US" dirty="0"/>
              <a:t>Be familiar with the basic assessments necessary for managing a patient with an indwelling device. </a:t>
            </a:r>
            <a:r>
              <a:rPr lang="en-US" altLang="en-US"/>
              <a:t>​</a:t>
            </a:r>
            <a:r>
              <a:rPr lang="en-US" altLang="en-US" smtClean="0"/>
              <a:t> </a:t>
            </a:r>
            <a:endParaRPr lang="en-US" altLang="en-US" dirty="0"/>
          </a:p>
        </p:txBody>
      </p:sp>
    </p:spTree>
    <p:extLst>
      <p:ext uri="{BB962C8B-B14F-4D97-AF65-F5344CB8AC3E}">
        <p14:creationId xmlns:p14="http://schemas.microsoft.com/office/powerpoint/2010/main" val="3428968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dirty="0"/>
              <a:t>Objectives</a:t>
            </a:r>
          </a:p>
        </p:txBody>
      </p:sp>
      <p:sp>
        <p:nvSpPr>
          <p:cNvPr id="15363" name="Content Placeholder 2"/>
          <p:cNvSpPr>
            <a:spLocks noGrp="1"/>
          </p:cNvSpPr>
          <p:nvPr>
            <p:ph idx="1"/>
          </p:nvPr>
        </p:nvSpPr>
        <p:spPr/>
        <p:txBody>
          <a:bodyPr/>
          <a:lstStyle/>
          <a:p>
            <a:pPr eaLnBrk="1" hangingPunct="1"/>
            <a:r>
              <a:rPr lang="en-US" altLang="en-US" dirty="0"/>
              <a:t>Recognize the medical conditions that indicate the need for placement of a peripheral inserted central catheter (PICC) or percutaneous endoscopic gastrostomy (PEG) feeding tube.  ​</a:t>
            </a:r>
          </a:p>
          <a:p>
            <a:pPr eaLnBrk="1" hangingPunct="1"/>
            <a:r>
              <a:rPr lang="en-US" altLang="en-US" dirty="0"/>
              <a:t>Identify the physiologic complications of infection, sepsis, catheter leak, displacement, clot, air embolus, or venous thrombosis associated with a PICC or PEG tube. ​</a:t>
            </a:r>
          </a:p>
        </p:txBody>
      </p:sp>
    </p:spTree>
    <p:extLst>
      <p:ext uri="{BB962C8B-B14F-4D97-AF65-F5344CB8AC3E}">
        <p14:creationId xmlns:p14="http://schemas.microsoft.com/office/powerpoint/2010/main" val="4126233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dirty="0"/>
              <a:t>Objectives </a:t>
            </a:r>
            <a:r>
              <a:rPr lang="en-US" altLang="en-US" sz="3200" dirty="0"/>
              <a:t>(cont’d)</a:t>
            </a:r>
          </a:p>
        </p:txBody>
      </p:sp>
      <p:sp>
        <p:nvSpPr>
          <p:cNvPr id="15363" name="Content Placeholder 2"/>
          <p:cNvSpPr>
            <a:spLocks noGrp="1"/>
          </p:cNvSpPr>
          <p:nvPr>
            <p:ph idx="1"/>
          </p:nvPr>
        </p:nvSpPr>
        <p:spPr/>
        <p:txBody>
          <a:bodyPr/>
          <a:lstStyle/>
          <a:p>
            <a:pPr eaLnBrk="1" hangingPunct="1"/>
            <a:r>
              <a:rPr lang="en-US" altLang="en-US" dirty="0"/>
              <a:t>Recognize the proper prehospital care of a PEG tube suspected of sluggish flow or inability to infuse solutions as a result of blockage.  ​</a:t>
            </a:r>
          </a:p>
          <a:p>
            <a:pPr eaLnBrk="1" hangingPunct="1"/>
            <a:r>
              <a:rPr lang="en-US" altLang="en-US" dirty="0"/>
              <a:t>Identify the signs, symptoms, and treatment associated with PEG tube infection. </a:t>
            </a:r>
          </a:p>
        </p:txBody>
      </p:sp>
    </p:spTree>
    <p:extLst>
      <p:ext uri="{BB962C8B-B14F-4D97-AF65-F5344CB8AC3E}">
        <p14:creationId xmlns:p14="http://schemas.microsoft.com/office/powerpoint/2010/main" val="137520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a:t>Dispatch</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None/>
              <a:defRPr/>
            </a:pPr>
            <a:r>
              <a:rPr lang="en-US" dirty="0"/>
              <a:t>The triage officer has assigned your transport unit to Mr. Branscum, a 78-year-old male patient in Room 136, Bed 2. He is a stable patient with a PICC and PEG tube. Your crew will transport him to Central Valley Nursing Home. Bed assignment will be distributed upon arrival. Check in with the logistics officer upon your return to inform them of the patient’s status on arrival as well as bed assignment and receiving facility staff.</a:t>
            </a:r>
          </a:p>
        </p:txBody>
      </p:sp>
    </p:spTree>
    <p:extLst>
      <p:ext uri="{BB962C8B-B14F-4D97-AF65-F5344CB8AC3E}">
        <p14:creationId xmlns:p14="http://schemas.microsoft.com/office/powerpoint/2010/main" val="169351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dirty="0"/>
              <a:t>Note to Instructors</a:t>
            </a:r>
          </a:p>
        </p:txBody>
      </p:sp>
      <p:sp>
        <p:nvSpPr>
          <p:cNvPr id="8195" name="Content Placeholder 2"/>
          <p:cNvSpPr>
            <a:spLocks noGrp="1"/>
          </p:cNvSpPr>
          <p:nvPr>
            <p:ph idx="1"/>
          </p:nvPr>
        </p:nvSpPr>
        <p:spPr/>
        <p:txBody>
          <a:bodyPr/>
          <a:lstStyle/>
          <a:p>
            <a:pPr eaLnBrk="1" hangingPunct="1">
              <a:defRPr/>
            </a:pPr>
            <a:endParaRPr lang="en-US" altLang="en-US" dirty="0"/>
          </a:p>
          <a:p>
            <a:pPr eaLnBrk="1" hangingPunct="1">
              <a:defRPr/>
            </a:pPr>
            <a:endParaRPr lang="en-US" altLang="en-US" dirty="0"/>
          </a:p>
          <a:p>
            <a:pPr eaLnBrk="1" hangingPunct="1">
              <a:defRPr/>
            </a:pPr>
            <a:r>
              <a:rPr lang="en-US" altLang="en-US" dirty="0"/>
              <a:t>At this time, break participants out into individual case scenarios OR continue with slide presentation for group discussion.</a:t>
            </a:r>
          </a:p>
        </p:txBody>
      </p:sp>
    </p:spTree>
    <p:extLst>
      <p:ext uri="{BB962C8B-B14F-4D97-AF65-F5344CB8AC3E}">
        <p14:creationId xmlns:p14="http://schemas.microsoft.com/office/powerpoint/2010/main" val="3098409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dirty="0"/>
              <a:t>Initial Observation</a:t>
            </a:r>
          </a:p>
        </p:txBody>
      </p:sp>
      <p:sp>
        <p:nvSpPr>
          <p:cNvPr id="25603" name="Content Placeholder 2"/>
          <p:cNvSpPr>
            <a:spLocks noGrp="1"/>
          </p:cNvSpPr>
          <p:nvPr>
            <p:ph idx="1"/>
          </p:nvPr>
        </p:nvSpPr>
        <p:spPr>
          <a:xfrm>
            <a:off x="457200" y="1752600"/>
            <a:ext cx="8514272" cy="4500565"/>
          </a:xfrm>
        </p:spPr>
        <p:txBody>
          <a:bodyPr/>
          <a:lstStyle/>
          <a:p>
            <a:pPr eaLnBrk="1" hangingPunct="1">
              <a:defRPr/>
            </a:pPr>
            <a:r>
              <a:rPr lang="en-US" altLang="en-US" dirty="0"/>
              <a:t>The patient is being evacuated due to the flood. ​</a:t>
            </a:r>
          </a:p>
          <a:p>
            <a:pPr eaLnBrk="1" hangingPunct="1">
              <a:defRPr/>
            </a:pPr>
            <a:r>
              <a:rPr lang="en-US" altLang="en-US" dirty="0"/>
              <a:t>No chief complaint is noted; however, upon initial assessment, you find that the patient has an elevated temperature and is lethargic. </a:t>
            </a:r>
          </a:p>
          <a:p>
            <a:pPr lvl="1" eaLnBrk="1" hangingPunct="1">
              <a:defRPr/>
            </a:pPr>
            <a:r>
              <a:rPr lang="en-US" altLang="en-US" dirty="0"/>
              <a:t>Baseline mentation is unknown; the current staff is unable to give accurate information. ​</a:t>
            </a:r>
          </a:p>
          <a:p>
            <a:pPr eaLnBrk="1" hangingPunct="1">
              <a:defRPr/>
            </a:pPr>
            <a:r>
              <a:rPr lang="en-US" altLang="en-US" dirty="0"/>
              <a:t>The patient is a native English speaker who speaks quietly, slowly, and intermittently. ​</a:t>
            </a:r>
          </a:p>
          <a:p>
            <a:pPr eaLnBrk="1" hangingPunct="1">
              <a:defRPr/>
            </a:pPr>
            <a:r>
              <a:rPr lang="en-US" altLang="en-US" dirty="0"/>
              <a:t>The patient has a PEG tube and a PICC line. ​</a:t>
            </a:r>
          </a:p>
        </p:txBody>
      </p:sp>
    </p:spTree>
    <p:extLst>
      <p:ext uri="{BB962C8B-B14F-4D97-AF65-F5344CB8AC3E}">
        <p14:creationId xmlns:p14="http://schemas.microsoft.com/office/powerpoint/2010/main" val="306321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dirty="0"/>
              <a:t>Primary Survey</a:t>
            </a:r>
          </a:p>
        </p:txBody>
      </p:sp>
      <p:sp>
        <p:nvSpPr>
          <p:cNvPr id="27651" name="Content Placeholder 2"/>
          <p:cNvSpPr>
            <a:spLocks noGrp="1"/>
          </p:cNvSpPr>
          <p:nvPr>
            <p:ph idx="1"/>
          </p:nvPr>
        </p:nvSpPr>
        <p:spPr/>
        <p:txBody>
          <a:bodyPr/>
          <a:lstStyle/>
          <a:p>
            <a:pPr eaLnBrk="1" hangingPunct="1"/>
            <a:r>
              <a:rPr lang="en-US" altLang="en-US" b="1" dirty="0"/>
              <a:t>LOC: </a:t>
            </a:r>
            <a:r>
              <a:rPr lang="en-US" altLang="en-US" dirty="0"/>
              <a:t>Responsive to verbal stimuli</a:t>
            </a:r>
          </a:p>
          <a:p>
            <a:pPr eaLnBrk="1" hangingPunct="1"/>
            <a:r>
              <a:rPr lang="en-US" altLang="en-US" b="1" dirty="0"/>
              <a:t>Airway: </a:t>
            </a:r>
            <a:r>
              <a:rPr lang="en-US" altLang="en-US" dirty="0"/>
              <a:t>Patent</a:t>
            </a:r>
          </a:p>
          <a:p>
            <a:pPr eaLnBrk="1" hangingPunct="1"/>
            <a:r>
              <a:rPr lang="en-US" altLang="en-US" b="1" dirty="0"/>
              <a:t>Breathing: </a:t>
            </a:r>
            <a:r>
              <a:rPr lang="en-US" altLang="en-US" dirty="0"/>
              <a:t>Adequate rate and depth, with occasional increases</a:t>
            </a:r>
          </a:p>
          <a:p>
            <a:pPr eaLnBrk="1" hangingPunct="1"/>
            <a:r>
              <a:rPr lang="en-US" altLang="en-US" b="1" dirty="0"/>
              <a:t>Circulation: </a:t>
            </a:r>
            <a:r>
              <a:rPr lang="en-US" altLang="en-US" dirty="0"/>
              <a:t>Pulse is fast and skin is very warm to the touch</a:t>
            </a:r>
          </a:p>
          <a:p>
            <a:pPr eaLnBrk="1" hangingPunct="1"/>
            <a:r>
              <a:rPr lang="en-US" altLang="en-US" b="1" dirty="0"/>
              <a:t>Sick or not sick? </a:t>
            </a:r>
          </a:p>
          <a:p>
            <a:pPr eaLnBrk="1" hangingPunct="1"/>
            <a:r>
              <a:rPr lang="en-US" altLang="en-US" b="1" dirty="0"/>
              <a:t>Differential?</a:t>
            </a:r>
          </a:p>
          <a:p>
            <a:pPr eaLnBrk="1" hangingPunct="1"/>
            <a:endParaRPr lang="en-US" altLang="en-US" dirty="0"/>
          </a:p>
        </p:txBody>
      </p:sp>
    </p:spTree>
    <p:extLst>
      <p:ext uri="{BB962C8B-B14F-4D97-AF65-F5344CB8AC3E}">
        <p14:creationId xmlns:p14="http://schemas.microsoft.com/office/powerpoint/2010/main" val="1094557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dirty="0"/>
              <a:t>GEMS Assessment</a:t>
            </a:r>
          </a:p>
        </p:txBody>
      </p:sp>
      <p:sp>
        <p:nvSpPr>
          <p:cNvPr id="29699" name="Content Placeholder 2"/>
          <p:cNvSpPr>
            <a:spLocks noGrp="1"/>
          </p:cNvSpPr>
          <p:nvPr>
            <p:ph idx="1"/>
          </p:nvPr>
        </p:nvSpPr>
        <p:spPr/>
        <p:txBody>
          <a:bodyPr/>
          <a:lstStyle/>
          <a:p>
            <a:pPr eaLnBrk="1" hangingPunct="1"/>
            <a:r>
              <a:rPr lang="en-US" altLang="en-US" b="1" dirty="0"/>
              <a:t>G: </a:t>
            </a:r>
            <a:r>
              <a:rPr lang="en-US" altLang="en-US" dirty="0"/>
              <a:t>78 years old</a:t>
            </a:r>
          </a:p>
          <a:p>
            <a:pPr eaLnBrk="1" hangingPunct="1"/>
            <a:r>
              <a:rPr lang="en-US" altLang="en-US" b="1" dirty="0"/>
              <a:t>E: </a:t>
            </a:r>
            <a:r>
              <a:rPr lang="en-US" altLang="en-US" dirty="0"/>
              <a:t>Skilled nursing facility with 2 other patients in the room</a:t>
            </a:r>
          </a:p>
          <a:p>
            <a:pPr eaLnBrk="1" hangingPunct="1"/>
            <a:r>
              <a:rPr lang="en-US" altLang="en-US" b="1" dirty="0"/>
              <a:t>M: </a:t>
            </a:r>
            <a:r>
              <a:rPr lang="en-US" altLang="en-US" dirty="0"/>
              <a:t>Heart failure, type I diabetes, HTN, throat cancer, hearing loss</a:t>
            </a:r>
          </a:p>
          <a:p>
            <a:pPr eaLnBrk="1" hangingPunct="1"/>
            <a:r>
              <a:rPr lang="en-US" altLang="en-US" b="1" dirty="0"/>
              <a:t>S: </a:t>
            </a:r>
            <a:r>
              <a:rPr lang="en-US" altLang="en-US" dirty="0"/>
              <a:t>Son visits a few times a year.</a:t>
            </a:r>
          </a:p>
        </p:txBody>
      </p:sp>
    </p:spTree>
    <p:extLst>
      <p:ext uri="{BB962C8B-B14F-4D97-AF65-F5344CB8AC3E}">
        <p14:creationId xmlns:p14="http://schemas.microsoft.com/office/powerpoint/2010/main" val="178304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Pre-transport Check</a:t>
            </a:r>
          </a:p>
        </p:txBody>
      </p:sp>
      <p:sp>
        <p:nvSpPr>
          <p:cNvPr id="31747" name="Content Placeholder 2"/>
          <p:cNvSpPr>
            <a:spLocks noGrp="1"/>
          </p:cNvSpPr>
          <p:nvPr>
            <p:ph idx="1"/>
          </p:nvPr>
        </p:nvSpPr>
        <p:spPr/>
        <p:txBody>
          <a:bodyPr/>
          <a:lstStyle/>
          <a:p>
            <a:r>
              <a:rPr lang="en-US" altLang="en-US" b="1" dirty="0"/>
              <a:t>Patient status: </a:t>
            </a:r>
            <a:r>
              <a:rPr lang="en-US" altLang="en-US" dirty="0"/>
              <a:t>Stable</a:t>
            </a:r>
          </a:p>
          <a:p>
            <a:r>
              <a:rPr lang="en-US" altLang="en-US" b="1" dirty="0"/>
              <a:t>Vascular access type and site: </a:t>
            </a:r>
            <a:r>
              <a:rPr lang="en-US" altLang="en-US" dirty="0"/>
              <a:t>Double lumen PICC</a:t>
            </a:r>
          </a:p>
          <a:p>
            <a:r>
              <a:rPr lang="en-US" altLang="en-US" b="1" dirty="0"/>
              <a:t>Vascular infusion: </a:t>
            </a:r>
            <a:r>
              <a:rPr lang="en-US" altLang="en-US" dirty="0"/>
              <a:t>Currently nothing</a:t>
            </a:r>
          </a:p>
          <a:p>
            <a:r>
              <a:rPr lang="en-US" altLang="en-US" b="1" dirty="0"/>
              <a:t>Vascular access documentation: </a:t>
            </a:r>
            <a:r>
              <a:rPr lang="en-US" altLang="en-US" dirty="0"/>
              <a:t>PICC was placed 4 weeks ago and documentation is listed in the patient’s chart</a:t>
            </a:r>
          </a:p>
        </p:txBody>
      </p:sp>
    </p:spTree>
    <p:extLst>
      <p:ext uri="{BB962C8B-B14F-4D97-AF65-F5344CB8AC3E}">
        <p14:creationId xmlns:p14="http://schemas.microsoft.com/office/powerpoint/2010/main" val="214235882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814</TotalTime>
  <Words>2230</Words>
  <Application>Microsoft Macintosh PowerPoint</Application>
  <PresentationFormat>On-screen Show (4:3)</PresentationFormat>
  <Paragraphs>210</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1_Office Theme</vt:lpstr>
      <vt:lpstr>Advanced GEMS Course</vt:lpstr>
      <vt:lpstr>Objectives</vt:lpstr>
      <vt:lpstr>Objectives (cont’d)</vt:lpstr>
      <vt:lpstr>Dispatch</vt:lpstr>
      <vt:lpstr>Note to Instructors</vt:lpstr>
      <vt:lpstr>Initial Observation</vt:lpstr>
      <vt:lpstr>Primary Survey</vt:lpstr>
      <vt:lpstr>GEMS Assessment</vt:lpstr>
      <vt:lpstr>Pre-transport Check</vt:lpstr>
      <vt:lpstr>Pre-transport Check  (cont’d)</vt:lpstr>
      <vt:lpstr>En-route</vt:lpstr>
      <vt:lpstr>Detailed Assessment</vt:lpstr>
      <vt:lpstr>Detailed Assessment (cont’d)</vt:lpstr>
      <vt:lpstr>Detailed Assessment (cont’d)</vt:lpstr>
      <vt:lpstr>Detailed Assessment (cont’d)</vt:lpstr>
      <vt:lpstr>Detailed Assessment (cont’d)</vt:lpstr>
      <vt:lpstr>Arrival at  Receiving Facility</vt:lpstr>
      <vt:lpstr>Arrival at Receiving  Facility (cont’d)</vt:lpstr>
      <vt:lpstr>Case Summary</vt:lpstr>
    </vt:vector>
  </TitlesOfParts>
  <Company>Shands Jax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Trauma1South</dc:creator>
  <cp:lastModifiedBy>Lori Mortimer</cp:lastModifiedBy>
  <cp:revision>56</cp:revision>
  <dcterms:created xsi:type="dcterms:W3CDTF">2016-07-13T21:10:37Z</dcterms:created>
  <dcterms:modified xsi:type="dcterms:W3CDTF">2017-04-19T16:56:43Z</dcterms:modified>
</cp:coreProperties>
</file>