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93" r:id="rId2"/>
  </p:sldMasterIdLst>
  <p:notesMasterIdLst>
    <p:notesMasterId r:id="rId20"/>
  </p:notesMasterIdLst>
  <p:handoutMasterIdLst>
    <p:handoutMasterId r:id="rId21"/>
  </p:handoutMasterIdLst>
  <p:sldIdLst>
    <p:sldId id="353" r:id="rId3"/>
    <p:sldId id="359" r:id="rId4"/>
    <p:sldId id="356" r:id="rId5"/>
    <p:sldId id="357" r:id="rId6"/>
    <p:sldId id="360" r:id="rId7"/>
    <p:sldId id="361" r:id="rId8"/>
    <p:sldId id="362" r:id="rId9"/>
    <p:sldId id="363" r:id="rId10"/>
    <p:sldId id="365" r:id="rId11"/>
    <p:sldId id="366" r:id="rId12"/>
    <p:sldId id="364" r:id="rId13"/>
    <p:sldId id="368" r:id="rId14"/>
    <p:sldId id="762" r:id="rId15"/>
    <p:sldId id="761" r:id="rId16"/>
    <p:sldId id="371" r:id="rId17"/>
    <p:sldId id="372" r:id="rId18"/>
    <p:sldId id="3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 Chris Brewster" initials="BCB" lastIdx="18" clrIdx="0">
    <p:extLst>
      <p:ext uri="{19B8F6BF-5375-455C-9EA6-DF929625EA0E}">
        <p15:presenceInfo xmlns:p15="http://schemas.microsoft.com/office/powerpoint/2012/main" userId="d3c440e2b8f28f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79705" autoAdjust="0"/>
  </p:normalViewPr>
  <p:slideViewPr>
    <p:cSldViewPr>
      <p:cViewPr varScale="1">
        <p:scale>
          <a:sx n="69" d="100"/>
          <a:sy n="69" d="100"/>
        </p:scale>
        <p:origin x="2050" y="67"/>
      </p:cViewPr>
      <p:guideLst>
        <p:guide orient="horz" pos="2160"/>
        <p:guide pos="2880"/>
      </p:guideLst>
    </p:cSldViewPr>
  </p:slideViewPr>
  <p:outlineViewPr>
    <p:cViewPr>
      <p:scale>
        <a:sx n="33" d="100"/>
        <a:sy n="33" d="100"/>
      </p:scale>
      <p:origin x="0" y="-523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AD648-6C83-4BEE-9B97-0596085F842F}"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F2BA4BEF-ED42-4D52-8B1E-EEC21742BA9A}">
      <dgm:prSet phldrT="[Text]"/>
      <dgm:spPr/>
      <dgm:t>
        <a:bodyPr/>
        <a:lstStyle/>
        <a:p>
          <a:r>
            <a:rPr lang="en-US" dirty="0"/>
            <a:t>Anticipate</a:t>
          </a:r>
        </a:p>
      </dgm:t>
    </dgm:pt>
    <dgm:pt modelId="{15B746FE-2FBB-43AA-AAD7-54D93156604F}" type="parTrans" cxnId="{F6155F10-51FB-425B-9E2D-6C8F14F8E8C2}">
      <dgm:prSet/>
      <dgm:spPr/>
      <dgm:t>
        <a:bodyPr/>
        <a:lstStyle/>
        <a:p>
          <a:endParaRPr lang="en-US"/>
        </a:p>
      </dgm:t>
    </dgm:pt>
    <dgm:pt modelId="{39295A4E-A031-4930-978D-89D674110493}" type="sibTrans" cxnId="{F6155F10-51FB-425B-9E2D-6C8F14F8E8C2}">
      <dgm:prSet/>
      <dgm:spPr/>
      <dgm:t>
        <a:bodyPr/>
        <a:lstStyle/>
        <a:p>
          <a:endParaRPr lang="en-US"/>
        </a:p>
      </dgm:t>
    </dgm:pt>
    <dgm:pt modelId="{2B8E233E-75E6-404B-9180-55E21672986B}">
      <dgm:prSet phldrT="[Text]"/>
      <dgm:spPr/>
      <dgm:t>
        <a:bodyPr/>
        <a:lstStyle/>
        <a:p>
          <a:r>
            <a:rPr lang="en-US" dirty="0"/>
            <a:t>Prevent</a:t>
          </a:r>
        </a:p>
      </dgm:t>
    </dgm:pt>
    <dgm:pt modelId="{5AF70B68-D8B9-4C13-8AAD-DBB4278F7AED}" type="parTrans" cxnId="{DC4D028D-A2C7-4359-8124-A3C045A101A0}">
      <dgm:prSet/>
      <dgm:spPr/>
      <dgm:t>
        <a:bodyPr/>
        <a:lstStyle/>
        <a:p>
          <a:endParaRPr lang="en-US"/>
        </a:p>
      </dgm:t>
    </dgm:pt>
    <dgm:pt modelId="{C401D003-6671-432E-9C7A-6B2003E33A78}" type="sibTrans" cxnId="{DC4D028D-A2C7-4359-8124-A3C045A101A0}">
      <dgm:prSet/>
      <dgm:spPr/>
      <dgm:t>
        <a:bodyPr/>
        <a:lstStyle/>
        <a:p>
          <a:endParaRPr lang="en-US"/>
        </a:p>
      </dgm:t>
    </dgm:pt>
    <dgm:pt modelId="{6C2A99CF-18EE-4918-9C49-99D549B7EC51}">
      <dgm:prSet phldrT="[Text]"/>
      <dgm:spPr/>
      <dgm:t>
        <a:bodyPr/>
        <a:lstStyle/>
        <a:p>
          <a:r>
            <a:rPr lang="en-US" dirty="0"/>
            <a:t>Respond</a:t>
          </a:r>
        </a:p>
      </dgm:t>
    </dgm:pt>
    <dgm:pt modelId="{74DBD478-0298-49DE-9220-6C9FE5499A37}" type="parTrans" cxnId="{E267FEB2-FDD6-495A-8E57-34A360ECDC3E}">
      <dgm:prSet/>
      <dgm:spPr/>
      <dgm:t>
        <a:bodyPr/>
        <a:lstStyle/>
        <a:p>
          <a:endParaRPr lang="en-US"/>
        </a:p>
      </dgm:t>
    </dgm:pt>
    <dgm:pt modelId="{04687E00-A017-45A3-A775-6D21DF883705}" type="sibTrans" cxnId="{E267FEB2-FDD6-495A-8E57-34A360ECDC3E}">
      <dgm:prSet/>
      <dgm:spPr/>
      <dgm:t>
        <a:bodyPr/>
        <a:lstStyle/>
        <a:p>
          <a:endParaRPr lang="en-US"/>
        </a:p>
      </dgm:t>
    </dgm:pt>
    <dgm:pt modelId="{E3B45456-DFC9-4948-AFDD-6460FDC4594B}" type="pres">
      <dgm:prSet presAssocID="{61AAD648-6C83-4BEE-9B97-0596085F842F}" presName="Name0" presStyleCnt="0">
        <dgm:presLayoutVars>
          <dgm:chMax val="11"/>
          <dgm:chPref val="11"/>
          <dgm:dir/>
          <dgm:resizeHandles/>
        </dgm:presLayoutVars>
      </dgm:prSet>
      <dgm:spPr/>
    </dgm:pt>
    <dgm:pt modelId="{D1B97F71-063F-42EA-BD7F-EBED4805EFE1}" type="pres">
      <dgm:prSet presAssocID="{6C2A99CF-18EE-4918-9C49-99D549B7EC51}" presName="Accent3" presStyleCnt="0"/>
      <dgm:spPr/>
    </dgm:pt>
    <dgm:pt modelId="{A0C1F7D6-F1B1-4214-B601-5935C53F6AC1}" type="pres">
      <dgm:prSet presAssocID="{6C2A99CF-18EE-4918-9C49-99D549B7EC51}" presName="Accent" presStyleLbl="node1" presStyleIdx="0" presStyleCnt="3"/>
      <dgm:spPr/>
    </dgm:pt>
    <dgm:pt modelId="{89D58EB8-15FF-4268-9DE9-74814FD2A594}" type="pres">
      <dgm:prSet presAssocID="{6C2A99CF-18EE-4918-9C49-99D549B7EC51}" presName="ParentBackground3" presStyleCnt="0"/>
      <dgm:spPr/>
    </dgm:pt>
    <dgm:pt modelId="{839AB1F3-BC87-4E4B-858D-DC89E166CE0F}" type="pres">
      <dgm:prSet presAssocID="{6C2A99CF-18EE-4918-9C49-99D549B7EC51}" presName="ParentBackground" presStyleLbl="fgAcc1" presStyleIdx="0" presStyleCnt="3"/>
      <dgm:spPr/>
    </dgm:pt>
    <dgm:pt modelId="{E99B4E32-A6DB-47A5-8DC1-C06D3A12D1FF}" type="pres">
      <dgm:prSet presAssocID="{6C2A99CF-18EE-4918-9C49-99D549B7EC51}" presName="Parent3" presStyleLbl="revTx" presStyleIdx="0" presStyleCnt="0">
        <dgm:presLayoutVars>
          <dgm:chMax val="1"/>
          <dgm:chPref val="1"/>
          <dgm:bulletEnabled val="1"/>
        </dgm:presLayoutVars>
      </dgm:prSet>
      <dgm:spPr/>
    </dgm:pt>
    <dgm:pt modelId="{5A982243-D902-4C4E-8E58-E97D0C9F907A}" type="pres">
      <dgm:prSet presAssocID="{2B8E233E-75E6-404B-9180-55E21672986B}" presName="Accent2" presStyleCnt="0"/>
      <dgm:spPr/>
    </dgm:pt>
    <dgm:pt modelId="{BE792B84-EEE7-40DE-9670-B057EC8B778D}" type="pres">
      <dgm:prSet presAssocID="{2B8E233E-75E6-404B-9180-55E21672986B}" presName="Accent" presStyleLbl="node1" presStyleIdx="1" presStyleCnt="3"/>
      <dgm:spPr/>
    </dgm:pt>
    <dgm:pt modelId="{A98347D8-8463-42FA-A348-8F7692E5B63A}" type="pres">
      <dgm:prSet presAssocID="{2B8E233E-75E6-404B-9180-55E21672986B}" presName="ParentBackground2" presStyleCnt="0"/>
      <dgm:spPr/>
    </dgm:pt>
    <dgm:pt modelId="{25A45AF4-2BA8-47A3-A15D-1ED6FF92C87B}" type="pres">
      <dgm:prSet presAssocID="{2B8E233E-75E6-404B-9180-55E21672986B}" presName="ParentBackground" presStyleLbl="fgAcc1" presStyleIdx="1" presStyleCnt="3"/>
      <dgm:spPr/>
    </dgm:pt>
    <dgm:pt modelId="{7B969E6B-CB65-416F-85F7-A2798AFD0FF7}" type="pres">
      <dgm:prSet presAssocID="{2B8E233E-75E6-404B-9180-55E21672986B}" presName="Parent2" presStyleLbl="revTx" presStyleIdx="0" presStyleCnt="0">
        <dgm:presLayoutVars>
          <dgm:chMax val="1"/>
          <dgm:chPref val="1"/>
          <dgm:bulletEnabled val="1"/>
        </dgm:presLayoutVars>
      </dgm:prSet>
      <dgm:spPr/>
    </dgm:pt>
    <dgm:pt modelId="{20B4C100-EB4E-403A-B7EC-51142C965B84}" type="pres">
      <dgm:prSet presAssocID="{F2BA4BEF-ED42-4D52-8B1E-EEC21742BA9A}" presName="Accent1" presStyleCnt="0"/>
      <dgm:spPr/>
    </dgm:pt>
    <dgm:pt modelId="{66A7432F-3995-4454-8277-4EE7D1B7EC16}" type="pres">
      <dgm:prSet presAssocID="{F2BA4BEF-ED42-4D52-8B1E-EEC21742BA9A}" presName="Accent" presStyleLbl="node1" presStyleIdx="2" presStyleCnt="3"/>
      <dgm:spPr/>
    </dgm:pt>
    <dgm:pt modelId="{2A276A97-A45F-47DD-94B4-97AF20CA0384}" type="pres">
      <dgm:prSet presAssocID="{F2BA4BEF-ED42-4D52-8B1E-EEC21742BA9A}" presName="ParentBackground1" presStyleCnt="0"/>
      <dgm:spPr/>
    </dgm:pt>
    <dgm:pt modelId="{90BDBE55-EEAE-47DB-B0CB-7EF361B38625}" type="pres">
      <dgm:prSet presAssocID="{F2BA4BEF-ED42-4D52-8B1E-EEC21742BA9A}" presName="ParentBackground" presStyleLbl="fgAcc1" presStyleIdx="2" presStyleCnt="3"/>
      <dgm:spPr/>
    </dgm:pt>
    <dgm:pt modelId="{A9D23E69-04CE-4CF4-9992-B685C844A976}" type="pres">
      <dgm:prSet presAssocID="{F2BA4BEF-ED42-4D52-8B1E-EEC21742BA9A}" presName="Parent1" presStyleLbl="revTx" presStyleIdx="0" presStyleCnt="0">
        <dgm:presLayoutVars>
          <dgm:chMax val="1"/>
          <dgm:chPref val="1"/>
          <dgm:bulletEnabled val="1"/>
        </dgm:presLayoutVars>
      </dgm:prSet>
      <dgm:spPr/>
    </dgm:pt>
  </dgm:ptLst>
  <dgm:cxnLst>
    <dgm:cxn modelId="{F6155F10-51FB-425B-9E2D-6C8F14F8E8C2}" srcId="{61AAD648-6C83-4BEE-9B97-0596085F842F}" destId="{F2BA4BEF-ED42-4D52-8B1E-EEC21742BA9A}" srcOrd="0" destOrd="0" parTransId="{15B746FE-2FBB-43AA-AAD7-54D93156604F}" sibTransId="{39295A4E-A031-4930-978D-89D674110493}"/>
    <dgm:cxn modelId="{555C0947-6465-4C05-B66B-0DE73AC34BB1}" type="presOf" srcId="{6C2A99CF-18EE-4918-9C49-99D549B7EC51}" destId="{E99B4E32-A6DB-47A5-8DC1-C06D3A12D1FF}" srcOrd="1" destOrd="0" presId="urn:microsoft.com/office/officeart/2011/layout/CircleProcess"/>
    <dgm:cxn modelId="{ED4DED86-2BED-4A09-8476-AEBE31DBDC21}" type="presOf" srcId="{F2BA4BEF-ED42-4D52-8B1E-EEC21742BA9A}" destId="{A9D23E69-04CE-4CF4-9992-B685C844A976}" srcOrd="1" destOrd="0" presId="urn:microsoft.com/office/officeart/2011/layout/CircleProcess"/>
    <dgm:cxn modelId="{DC4D028D-A2C7-4359-8124-A3C045A101A0}" srcId="{61AAD648-6C83-4BEE-9B97-0596085F842F}" destId="{2B8E233E-75E6-404B-9180-55E21672986B}" srcOrd="1" destOrd="0" parTransId="{5AF70B68-D8B9-4C13-8AAD-DBB4278F7AED}" sibTransId="{C401D003-6671-432E-9C7A-6B2003E33A78}"/>
    <dgm:cxn modelId="{9E8CBB98-6449-4C5A-BE6A-FF3350294225}" type="presOf" srcId="{2B8E233E-75E6-404B-9180-55E21672986B}" destId="{7B969E6B-CB65-416F-85F7-A2798AFD0FF7}" srcOrd="1" destOrd="0" presId="urn:microsoft.com/office/officeart/2011/layout/CircleProcess"/>
    <dgm:cxn modelId="{C7F6239F-5E52-464B-8CAB-C63668ACFD18}" type="presOf" srcId="{F2BA4BEF-ED42-4D52-8B1E-EEC21742BA9A}" destId="{90BDBE55-EEAE-47DB-B0CB-7EF361B38625}" srcOrd="0" destOrd="0" presId="urn:microsoft.com/office/officeart/2011/layout/CircleProcess"/>
    <dgm:cxn modelId="{E267FEB2-FDD6-495A-8E57-34A360ECDC3E}" srcId="{61AAD648-6C83-4BEE-9B97-0596085F842F}" destId="{6C2A99CF-18EE-4918-9C49-99D549B7EC51}" srcOrd="2" destOrd="0" parTransId="{74DBD478-0298-49DE-9220-6C9FE5499A37}" sibTransId="{04687E00-A017-45A3-A775-6D21DF883705}"/>
    <dgm:cxn modelId="{905225DA-5D6B-4F07-B62C-F4BCF169F9A3}" type="presOf" srcId="{2B8E233E-75E6-404B-9180-55E21672986B}" destId="{25A45AF4-2BA8-47A3-A15D-1ED6FF92C87B}" srcOrd="0" destOrd="0" presId="urn:microsoft.com/office/officeart/2011/layout/CircleProcess"/>
    <dgm:cxn modelId="{ECF4C6DE-91D1-4FC7-82E2-A4590B01A540}" type="presOf" srcId="{61AAD648-6C83-4BEE-9B97-0596085F842F}" destId="{E3B45456-DFC9-4948-AFDD-6460FDC4594B}" srcOrd="0" destOrd="0" presId="urn:microsoft.com/office/officeart/2011/layout/CircleProcess"/>
    <dgm:cxn modelId="{F80293FA-6BAC-4430-9ABE-1BE50D3C78D7}" type="presOf" srcId="{6C2A99CF-18EE-4918-9C49-99D549B7EC51}" destId="{839AB1F3-BC87-4E4B-858D-DC89E166CE0F}" srcOrd="0" destOrd="0" presId="urn:microsoft.com/office/officeart/2011/layout/CircleProcess"/>
    <dgm:cxn modelId="{132C1027-3993-41D3-9D4E-15440B08D107}" type="presParOf" srcId="{E3B45456-DFC9-4948-AFDD-6460FDC4594B}" destId="{D1B97F71-063F-42EA-BD7F-EBED4805EFE1}" srcOrd="0" destOrd="0" presId="urn:microsoft.com/office/officeart/2011/layout/CircleProcess"/>
    <dgm:cxn modelId="{332CB9C9-F0C0-415F-9317-824A28487E71}" type="presParOf" srcId="{D1B97F71-063F-42EA-BD7F-EBED4805EFE1}" destId="{A0C1F7D6-F1B1-4214-B601-5935C53F6AC1}" srcOrd="0" destOrd="0" presId="urn:microsoft.com/office/officeart/2011/layout/CircleProcess"/>
    <dgm:cxn modelId="{57144A80-55F9-4760-B18A-BD463B4907C0}" type="presParOf" srcId="{E3B45456-DFC9-4948-AFDD-6460FDC4594B}" destId="{89D58EB8-15FF-4268-9DE9-74814FD2A594}" srcOrd="1" destOrd="0" presId="urn:microsoft.com/office/officeart/2011/layout/CircleProcess"/>
    <dgm:cxn modelId="{E06C2C6D-CA8D-4F10-89FC-7B07D53C490C}" type="presParOf" srcId="{89D58EB8-15FF-4268-9DE9-74814FD2A594}" destId="{839AB1F3-BC87-4E4B-858D-DC89E166CE0F}" srcOrd="0" destOrd="0" presId="urn:microsoft.com/office/officeart/2011/layout/CircleProcess"/>
    <dgm:cxn modelId="{930E556C-E3C6-491D-8967-EC6F90555FBC}" type="presParOf" srcId="{E3B45456-DFC9-4948-AFDD-6460FDC4594B}" destId="{E99B4E32-A6DB-47A5-8DC1-C06D3A12D1FF}" srcOrd="2" destOrd="0" presId="urn:microsoft.com/office/officeart/2011/layout/CircleProcess"/>
    <dgm:cxn modelId="{DE3E525A-48C6-4939-8F4C-AD30E8114EF9}" type="presParOf" srcId="{E3B45456-DFC9-4948-AFDD-6460FDC4594B}" destId="{5A982243-D902-4C4E-8E58-E97D0C9F907A}" srcOrd="3" destOrd="0" presId="urn:microsoft.com/office/officeart/2011/layout/CircleProcess"/>
    <dgm:cxn modelId="{B529183D-FC97-427F-90D3-6A24083CFEB2}" type="presParOf" srcId="{5A982243-D902-4C4E-8E58-E97D0C9F907A}" destId="{BE792B84-EEE7-40DE-9670-B057EC8B778D}" srcOrd="0" destOrd="0" presId="urn:microsoft.com/office/officeart/2011/layout/CircleProcess"/>
    <dgm:cxn modelId="{EF4EECF5-FBD1-4199-9DF2-F01221EE8B9A}" type="presParOf" srcId="{E3B45456-DFC9-4948-AFDD-6460FDC4594B}" destId="{A98347D8-8463-42FA-A348-8F7692E5B63A}" srcOrd="4" destOrd="0" presId="urn:microsoft.com/office/officeart/2011/layout/CircleProcess"/>
    <dgm:cxn modelId="{0EACC324-425C-45BB-9B3D-3A695B7E9697}" type="presParOf" srcId="{A98347D8-8463-42FA-A348-8F7692E5B63A}" destId="{25A45AF4-2BA8-47A3-A15D-1ED6FF92C87B}" srcOrd="0" destOrd="0" presId="urn:microsoft.com/office/officeart/2011/layout/CircleProcess"/>
    <dgm:cxn modelId="{384EB82E-5EDE-4565-94A3-822660A74A6B}" type="presParOf" srcId="{E3B45456-DFC9-4948-AFDD-6460FDC4594B}" destId="{7B969E6B-CB65-416F-85F7-A2798AFD0FF7}" srcOrd="5" destOrd="0" presId="urn:microsoft.com/office/officeart/2011/layout/CircleProcess"/>
    <dgm:cxn modelId="{3C75F078-BF3F-4131-8729-E77CF6CB6F5D}" type="presParOf" srcId="{E3B45456-DFC9-4948-AFDD-6460FDC4594B}" destId="{20B4C100-EB4E-403A-B7EC-51142C965B84}" srcOrd="6" destOrd="0" presId="urn:microsoft.com/office/officeart/2011/layout/CircleProcess"/>
    <dgm:cxn modelId="{7A7BC5DE-1204-4FDB-8D43-697DCB25C47F}" type="presParOf" srcId="{20B4C100-EB4E-403A-B7EC-51142C965B84}" destId="{66A7432F-3995-4454-8277-4EE7D1B7EC16}" srcOrd="0" destOrd="0" presId="urn:microsoft.com/office/officeart/2011/layout/CircleProcess"/>
    <dgm:cxn modelId="{E5C972E3-9B1F-4CC9-8FCA-5B7623673B1A}" type="presParOf" srcId="{E3B45456-DFC9-4948-AFDD-6460FDC4594B}" destId="{2A276A97-A45F-47DD-94B4-97AF20CA0384}" srcOrd="7" destOrd="0" presId="urn:microsoft.com/office/officeart/2011/layout/CircleProcess"/>
    <dgm:cxn modelId="{09A620E1-46C5-4622-BBE8-A588CA8C7CEB}" type="presParOf" srcId="{2A276A97-A45F-47DD-94B4-97AF20CA0384}" destId="{90BDBE55-EEAE-47DB-B0CB-7EF361B38625}" srcOrd="0" destOrd="0" presId="urn:microsoft.com/office/officeart/2011/layout/CircleProcess"/>
    <dgm:cxn modelId="{4B8DE289-5B98-4359-B1FB-C5877B1B0121}" type="presParOf" srcId="{E3B45456-DFC9-4948-AFDD-6460FDC4594B}" destId="{A9D23E69-04CE-4CF4-9992-B685C844A976}"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1F7D6-F1B1-4214-B601-5935C53F6AC1}">
      <dsp:nvSpPr>
        <dsp:cNvPr id="0" name=""/>
        <dsp:cNvSpPr/>
      </dsp:nvSpPr>
      <dsp:spPr>
        <a:xfrm>
          <a:off x="5009930" y="1409179"/>
          <a:ext cx="2185420" cy="21858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9AB1F3-BC87-4E4B-858D-DC89E166CE0F}">
      <dsp:nvSpPr>
        <dsp:cNvPr id="0" name=""/>
        <dsp:cNvSpPr/>
      </dsp:nvSpPr>
      <dsp:spPr>
        <a:xfrm>
          <a:off x="5082493" y="1482053"/>
          <a:ext cx="2040294" cy="204007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Respond</a:t>
          </a:r>
        </a:p>
      </dsp:txBody>
      <dsp:txXfrm>
        <a:off x="5374167" y="1773547"/>
        <a:ext cx="1456946" cy="1457088"/>
      </dsp:txXfrm>
    </dsp:sp>
    <dsp:sp modelId="{BE792B84-EEE7-40DE-9670-B057EC8B778D}">
      <dsp:nvSpPr>
        <dsp:cNvPr id="0" name=""/>
        <dsp:cNvSpPr/>
      </dsp:nvSpPr>
      <dsp:spPr>
        <a:xfrm rot="2700000">
          <a:off x="2753868" y="1411821"/>
          <a:ext cx="2180156" cy="218015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45AF4-2BA8-47A3-A15D-1ED6FF92C87B}">
      <dsp:nvSpPr>
        <dsp:cNvPr id="0" name=""/>
        <dsp:cNvSpPr/>
      </dsp:nvSpPr>
      <dsp:spPr>
        <a:xfrm>
          <a:off x="2823799" y="1482053"/>
          <a:ext cx="2040294" cy="204007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Prevent</a:t>
          </a:r>
        </a:p>
      </dsp:txBody>
      <dsp:txXfrm>
        <a:off x="3115473" y="1773547"/>
        <a:ext cx="1456946" cy="1457088"/>
      </dsp:txXfrm>
    </dsp:sp>
    <dsp:sp modelId="{66A7432F-3995-4454-8277-4EE7D1B7EC16}">
      <dsp:nvSpPr>
        <dsp:cNvPr id="0" name=""/>
        <dsp:cNvSpPr/>
      </dsp:nvSpPr>
      <dsp:spPr>
        <a:xfrm rot="2700000">
          <a:off x="495174" y="1411821"/>
          <a:ext cx="2180156" cy="2180156"/>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DBE55-EEAE-47DB-B0CB-7EF361B38625}">
      <dsp:nvSpPr>
        <dsp:cNvPr id="0" name=""/>
        <dsp:cNvSpPr/>
      </dsp:nvSpPr>
      <dsp:spPr>
        <a:xfrm>
          <a:off x="565105" y="1482053"/>
          <a:ext cx="2040294" cy="204007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Anticipate</a:t>
          </a:r>
        </a:p>
      </dsp:txBody>
      <dsp:txXfrm>
        <a:off x="856778" y="1773547"/>
        <a:ext cx="1456946" cy="145708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F0BAC5-94FA-46B3-8A8A-CD0377A75F74}" type="datetimeFigureOut">
              <a:rPr lang="en-US" smtClean="0"/>
              <a:t>3/10/2017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AD61C1-1A25-4234-893E-1663A07DD190}" type="slidenum">
              <a:rPr lang="en-US" smtClean="0"/>
              <a:t>‹#›</a:t>
            </a:fld>
            <a:endParaRPr lang="en-US" dirty="0"/>
          </a:p>
        </p:txBody>
      </p:sp>
    </p:spTree>
    <p:extLst>
      <p:ext uri="{BB962C8B-B14F-4D97-AF65-F5344CB8AC3E}">
        <p14:creationId xmlns:p14="http://schemas.microsoft.com/office/powerpoint/2010/main" val="3614663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689F-1E9B-4204-A1B3-EF66E4127E55}" type="datetimeFigureOut">
              <a:rPr lang="en-US" smtClean="0"/>
              <a:t>3/10/2017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E86E8-C936-4B82-BEA8-3E6CEAEAA2F0}" type="slidenum">
              <a:rPr lang="en-US" smtClean="0"/>
              <a:t>‹#›</a:t>
            </a:fld>
            <a:endParaRPr lang="en-US" dirty="0"/>
          </a:p>
        </p:txBody>
      </p:sp>
    </p:spTree>
    <p:extLst>
      <p:ext uri="{BB962C8B-B14F-4D97-AF65-F5344CB8AC3E}">
        <p14:creationId xmlns:p14="http://schemas.microsoft.com/office/powerpoint/2010/main" val="2119581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dirty="0"/>
              <a:t>Describe the purpose of the USLA Code of Ethics for professional lifeguards.</a:t>
            </a:r>
            <a:endParaRPr lang="en-US" b="1" dirty="0"/>
          </a:p>
          <a:p>
            <a:pPr marL="228600" lvl="0" indent="-228600">
              <a:buFont typeface="+mj-lt"/>
              <a:buAutoNum type="arabicPeriod"/>
            </a:pPr>
            <a:r>
              <a:rPr lang="en-US" dirty="0"/>
              <a:t>Describe the responsibilities, challenges, and expectations of professional lifeguards in the United States.</a:t>
            </a:r>
            <a:endParaRPr lang="en-US" b="1" dirty="0"/>
          </a:p>
          <a:p>
            <a:pPr marL="228600" lvl="0" indent="-228600">
              <a:buFont typeface="+mj-lt"/>
              <a:buAutoNum type="arabicPeriod"/>
            </a:pPr>
            <a:r>
              <a:rPr lang="en-US" dirty="0"/>
              <a:t>Explain how professional lifeguards serve as managers of public safety in the aquatic environment.</a:t>
            </a:r>
            <a:endParaRPr lang="en-US" b="1" dirty="0"/>
          </a:p>
          <a:p>
            <a:pPr marL="228600" lvl="0" indent="-228600">
              <a:buFont typeface="+mj-lt"/>
              <a:buAutoNum type="arabicPeriod"/>
            </a:pPr>
            <a:r>
              <a:rPr lang="en-US" dirty="0"/>
              <a:t>Explain the rewards that professional lifeguards experience through serving the public.</a:t>
            </a:r>
            <a:endParaRPr lang="en-US" b="1" dirty="0"/>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a:t>
            </a:fld>
            <a:endParaRPr lang="en-US" dirty="0"/>
          </a:p>
        </p:txBody>
      </p:sp>
    </p:spTree>
    <p:extLst>
      <p:ext uri="{BB962C8B-B14F-4D97-AF65-F5344CB8AC3E}">
        <p14:creationId xmlns:p14="http://schemas.microsoft.com/office/powerpoint/2010/main" val="247084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Many emergencies occur because people visiting the area presume that the conditions will be similar to those near their home or the same as the last time they visited a beach.</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Lifeguards should never assume that beach visitors are familiar with a beach's particular hazards or conditions.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Good managers will be sure adequate backup is available to maintain watch over the water and that lifeguards are trained to conclude any contact which diverts attention from the water as soon as possible</a:t>
            </a:r>
            <a:r>
              <a:rPr lang="en-US" sz="1200" b="1"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13</a:t>
            </a:fld>
            <a:endParaRPr lang="en-US" dirty="0"/>
          </a:p>
        </p:txBody>
      </p:sp>
    </p:spTree>
    <p:extLst>
      <p:ext uri="{BB962C8B-B14F-4D97-AF65-F5344CB8AC3E}">
        <p14:creationId xmlns:p14="http://schemas.microsoft.com/office/powerpoint/2010/main" val="1762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Effective beach management includes preventing conflicts by separating incompatible activities whenever possible.</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 lifeguard must evaluate the safest approach prior to intervening in a conflict.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14</a:t>
            </a:fld>
            <a:endParaRPr lang="en-US" dirty="0"/>
          </a:p>
        </p:txBody>
      </p:sp>
    </p:spTree>
    <p:extLst>
      <p:ext uri="{BB962C8B-B14F-4D97-AF65-F5344CB8AC3E}">
        <p14:creationId xmlns:p14="http://schemas.microsoft.com/office/powerpoint/2010/main" val="105384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Helping people and the public can be a reward in and of itself.</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Lifeguards can perform the most important act of all – saving the life of another person.</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Lifetime of friendship with fellow lifeguards around the United States and the world.</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Common bond with other professional lifeguards - "Lifeguards for Life".</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16</a:t>
            </a:fld>
            <a:endParaRPr lang="en-US" dirty="0"/>
          </a:p>
        </p:txBody>
      </p:sp>
    </p:spTree>
    <p:extLst>
      <p:ext uri="{BB962C8B-B14F-4D97-AF65-F5344CB8AC3E}">
        <p14:creationId xmlns:p14="http://schemas.microsoft.com/office/powerpoint/2010/main" val="194777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Divide class into small groups.  Assign a “Discussion Point” to each group.  Ask each group to share the most important parts of their lesson point with the rest of the class.  Expand on each group’s comments so that all lesson material is covered. Ask each group if they have ever been involved in an emergency situation and been involved in a lifesaving effort.</a:t>
            </a: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17</a:t>
            </a:fld>
            <a:endParaRPr lang="en-US" dirty="0"/>
          </a:p>
        </p:txBody>
      </p:sp>
    </p:spTree>
    <p:extLst>
      <p:ext uri="{BB962C8B-B14F-4D97-AF65-F5344CB8AC3E}">
        <p14:creationId xmlns:p14="http://schemas.microsoft.com/office/powerpoint/2010/main" val="213498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Outlines the fundamental responsibilities of a professional open water lifeguard.</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Highlights the trust and confidence placed in the professional lifeguard.</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Focuses on the unwavering devotion to duty required of the professional lifeguard.</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Points out that a lifeguard’s dignity is commensurate with the position and the ethical principles of public safety service.</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USLA Code of Ethics components [show the actual code on screen] - Dedication, acceptance of heightened dangers, maintenance of a high standard of fitness, accident prevention, avoidance of distractions from primary responsibility, proudly carry out duties, implementation of proactive steps to educate the public, promotion of professionalism through personal actions, diligent adherence to policies and procedures</a:t>
            </a:r>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4</a:t>
            </a:fld>
            <a:endParaRPr lang="en-US" dirty="0"/>
          </a:p>
        </p:txBody>
      </p:sp>
    </p:spTree>
    <p:extLst>
      <p:ext uri="{BB962C8B-B14F-4D97-AF65-F5344CB8AC3E}">
        <p14:creationId xmlns:p14="http://schemas.microsoft.com/office/powerpoint/2010/main" val="309743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All lifeguards are dedicated to a key goal – preventing injury and death in the aquatic environment.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2E86E8-C936-4B82-BEA8-3E6CEAEAA2F0}" type="slidenum">
              <a:rPr lang="en-US" smtClean="0"/>
              <a:t>6</a:t>
            </a:fld>
            <a:endParaRPr lang="en-US" dirty="0"/>
          </a:p>
        </p:txBody>
      </p:sp>
    </p:spTree>
    <p:extLst>
      <p:ext uri="{BB962C8B-B14F-4D97-AF65-F5344CB8AC3E}">
        <p14:creationId xmlns:p14="http://schemas.microsoft.com/office/powerpoint/2010/main" val="240075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Lifeguards are specially trained professionals who are prepared to anticipate, prevent, and respond to emergencies in and around the aquatic environment.</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2E86E8-C936-4B82-BEA8-3E6CEAEAA2F0}" type="slidenum">
              <a:rPr lang="en-US" smtClean="0"/>
              <a:t>7</a:t>
            </a:fld>
            <a:endParaRPr lang="en-US" dirty="0"/>
          </a:p>
        </p:txBody>
      </p:sp>
    </p:spTree>
    <p:extLst>
      <p:ext uri="{BB962C8B-B14F-4D97-AF65-F5344CB8AC3E}">
        <p14:creationId xmlns:p14="http://schemas.microsoft.com/office/powerpoint/2010/main" val="365947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Professional lifeguards are trained and prepared to prevent the loss of life on a daily basis.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Accomplishment of the core task of prevention and rescue has direct impact not only on the individual life that is saved, but also on the families of those rescued and the national economy.</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It is estimated that for every 10,000 beach visitors there is a national monetary savings  of between $705,000 and $16,000,0000 as a direct result of professional lifeguards doing their job.</a:t>
            </a: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The Centers for Disease Control and Prevention's National Center for Injury Prevention issued a report in 2001entitled  </a:t>
            </a:r>
            <a:r>
              <a:rPr lang="en-US" sz="1200" b="0" i="1" kern="1200" dirty="0">
                <a:solidFill>
                  <a:schemeClr val="tx1"/>
                </a:solidFill>
                <a:effectLst/>
                <a:latin typeface="+mn-lt"/>
                <a:ea typeface="+mn-ea"/>
                <a:cs typeface="+mn-cs"/>
              </a:rPr>
              <a:t>Lifeguard Effectiveness: A Report of the Working Group</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This report states that, "Most drownings are preventable through a wide variety of   strategies, one of which is to provide lifeguards in public areas where people are known to swim and to encourage people to swim in those protected areas."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In the United States, open water lifeguards have worked hard to be recognized as equals with other emergency services professionals such as police, firefighters, and emergency medical personnel. Americans today expect lifeguards on their beaches to protect them.</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8</a:t>
            </a:fld>
            <a:endParaRPr lang="en-US" dirty="0"/>
          </a:p>
        </p:txBody>
      </p:sp>
    </p:spTree>
    <p:extLst>
      <p:ext uri="{BB962C8B-B14F-4D97-AF65-F5344CB8AC3E}">
        <p14:creationId xmlns:p14="http://schemas.microsoft.com/office/powerpoint/2010/main" val="173394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Lifeguarding is viewed by many professionals as the most physically demanding job</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among the emergency services. Strength, physical endurance, running ability,  swimming skills, and rescue skills are among the requirements of professional open water lifeguards.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9</a:t>
            </a:fld>
            <a:endParaRPr lang="en-US" dirty="0"/>
          </a:p>
        </p:txBody>
      </p:sp>
    </p:spTree>
    <p:extLst>
      <p:ext uri="{BB962C8B-B14F-4D97-AF65-F5344CB8AC3E}">
        <p14:creationId xmlns:p14="http://schemas.microsoft.com/office/powerpoint/2010/main" val="82235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primary job of a professional open water lifeguard in the United States is public</a:t>
            </a:r>
            <a:r>
              <a:rPr lang="en-US" sz="1200" b="1"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safety. The core role is drowning prevention, but the breadth of job responsibilities can vary from one locale to the next.</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10</a:t>
            </a:fld>
            <a:endParaRPr lang="en-US" dirty="0"/>
          </a:p>
        </p:txBody>
      </p:sp>
    </p:spTree>
    <p:extLst>
      <p:ext uri="{BB962C8B-B14F-4D97-AF65-F5344CB8AC3E}">
        <p14:creationId xmlns:p14="http://schemas.microsoft.com/office/powerpoint/2010/main" val="235319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kern="1200" dirty="0">
                <a:solidFill>
                  <a:schemeClr val="tx1"/>
                </a:solidFill>
                <a:effectLst/>
                <a:latin typeface="+mn-lt"/>
                <a:ea typeface="+mn-ea"/>
                <a:cs typeface="+mn-cs"/>
              </a:rPr>
              <a:t>Lifeguard responsibilities can include emergency medical services, scuba search and recovery, cliff  rescue, boat rescue, marine firefighting, swiftwater rescue, and flood rescue. In addition lifeguards may be given law enforcement powers.</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Lifeguards should never be assigned or assume duties beyond those directly related to their public safety role.</a:t>
            </a: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2E86E8-C936-4B82-BEA8-3E6CEAEAA2F0}" type="slidenum">
              <a:rPr lang="en-US" smtClean="0"/>
              <a:t>11</a:t>
            </a:fld>
            <a:endParaRPr lang="en-US" dirty="0"/>
          </a:p>
        </p:txBody>
      </p:sp>
    </p:spTree>
    <p:extLst>
      <p:ext uri="{BB962C8B-B14F-4D97-AF65-F5344CB8AC3E}">
        <p14:creationId xmlns:p14="http://schemas.microsoft.com/office/powerpoint/2010/main" val="173394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Lifeguards serve as managers of safety and managers of the interaction of people, both with the environment and with each other.</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Lifeguards must manage the public and maintain constant vigilance to protect them.</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2E86E8-C936-4B82-BEA8-3E6CEAEAA2F0}" type="slidenum">
              <a:rPr lang="en-US" smtClean="0"/>
              <a:t>12</a:t>
            </a:fld>
            <a:endParaRPr lang="en-US" dirty="0"/>
          </a:p>
        </p:txBody>
      </p:sp>
    </p:spTree>
    <p:extLst>
      <p:ext uri="{BB962C8B-B14F-4D97-AF65-F5344CB8AC3E}">
        <p14:creationId xmlns:p14="http://schemas.microsoft.com/office/powerpoint/2010/main" val="105933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lvl1pPr algn="l">
              <a:defRPr/>
            </a:lvl1pPr>
          </a:lstStyle>
          <a:p>
            <a:r>
              <a:rPr lang="en-US" dirty="0"/>
              <a:t>Click to edit Master title style</a:t>
            </a:r>
          </a:p>
        </p:txBody>
      </p:sp>
      <p:sp>
        <p:nvSpPr>
          <p:cNvPr id="3" name="Content Placeholder 2"/>
          <p:cNvSpPr>
            <a:spLocks noGrp="1"/>
          </p:cNvSpPr>
          <p:nvPr>
            <p:ph sz="half" idx="1" hasCustomPrompt="1"/>
          </p:nvPr>
        </p:nvSpPr>
        <p:spPr>
          <a:xfrm>
            <a:off x="457200" y="1148216"/>
            <a:ext cx="4038600" cy="4525963"/>
          </a:xfrm>
        </p:spPr>
        <p:txBody>
          <a:bodyPr/>
          <a:lstStyle>
            <a:lvl1pPr>
              <a:defRPr sz="2800">
                <a:solidFill>
                  <a:schemeClr val="tx2">
                    <a:lumMod val="75000"/>
                  </a:schemeClr>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8216"/>
            <a:ext cx="4038600" cy="49779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3810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3505200" cy="4038600"/>
          </a:xfrm>
        </p:spPr>
        <p:txBody>
          <a:bodyPr/>
          <a:lstStyle>
            <a:lvl1pPr>
              <a:defRPr>
                <a:solidFill>
                  <a:schemeClr val="tx2">
                    <a:lumMod val="75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35946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01E278-1ADF-4048-9E51-866E592FFA07}" type="slidenum">
              <a:rPr lang="en-US" smtClean="0"/>
              <a:t>‹#›</a:t>
            </a:fld>
            <a:endParaRPr lang="en-US" dirty="0"/>
          </a:p>
        </p:txBody>
      </p:sp>
      <p:sp>
        <p:nvSpPr>
          <p:cNvPr id="5" name="Title 1"/>
          <p:cNvSpPr>
            <a:spLocks noGrp="1"/>
          </p:cNvSpPr>
          <p:nvPr>
            <p:ph type="title"/>
          </p:nvPr>
        </p:nvSpPr>
        <p:spPr>
          <a:xfrm>
            <a:off x="762000" y="381000"/>
            <a:ext cx="7620000" cy="565150"/>
          </a:xfrm>
        </p:spPr>
        <p:txBody>
          <a:bodyPr anchor="b"/>
          <a:lstStyle>
            <a:lvl1pPr algn="ctr">
              <a:defRPr sz="3200" b="0">
                <a:solidFill>
                  <a:schemeClr val="tx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7429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3050"/>
            <a:ext cx="3733800" cy="565150"/>
          </a:xfrm>
        </p:spPr>
        <p:txBody>
          <a:bodyPr anchor="b"/>
          <a:lstStyle>
            <a:lvl1pPr algn="l">
              <a:defRPr sz="3200" b="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990600"/>
            <a:ext cx="3733800" cy="4419601"/>
          </a:xfrm>
        </p:spPr>
        <p:txBody>
          <a:bodyPr/>
          <a:lstStyle>
            <a:lvl1pPr marL="0" indent="0">
              <a:buNone/>
              <a:defRPr sz="3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2578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a:bodyPr>
          <a:lstStyle>
            <a:lvl1pPr>
              <a:defRPr sz="360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descr="\\local.cityofevanston.org\users\users\aabajian\Desktop\clear USLA 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61674" y="1600200"/>
            <a:ext cx="473392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30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hoto Slide Landscape">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normAutofit/>
          </a:bodyPr>
          <a:lstStyle>
            <a:lvl1pPr algn="ctr">
              <a:defRPr sz="3600" b="0">
                <a:solidFill>
                  <a:schemeClr val="tx2">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8B303B-DE31-49A9-9E32-CC990A95794A}" type="slidenum">
              <a:rPr lang="en-US" smtClean="0"/>
              <a:t>‹#›</a:t>
            </a:fld>
            <a:endParaRPr lang="en-US"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2800" y="5993525"/>
            <a:ext cx="1981200" cy="864475"/>
          </a:xfrm>
          <a:prstGeom prst="rect">
            <a:avLst/>
          </a:prstGeom>
          <a:noFill/>
          <a:ln w="9525">
            <a:solidFill>
              <a:schemeClr val="tx1"/>
            </a:solidFill>
            <a:miter lim="800000"/>
            <a:headEnd/>
            <a:tailEnd/>
          </a:ln>
          <a:effectLst>
            <a:glow>
              <a:schemeClr val="accent1">
                <a:alpha val="44000"/>
              </a:schemeClr>
            </a:glow>
            <a:outerShdw dir="366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2681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bjective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8600" y="1110342"/>
            <a:ext cx="4800600" cy="5246007"/>
          </a:xfrm>
        </p:spPr>
        <p:txBody>
          <a:bodyPr>
            <a:normAutofit/>
          </a:bodyPr>
          <a:lstStyle>
            <a:lvl1pPr marL="571500" indent="-571500" algn="l">
              <a:buFont typeface="Arial" panose="020B0604020202020204" pitchFamily="34" charset="0"/>
              <a:buChar char="•"/>
              <a:defRPr sz="3600">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3919280" cy="7467600"/>
          </a:xfrm>
          <a:prstGeom prst="rect">
            <a:avLst/>
          </a:prstGeom>
        </p:spPr>
      </p:pic>
      <p:sp>
        <p:nvSpPr>
          <p:cNvPr id="9" name="Title 1"/>
          <p:cNvSpPr>
            <a:spLocks noGrp="1"/>
          </p:cNvSpPr>
          <p:nvPr>
            <p:ph type="title"/>
          </p:nvPr>
        </p:nvSpPr>
        <p:spPr>
          <a:xfrm>
            <a:off x="4038600" y="60324"/>
            <a:ext cx="4800600" cy="930275"/>
          </a:xfr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270529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Poi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066800"/>
            <a:ext cx="8763000" cy="4267200"/>
          </a:xfrm>
        </p:spPr>
        <p:txBody>
          <a:bodyPr anchor="t"/>
          <a:lstStyle>
            <a:lvl1pPr marL="0" indent="0">
              <a:buNone/>
              <a:defRPr sz="2400">
                <a:solidFill>
                  <a:schemeClr val="tx2">
                    <a:lumMod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863F442-5725-4583-89DB-AD8DD0F24DF6}" type="datetimeFigureOut">
              <a:rPr lang="en-US" smtClean="0"/>
              <a:t>3/10/2017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8B303B-DE31-49A9-9E32-CC990A9579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3109" y="5649395"/>
            <a:ext cx="6667500" cy="1190625"/>
          </a:xfrm>
          <a:prstGeom prst="rect">
            <a:avLst/>
          </a:prstGeom>
          <a:ln>
            <a:solidFill>
              <a:schemeClr val="accent1"/>
            </a:solidFill>
          </a:ln>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31" y="794452"/>
            <a:ext cx="9144000" cy="3990864"/>
          </a:xfrm>
          <a:prstGeom prst="rect">
            <a:avLst/>
          </a:prstGeom>
        </p:spPr>
      </p:pic>
    </p:spTree>
    <p:extLst>
      <p:ext uri="{BB962C8B-B14F-4D97-AF65-F5344CB8AC3E}">
        <p14:creationId xmlns:p14="http://schemas.microsoft.com/office/powerpoint/2010/main" val="295822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13303" b="6879"/>
          <a:stretch/>
        </p:blipFill>
        <p:spPr>
          <a:xfrm>
            <a:off x="-76200" y="0"/>
            <a:ext cx="9144000" cy="6858000"/>
          </a:xfrm>
          <a:prstGeom prst="rect">
            <a:avLst/>
          </a:prstGeom>
        </p:spPr>
      </p:pic>
      <p:sp>
        <p:nvSpPr>
          <p:cNvPr id="2" name="Title 1"/>
          <p:cNvSpPr>
            <a:spLocks noGrp="1"/>
          </p:cNvSpPr>
          <p:nvPr>
            <p:ph type="title"/>
          </p:nvPr>
        </p:nvSpPr>
        <p:spPr>
          <a:xfrm>
            <a:off x="533400" y="22098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A51AEDA-ABE6-4B1D-AAC7-B69D2E1C451F}" type="datetimeFigureOut">
              <a:rPr lang="en-US" smtClean="0"/>
              <a:t>3/10/2017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01E278-1ADF-4048-9E51-866E592FFA07}" type="slidenum">
              <a:rPr lang="en-US" smtClean="0"/>
              <a:t>‹#›</a:t>
            </a:fld>
            <a:endParaRPr lang="en-US" dirty="0"/>
          </a:p>
        </p:txBody>
      </p:sp>
    </p:spTree>
    <p:extLst>
      <p:ext uri="{BB962C8B-B14F-4D97-AF65-F5344CB8AC3E}">
        <p14:creationId xmlns:p14="http://schemas.microsoft.com/office/powerpoint/2010/main" val="1654406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4267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0" y="1676399"/>
            <a:ext cx="4267200" cy="3886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569193"/>
            <a:ext cx="1371600" cy="1288807"/>
          </a:xfrm>
          <a:prstGeom prst="rect">
            <a:avLst/>
          </a:prstGeom>
        </p:spPr>
      </p:pic>
    </p:spTree>
    <p:extLst>
      <p:ext uri="{BB962C8B-B14F-4D97-AF65-F5344CB8AC3E}">
        <p14:creationId xmlns:p14="http://schemas.microsoft.com/office/powerpoint/2010/main" val="3043305404"/>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Lst>
  <p:txStyles>
    <p:titleStyle>
      <a:lvl1pPr algn="ctr" defTabSz="914400" rtl="0" eaLnBrk="1" latinLnBrk="0" hangingPunct="1">
        <a:spcBef>
          <a:spcPct val="0"/>
        </a:spcBef>
        <a:buNone/>
        <a:defRPr sz="36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lumMod val="7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60000"/>
              <a:lumOff val="4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60000"/>
              <a:lumOff val="4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18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1AEDA-ABE6-4B1D-AAC7-B69D2E1C451F}" type="datetimeFigureOut">
              <a:rPr lang="en-US" smtClean="0"/>
              <a:t>3/10/2017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1E278-1ADF-4048-9E51-866E592FFA07}" type="slidenum">
              <a:rPr lang="en-US" smtClean="0"/>
              <a:t>‹#›</a:t>
            </a:fld>
            <a:endParaRPr lang="en-US" dirty="0"/>
          </a:p>
        </p:txBody>
      </p:sp>
    </p:spTree>
    <p:extLst>
      <p:ext uri="{BB962C8B-B14F-4D97-AF65-F5344CB8AC3E}">
        <p14:creationId xmlns:p14="http://schemas.microsoft.com/office/powerpoint/2010/main" val="1488921432"/>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 id="2147483710" r:id="rId4"/>
    <p:sldLayoutId id="2147483711" r:id="rId5"/>
  </p:sldLayoutIdLst>
  <p:txStyles>
    <p:titleStyle>
      <a:lvl1pPr algn="ctr" defTabSz="914400" rtl="0" eaLnBrk="1" latinLnBrk="0" hangingPunct="1">
        <a:spcBef>
          <a:spcPct val="0"/>
        </a:spcBef>
        <a:buNone/>
        <a:defRPr sz="4400"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3: The Role of the Professional Lifeguard</a:t>
            </a:r>
          </a:p>
        </p:txBody>
      </p:sp>
    </p:spTree>
    <p:extLst>
      <p:ext uri="{BB962C8B-B14F-4D97-AF65-F5344CB8AC3E}">
        <p14:creationId xmlns:p14="http://schemas.microsoft.com/office/powerpoint/2010/main" val="195471479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05000"/>
            <a:ext cx="2219739" cy="1631950"/>
          </a:xfrm>
        </p:spPr>
        <p:txBody>
          <a:bodyPr/>
          <a:lstStyle/>
          <a:p>
            <a:r>
              <a:rPr lang="en-US" dirty="0"/>
              <a:t>Public Safety is Job One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739" y="228600"/>
            <a:ext cx="6629400" cy="5303520"/>
          </a:xfrm>
          <a:prstGeom prst="rect">
            <a:avLst/>
          </a:prstGeom>
        </p:spPr>
      </p:pic>
    </p:spTree>
    <p:extLst>
      <p:ext uri="{BB962C8B-B14F-4D97-AF65-F5344CB8AC3E}">
        <p14:creationId xmlns:p14="http://schemas.microsoft.com/office/powerpoint/2010/main" val="332527408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685800"/>
            <a:ext cx="4800600" cy="5486400"/>
          </a:xfrm>
        </p:spPr>
        <p:txBody>
          <a:bodyPr>
            <a:normAutofit fontScale="92500" lnSpcReduction="10000"/>
          </a:bodyPr>
          <a:lstStyle/>
          <a:p>
            <a:r>
              <a:rPr lang="en-US" dirty="0"/>
              <a:t>Emergency medical services</a:t>
            </a:r>
          </a:p>
          <a:p>
            <a:r>
              <a:rPr lang="en-US" dirty="0"/>
              <a:t>Scuba search and recovery</a:t>
            </a:r>
          </a:p>
          <a:p>
            <a:r>
              <a:rPr lang="en-US" dirty="0"/>
              <a:t>Cliff rescue</a:t>
            </a:r>
          </a:p>
          <a:p>
            <a:r>
              <a:rPr lang="en-US" dirty="0"/>
              <a:t>Boat rescue</a:t>
            </a:r>
          </a:p>
          <a:p>
            <a:r>
              <a:rPr lang="en-US" dirty="0"/>
              <a:t>Marine firefighting</a:t>
            </a:r>
          </a:p>
          <a:p>
            <a:r>
              <a:rPr lang="en-US" dirty="0"/>
              <a:t>Swiftwater rescue</a:t>
            </a:r>
          </a:p>
          <a:p>
            <a:r>
              <a:rPr lang="en-US" dirty="0"/>
              <a:t>Flood rescue</a:t>
            </a:r>
          </a:p>
          <a:p>
            <a:r>
              <a:rPr lang="en-US" dirty="0"/>
              <a:t>Law enforcement</a:t>
            </a:r>
          </a:p>
          <a:p>
            <a:endParaRPr lang="en-US" dirty="0"/>
          </a:p>
          <a:p>
            <a:pPr lvl="1"/>
            <a:endParaRPr lang="en-US" dirty="0"/>
          </a:p>
        </p:txBody>
      </p:sp>
    </p:spTree>
    <p:extLst>
      <p:ext uri="{BB962C8B-B14F-4D97-AF65-F5344CB8AC3E}">
        <p14:creationId xmlns:p14="http://schemas.microsoft.com/office/powerpoint/2010/main" val="1518772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Lifeguard as Manager</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55" b="6434"/>
          <a:stretch/>
        </p:blipFill>
        <p:spPr bwMode="auto">
          <a:xfrm>
            <a:off x="771686" y="1130085"/>
            <a:ext cx="7600627" cy="472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76428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Compensating for the incorrect assumptions and unknown capabilities of the public</a:t>
            </a:r>
          </a:p>
          <a:p>
            <a:r>
              <a:rPr lang="en-US" dirty="0"/>
              <a:t>Providing adequate means to avoid loss of coverage</a:t>
            </a:r>
          </a:p>
          <a:p>
            <a:pPr marL="0" indent="0">
              <a:buNone/>
            </a:pPr>
            <a:endParaRPr lang="en-US" dirty="0"/>
          </a:p>
        </p:txBody>
      </p:sp>
      <p:sp>
        <p:nvSpPr>
          <p:cNvPr id="3" name="Title 2"/>
          <p:cNvSpPr>
            <a:spLocks noGrp="1"/>
          </p:cNvSpPr>
          <p:nvPr>
            <p:ph type="title"/>
          </p:nvPr>
        </p:nvSpPr>
        <p:spPr/>
        <p:txBody>
          <a:bodyPr/>
          <a:lstStyle/>
          <a:p>
            <a:r>
              <a:rPr lang="en-US" dirty="0"/>
              <a:t>Managing Safety</a:t>
            </a:r>
          </a:p>
        </p:txBody>
      </p:sp>
    </p:spTree>
    <p:extLst>
      <p:ext uri="{BB962C8B-B14F-4D97-AF65-F5344CB8AC3E}">
        <p14:creationId xmlns:p14="http://schemas.microsoft.com/office/powerpoint/2010/main" val="2441368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Providing viable boundaries and limitations for activities</a:t>
            </a:r>
          </a:p>
          <a:p>
            <a:r>
              <a:rPr lang="en-US" dirty="0"/>
              <a:t>Safest way to get compliance</a:t>
            </a:r>
          </a:p>
          <a:p>
            <a:pPr marL="0" indent="0">
              <a:buNone/>
            </a:pPr>
            <a:endParaRPr lang="en-US" dirty="0"/>
          </a:p>
        </p:txBody>
      </p:sp>
      <p:sp>
        <p:nvSpPr>
          <p:cNvPr id="3" name="Title 2"/>
          <p:cNvSpPr>
            <a:spLocks noGrp="1"/>
          </p:cNvSpPr>
          <p:nvPr>
            <p:ph type="title"/>
          </p:nvPr>
        </p:nvSpPr>
        <p:spPr/>
        <p:txBody>
          <a:bodyPr/>
          <a:lstStyle/>
          <a:p>
            <a:r>
              <a:rPr lang="en-US" dirty="0"/>
              <a:t>Managing Conflict </a:t>
            </a:r>
          </a:p>
        </p:txBody>
      </p:sp>
    </p:spTree>
    <p:extLst>
      <p:ext uri="{BB962C8B-B14F-4D97-AF65-F5344CB8AC3E}">
        <p14:creationId xmlns:p14="http://schemas.microsoft.com/office/powerpoint/2010/main" val="443999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Lifeguard Rewards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3333" r="11667" b="18889"/>
          <a:stretch/>
        </p:blipFill>
        <p:spPr>
          <a:xfrm>
            <a:off x="0" y="1295400"/>
            <a:ext cx="9164515" cy="4495800"/>
          </a:xfrm>
          <a:prstGeom prst="rect">
            <a:avLst/>
          </a:prstGeom>
        </p:spPr>
      </p:pic>
    </p:spTree>
    <p:extLst>
      <p:ext uri="{BB962C8B-B14F-4D97-AF65-F5344CB8AC3E}">
        <p14:creationId xmlns:p14="http://schemas.microsoft.com/office/powerpoint/2010/main" val="359882929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Preventing injury or death of others is a critical and rewarding role. </a:t>
            </a:r>
          </a:p>
          <a:p>
            <a:r>
              <a:rPr lang="en-US" dirty="0"/>
              <a:t>Lifeguarding stays with you forever</a:t>
            </a:r>
          </a:p>
          <a:p>
            <a:r>
              <a:rPr lang="en-US" dirty="0"/>
              <a:t>“Lifeguards for Life®”</a:t>
            </a:r>
          </a:p>
          <a:p>
            <a:pPr marL="0" indent="0">
              <a:buNone/>
            </a:pPr>
            <a:endParaRPr lang="en-US" dirty="0"/>
          </a:p>
          <a:p>
            <a:endParaRPr lang="en-US" dirty="0"/>
          </a:p>
        </p:txBody>
      </p:sp>
    </p:spTree>
    <p:extLst>
      <p:ext uri="{BB962C8B-B14F-4D97-AF65-F5344CB8AC3E}">
        <p14:creationId xmlns:p14="http://schemas.microsoft.com/office/powerpoint/2010/main" val="32905205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336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USLA Code of Ethics</a:t>
            </a:r>
          </a:p>
        </p:txBody>
      </p:sp>
    </p:spTree>
    <p:extLst>
      <p:ext uri="{BB962C8B-B14F-4D97-AF65-F5344CB8AC3E}">
        <p14:creationId xmlns:p14="http://schemas.microsoft.com/office/powerpoint/2010/main" val="7608554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38600" y="914400"/>
            <a:ext cx="4800600" cy="5562600"/>
          </a:xfrm>
        </p:spPr>
        <p:txBody>
          <a:bodyPr>
            <a:normAutofit fontScale="55000" lnSpcReduction="20000"/>
          </a:bodyPr>
          <a:lstStyle/>
          <a:p>
            <a:pPr marL="0" indent="0">
              <a:buNone/>
            </a:pPr>
            <a:r>
              <a:rPr lang="en-US" dirty="0"/>
              <a:t>Lifeguards will:</a:t>
            </a:r>
          </a:p>
          <a:p>
            <a:pPr lvl="0"/>
            <a:r>
              <a:rPr lang="en-US" dirty="0"/>
              <a:t>Maintain an unwavering dedication to the safety of those they are assigned to protect.</a:t>
            </a:r>
          </a:p>
          <a:p>
            <a:pPr lvl="0"/>
            <a:r>
              <a:rPr lang="en-US" dirty="0"/>
              <a:t>Recognize and accept that heightened personal dangers are an unavoidable aspect of the job.</a:t>
            </a:r>
          </a:p>
          <a:p>
            <a:pPr lvl="0"/>
            <a:r>
              <a:rPr lang="en-US" dirty="0"/>
              <a:t>Maintain high standards of fitness, recognizing that their strength, stamina, and physical skill may mean the difference between life and death.</a:t>
            </a:r>
          </a:p>
          <a:p>
            <a:pPr lvl="0"/>
            <a:r>
              <a:rPr lang="en-US" dirty="0"/>
              <a:t>Make every reasonable effort to prevent accidents before they occur.</a:t>
            </a:r>
          </a:p>
          <a:p>
            <a:pPr lvl="0"/>
            <a:r>
              <a:rPr lang="en-US" dirty="0"/>
              <a:t>Avoid any undue distraction which may deter them from their primary responsibility.</a:t>
            </a:r>
          </a:p>
        </p:txBody>
      </p:sp>
    </p:spTree>
    <p:extLst>
      <p:ext uri="{BB962C8B-B14F-4D97-AF65-F5344CB8AC3E}">
        <p14:creationId xmlns:p14="http://schemas.microsoft.com/office/powerpoint/2010/main" val="3138855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55000" lnSpcReduction="20000"/>
          </a:bodyPr>
          <a:lstStyle/>
          <a:p>
            <a:pPr lvl="0"/>
            <a:r>
              <a:rPr lang="en-US" dirty="0"/>
              <a:t>Proudly carry out the duties they are assigned, providing the highest possible levels of courtesy, respect and assistance to those whom they watch over.</a:t>
            </a:r>
          </a:p>
          <a:p>
            <a:pPr lvl="0"/>
            <a:r>
              <a:rPr lang="en-US" dirty="0"/>
              <a:t>Take proactive steps to educate the public about the hazards of the aquatic environment and ways to safely enjoy aquatic recreation.</a:t>
            </a:r>
          </a:p>
          <a:p>
            <a:pPr lvl="0"/>
            <a:r>
              <a:rPr lang="en-US" dirty="0"/>
              <a:t>Promote their profession through personal actions which serve to demonstrate that lifeguards everywhere are deserving of the trust placed in them by the public they serve.</a:t>
            </a:r>
          </a:p>
          <a:p>
            <a:pPr lvl="0"/>
            <a:r>
              <a:rPr lang="en-US" dirty="0"/>
              <a:t>Diligently follow established policies and procedures set forth by their employing agency to promote the best possible public service.</a:t>
            </a:r>
          </a:p>
        </p:txBody>
      </p:sp>
    </p:spTree>
    <p:extLst>
      <p:ext uri="{BB962C8B-B14F-4D97-AF65-F5344CB8AC3E}">
        <p14:creationId xmlns:p14="http://schemas.microsoft.com/office/powerpoint/2010/main" val="651870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and Expectations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219200"/>
            <a:ext cx="6172200" cy="4629150"/>
          </a:xfrm>
          <a:prstGeom prst="rect">
            <a:avLst/>
          </a:prstGeom>
        </p:spPr>
      </p:pic>
    </p:spTree>
    <p:extLst>
      <p:ext uri="{BB962C8B-B14F-4D97-AF65-F5344CB8AC3E}">
        <p14:creationId xmlns:p14="http://schemas.microsoft.com/office/powerpoint/2010/main" val="389574944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The prevention of injury and death in the aquatic environment</a:t>
            </a:r>
          </a:p>
          <a:p>
            <a:pPr marL="0" indent="0">
              <a:buNone/>
            </a:pPr>
            <a:endParaRPr lang="en-US" dirty="0"/>
          </a:p>
        </p:txBody>
      </p:sp>
    </p:spTree>
    <p:extLst>
      <p:ext uri="{BB962C8B-B14F-4D97-AF65-F5344CB8AC3E}">
        <p14:creationId xmlns:p14="http://schemas.microsoft.com/office/powerpoint/2010/main" val="410617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57087035"/>
              </p:ext>
            </p:extLst>
          </p:nvPr>
        </p:nvGraphicFramePr>
        <p:xfrm>
          <a:off x="914400" y="762000"/>
          <a:ext cx="7239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570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66A7432F-3995-4454-8277-4EE7D1B7EC16}"/>
                                            </p:graphicEl>
                                          </p:spTgt>
                                        </p:tgtEl>
                                        <p:attrNameLst>
                                          <p:attrName>style.visibility</p:attrName>
                                        </p:attrNameLst>
                                      </p:cBhvr>
                                      <p:to>
                                        <p:strVal val="visible"/>
                                      </p:to>
                                    </p:set>
                                    <p:animEffect transition="in" filter="fade">
                                      <p:cBhvr>
                                        <p:cTn id="7" dur="500"/>
                                        <p:tgtEl>
                                          <p:spTgt spid="2">
                                            <p:graphicEl>
                                              <a:dgm id="{66A7432F-3995-4454-8277-4EE7D1B7EC1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90BDBE55-EEAE-47DB-B0CB-7EF361B38625}"/>
                                            </p:graphicEl>
                                          </p:spTgt>
                                        </p:tgtEl>
                                        <p:attrNameLst>
                                          <p:attrName>style.visibility</p:attrName>
                                        </p:attrNameLst>
                                      </p:cBhvr>
                                      <p:to>
                                        <p:strVal val="visible"/>
                                      </p:to>
                                    </p:set>
                                    <p:animEffect transition="in" filter="fade">
                                      <p:cBhvr>
                                        <p:cTn id="12" dur="500"/>
                                        <p:tgtEl>
                                          <p:spTgt spid="2">
                                            <p:graphicEl>
                                              <a:dgm id="{90BDBE55-EEAE-47DB-B0CB-7EF361B3862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BE792B84-EEE7-40DE-9670-B057EC8B778D}"/>
                                            </p:graphicEl>
                                          </p:spTgt>
                                        </p:tgtEl>
                                        <p:attrNameLst>
                                          <p:attrName>style.visibility</p:attrName>
                                        </p:attrNameLst>
                                      </p:cBhvr>
                                      <p:to>
                                        <p:strVal val="visible"/>
                                      </p:to>
                                    </p:set>
                                    <p:animEffect transition="in" filter="fade">
                                      <p:cBhvr>
                                        <p:cTn id="17" dur="500"/>
                                        <p:tgtEl>
                                          <p:spTgt spid="2">
                                            <p:graphicEl>
                                              <a:dgm id="{BE792B84-EEE7-40DE-9670-B057EC8B778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25A45AF4-2BA8-47A3-A15D-1ED6FF92C87B}"/>
                                            </p:graphicEl>
                                          </p:spTgt>
                                        </p:tgtEl>
                                        <p:attrNameLst>
                                          <p:attrName>style.visibility</p:attrName>
                                        </p:attrNameLst>
                                      </p:cBhvr>
                                      <p:to>
                                        <p:strVal val="visible"/>
                                      </p:to>
                                    </p:set>
                                    <p:animEffect transition="in" filter="fade">
                                      <p:cBhvr>
                                        <p:cTn id="22" dur="500"/>
                                        <p:tgtEl>
                                          <p:spTgt spid="2">
                                            <p:graphicEl>
                                              <a:dgm id="{25A45AF4-2BA8-47A3-A15D-1ED6FF92C87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A0C1F7D6-F1B1-4214-B601-5935C53F6AC1}"/>
                                            </p:graphicEl>
                                          </p:spTgt>
                                        </p:tgtEl>
                                        <p:attrNameLst>
                                          <p:attrName>style.visibility</p:attrName>
                                        </p:attrNameLst>
                                      </p:cBhvr>
                                      <p:to>
                                        <p:strVal val="visible"/>
                                      </p:to>
                                    </p:set>
                                    <p:animEffect transition="in" filter="fade">
                                      <p:cBhvr>
                                        <p:cTn id="27" dur="500"/>
                                        <p:tgtEl>
                                          <p:spTgt spid="2">
                                            <p:graphicEl>
                                              <a:dgm id="{A0C1F7D6-F1B1-4214-B601-5935C53F6AC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839AB1F3-BC87-4E4B-858D-DC89E166CE0F}"/>
                                            </p:graphicEl>
                                          </p:spTgt>
                                        </p:tgtEl>
                                        <p:attrNameLst>
                                          <p:attrName>style.visibility</p:attrName>
                                        </p:attrNameLst>
                                      </p:cBhvr>
                                      <p:to>
                                        <p:strVal val="visible"/>
                                      </p:to>
                                    </p:set>
                                    <p:animEffect transition="in" filter="fade">
                                      <p:cBhvr>
                                        <p:cTn id="32" dur="500"/>
                                        <p:tgtEl>
                                          <p:spTgt spid="2">
                                            <p:graphicEl>
                                              <a:dgm id="{839AB1F3-BC87-4E4B-858D-DC89E166CE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Trained to prevent</a:t>
            </a:r>
          </a:p>
          <a:p>
            <a:r>
              <a:rPr lang="en-US" dirty="0"/>
              <a:t>The benefits are far reaching</a:t>
            </a:r>
          </a:p>
          <a:p>
            <a:r>
              <a:rPr lang="en-US" dirty="0"/>
              <a:t>Most drownings are preventable</a:t>
            </a:r>
          </a:p>
          <a:p>
            <a:r>
              <a:rPr lang="en-US" dirty="0"/>
              <a:t>Lifeguards are emergency service professionals</a:t>
            </a:r>
          </a:p>
          <a:p>
            <a:r>
              <a:rPr lang="en-US" dirty="0"/>
              <a:t>The public expects lifeguards on their beaches</a:t>
            </a:r>
          </a:p>
          <a:p>
            <a:pPr marL="0" indent="0">
              <a:buNone/>
            </a:pPr>
            <a:endParaRPr lang="en-US" dirty="0"/>
          </a:p>
          <a:p>
            <a:pPr lvl="1"/>
            <a:endParaRPr lang="en-US" dirty="0"/>
          </a:p>
        </p:txBody>
      </p:sp>
    </p:spTree>
    <p:extLst>
      <p:ext uri="{BB962C8B-B14F-4D97-AF65-F5344CB8AC3E}">
        <p14:creationId xmlns:p14="http://schemas.microsoft.com/office/powerpoint/2010/main" val="4173309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8048"/>
            <a:ext cx="4873487" cy="565150"/>
          </a:xfrm>
        </p:spPr>
        <p:txBody>
          <a:bodyPr/>
          <a:lstStyle/>
          <a:p>
            <a:r>
              <a:rPr lang="en-US" sz="2000" dirty="0"/>
              <a:t>The Physical Demands of Lifeguarding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3581400"/>
            <a:ext cx="2063980" cy="1371600"/>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82" y="533400"/>
            <a:ext cx="4625305" cy="2881189"/>
          </a:xfrm>
          <a:prstGeom prst="ellipse">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2878" y="3315100"/>
            <a:ext cx="4367732" cy="3275799"/>
          </a:xfrm>
          <a:prstGeom prst="ellipse">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6305" y="228600"/>
            <a:ext cx="4024244" cy="3018183"/>
          </a:xfrm>
          <a:prstGeom prst="ellipse">
            <a:avLst/>
          </a:prstGeom>
          <a:ln>
            <a:noFill/>
          </a:ln>
          <a:effectLst>
            <a:softEdge rad="112500"/>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16381" y="3429000"/>
            <a:ext cx="2285725" cy="3429000"/>
          </a:xfrm>
          <a:prstGeom prst="ellipse">
            <a:avLst/>
          </a:prstGeom>
          <a:ln>
            <a:noFill/>
          </a:ln>
          <a:effectLst>
            <a:softEdge rad="112500"/>
          </a:effectLst>
        </p:spPr>
      </p:pic>
    </p:spTree>
    <p:extLst>
      <p:ext uri="{BB962C8B-B14F-4D97-AF65-F5344CB8AC3E}">
        <p14:creationId xmlns:p14="http://schemas.microsoft.com/office/powerpoint/2010/main" val="3733789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par>
                          <p:cTn id="14" fill="hold">
                            <p:stCondLst>
                              <p:cond delay="3000"/>
                            </p:stCondLst>
                            <p:childTnLst>
                              <p:par>
                                <p:cTn id="15" presetID="45"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childTnLst>
                          </p:cTn>
                        </p:par>
                        <p:par>
                          <p:cTn id="20" fill="hold">
                            <p:stCondLst>
                              <p:cond delay="5000"/>
                            </p:stCondLst>
                            <p:childTnLst>
                              <p:par>
                                <p:cTn id="21" presetID="3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par>
                          <p:cTn id="27" fill="hold">
                            <p:stCondLst>
                              <p:cond delay="6000"/>
                            </p:stCondLst>
                            <p:childTnLst>
                              <p:par>
                                <p:cTn id="28" presetID="6"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14112</TotalTime>
  <Words>1103</Words>
  <Application>Microsoft Office PowerPoint</Application>
  <PresentationFormat>On-screen Show (4:3)</PresentationFormat>
  <Paragraphs>89</Paragraphs>
  <Slides>17</Slides>
  <Notes>13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Custom Design</vt:lpstr>
      <vt:lpstr>Office Theme</vt:lpstr>
      <vt:lpstr>Chapter 3: The Role of the Professional Lifeguard</vt:lpstr>
      <vt:lpstr>The USLA Code of Ethics</vt:lpstr>
      <vt:lpstr>PowerPoint Presentation</vt:lpstr>
      <vt:lpstr>PowerPoint Presentation</vt:lpstr>
      <vt:lpstr>Responsibilities and Expectations</vt:lpstr>
      <vt:lpstr>PowerPoint Presentation</vt:lpstr>
      <vt:lpstr>PowerPoint Presentation</vt:lpstr>
      <vt:lpstr>PowerPoint Presentation</vt:lpstr>
      <vt:lpstr>The Physical Demands of Lifeguarding</vt:lpstr>
      <vt:lpstr>Public Safety is Job One</vt:lpstr>
      <vt:lpstr>PowerPoint Presentation</vt:lpstr>
      <vt:lpstr>The Lifeguard as Manager</vt:lpstr>
      <vt:lpstr>Managing Safety</vt:lpstr>
      <vt:lpstr>Managing Conflict </vt:lpstr>
      <vt:lpstr>Lifeguard Rewards</vt:lpstr>
      <vt:lpstr>PowerPoint Presentation</vt:lpstr>
      <vt:lpstr>PowerPoint Presentation</vt:lpstr>
    </vt:vector>
  </TitlesOfParts>
  <Company>City of Evanston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Abajian, Adam</dc:creator>
  <cp:lastModifiedBy>B. Chris Brewster</cp:lastModifiedBy>
  <cp:revision>537</cp:revision>
  <dcterms:created xsi:type="dcterms:W3CDTF">2016-10-05T17:47:24Z</dcterms:created>
  <dcterms:modified xsi:type="dcterms:W3CDTF">2017-03-10T15:11:59Z</dcterms:modified>
</cp:coreProperties>
</file>