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78" r:id="rId2"/>
    <p:sldId id="561" r:id="rId3"/>
    <p:sldId id="394" r:id="rId4"/>
    <p:sldId id="512" r:id="rId5"/>
    <p:sldId id="513" r:id="rId6"/>
    <p:sldId id="514" r:id="rId7"/>
    <p:sldId id="515" r:id="rId8"/>
    <p:sldId id="516" r:id="rId9"/>
    <p:sldId id="518" r:id="rId10"/>
    <p:sldId id="519" r:id="rId11"/>
    <p:sldId id="520" r:id="rId12"/>
    <p:sldId id="521" r:id="rId13"/>
    <p:sldId id="523" r:id="rId14"/>
    <p:sldId id="524" r:id="rId15"/>
    <p:sldId id="525" r:id="rId16"/>
    <p:sldId id="527" r:id="rId17"/>
    <p:sldId id="511" r:id="rId18"/>
    <p:sldId id="529" r:id="rId19"/>
    <p:sldId id="530" r:id="rId20"/>
    <p:sldId id="531" r:id="rId21"/>
    <p:sldId id="532" r:id="rId22"/>
    <p:sldId id="528" r:id="rId23"/>
    <p:sldId id="535" r:id="rId24"/>
    <p:sldId id="536" r:id="rId25"/>
    <p:sldId id="537" r:id="rId26"/>
    <p:sldId id="534" r:id="rId27"/>
    <p:sldId id="539" r:id="rId28"/>
    <p:sldId id="542" r:id="rId29"/>
    <p:sldId id="543" r:id="rId30"/>
    <p:sldId id="541" r:id="rId31"/>
    <p:sldId id="546" r:id="rId32"/>
    <p:sldId id="547" r:id="rId33"/>
    <p:sldId id="548" r:id="rId34"/>
    <p:sldId id="549" r:id="rId35"/>
    <p:sldId id="550" r:id="rId36"/>
    <p:sldId id="551" r:id="rId37"/>
    <p:sldId id="552" r:id="rId38"/>
    <p:sldId id="553" r:id="rId39"/>
    <p:sldId id="554" r:id="rId40"/>
    <p:sldId id="545" r:id="rId41"/>
    <p:sldId id="557" r:id="rId42"/>
    <p:sldId id="558" r:id="rId43"/>
    <p:sldId id="559" r:id="rId44"/>
    <p:sldId id="560" r:id="rId4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7A6"/>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55" autoAdjust="0"/>
    <p:restoredTop sz="76246" autoAdjust="0"/>
  </p:normalViewPr>
  <p:slideViewPr>
    <p:cSldViewPr>
      <p:cViewPr>
        <p:scale>
          <a:sx n="60" d="100"/>
          <a:sy n="60" d="100"/>
        </p:scale>
        <p:origin x="-486" y="-72"/>
      </p:cViewPr>
      <p:guideLst>
        <p:guide orient="horz" pos="2160"/>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321DF8-F179-43D0-BC0F-D11D20D05FF7}" type="slidenum">
              <a:rPr lang="en-US" altLang="en-US"/>
              <a:pPr/>
              <a:t>‹#›</a:t>
            </a:fld>
            <a:endParaRPr lang="en-US" altLang="en-US" dirty="0"/>
          </a:p>
        </p:txBody>
      </p:sp>
    </p:spTree>
    <p:extLst>
      <p:ext uri="{BB962C8B-B14F-4D97-AF65-F5344CB8AC3E}">
        <p14:creationId xmlns:p14="http://schemas.microsoft.com/office/powerpoint/2010/main" val="224255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16C51-FE2C-4B40-8DEA-FA0CE26D0BF2}" type="slidenum">
              <a:rPr lang="en-US" altLang="en-US"/>
              <a:pPr/>
              <a:t>‹#›</a:t>
            </a:fld>
            <a:endParaRPr lang="en-US" altLang="en-US" dirty="0"/>
          </a:p>
        </p:txBody>
      </p:sp>
    </p:spTree>
    <p:extLst>
      <p:ext uri="{BB962C8B-B14F-4D97-AF65-F5344CB8AC3E}">
        <p14:creationId xmlns:p14="http://schemas.microsoft.com/office/powerpoint/2010/main" val="14999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7: Social Determinants of Health</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When we think of social determinants, we need to broaden our perspective to encompass any and all social interactions people have with their environment.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Of all the determinants affecting a person’s health, those of a social nature are by far the most fluid.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10</a:t>
            </a:fld>
            <a:endParaRPr lang="en-US" altLang="en-US" dirty="0"/>
          </a:p>
        </p:txBody>
      </p:sp>
    </p:spTree>
    <p:extLst>
      <p:ext uri="{BB962C8B-B14F-4D97-AF65-F5344CB8AC3E}">
        <p14:creationId xmlns:p14="http://schemas.microsoft.com/office/powerpoint/2010/main" val="4020772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Religion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Religion can play an important role in the overall health of a community and in an individual.</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 patient’s religious beliefs or practices may impact his or her health positively or negatively.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Since the advent of organized religion, some practices and rituals have had positive effects by promoting and maintaining the public’s health.</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Example: Hebraic practices of circumcision reduce the potential for infection by human immunodeficiency virus and other sexually transmitted diseases according to the Centers for Disease Control and Prevention.</a:t>
            </a:r>
          </a:p>
          <a:p>
            <a:pPr marL="685800" marR="0" indent="-228600">
              <a:spcBef>
                <a:spcPts val="0"/>
              </a:spcBef>
              <a:spcAft>
                <a:spcPts val="300"/>
              </a:spcAft>
              <a:tabLst>
                <a:tab pos="685800" algn="l"/>
              </a:tabLst>
            </a:pPr>
            <a:r>
              <a:rPr lang="en-US" sz="1200" dirty="0" smtClean="0">
                <a:effectLst/>
                <a:latin typeface="Times New Roman"/>
                <a:ea typeface="Times New Roman"/>
              </a:rPr>
              <a:t>b.	Example: Practices of quarantining people with diseases such as leprosy were intended to prevent the spread of those diseases to the community.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11</a:t>
            </a:fld>
            <a:endParaRPr lang="en-US" altLang="en-US" dirty="0"/>
          </a:p>
        </p:txBody>
      </p:sp>
    </p:spTree>
    <p:extLst>
      <p:ext uri="{BB962C8B-B14F-4D97-AF65-F5344CB8AC3E}">
        <p14:creationId xmlns:p14="http://schemas.microsoft.com/office/powerpoint/2010/main" val="816542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Religious beliefs may play a role in determining when and what types of medical intervention people seek out. Some belief systems have guidelines regarding:</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Blood transfusions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Vaccines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Contraception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Some belief systems see prayer as the most effective means to healing and encourage their adherents to seek it before, or along with, any medical interventions.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In our society, it is every person’s right to abide by his or her religious convictions, and we must remember that spiritual care is just as important to some patients as physical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7.	Religion also affects a person’s end-of-life decisions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Medical interventions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Palliative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8.	The community paramedic should be aware of a patient’s beliefs and seek to identify what their effects might be both on the individual’s health and on the community’s overall health.</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12</a:t>
            </a:fld>
            <a:endParaRPr lang="en-US" altLang="en-US" dirty="0"/>
          </a:p>
        </p:txBody>
      </p:sp>
    </p:spTree>
    <p:extLst>
      <p:ext uri="{BB962C8B-B14F-4D97-AF65-F5344CB8AC3E}">
        <p14:creationId xmlns:p14="http://schemas.microsoft.com/office/powerpoint/2010/main" val="246736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smtClean="0"/>
          </a:p>
          <a:p>
            <a:r>
              <a:rPr lang="en-US" dirty="0" smtClean="0"/>
              <a:t>C.  Culture</a:t>
            </a:r>
            <a:endParaRPr lang="en-US" dirty="0"/>
          </a:p>
          <a:p>
            <a:pPr marL="457200" marR="0" indent="-228600">
              <a:spcBef>
                <a:spcPts val="0"/>
              </a:spcBef>
              <a:spcAft>
                <a:spcPts val="300"/>
              </a:spcAft>
              <a:tabLst>
                <a:tab pos="457200" algn="l"/>
              </a:tabLst>
            </a:pPr>
            <a:r>
              <a:rPr lang="en-US" sz="1400" dirty="0" smtClean="0">
                <a:effectLst/>
                <a:latin typeface="Times New Roman"/>
                <a:ea typeface="Times New Roman"/>
              </a:rPr>
              <a:t>1. 	Cultural practices are also important when examining the social determinants that affect a person’s and a community’s health.</a:t>
            </a:r>
          </a:p>
          <a:p>
            <a:pPr marL="457200" marR="0" indent="-228600">
              <a:spcBef>
                <a:spcPts val="0"/>
              </a:spcBef>
              <a:spcAft>
                <a:spcPts val="300"/>
              </a:spcAft>
              <a:tabLst>
                <a:tab pos="457200" algn="l"/>
              </a:tabLst>
            </a:pPr>
            <a:r>
              <a:rPr lang="en-US" sz="1400" dirty="0" smtClean="0">
                <a:effectLst/>
                <a:latin typeface="Times New Roman"/>
                <a:ea typeface="Times New Roman"/>
              </a:rPr>
              <a:t>2.	Culture is defined as the beliefs, customs, and art of a particular society, group, place, or time. Our focus will be culture as identified in customs. </a:t>
            </a: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3</a:t>
            </a:r>
            <a:r>
              <a:rPr lang="en-US" sz="1400" dirty="0">
                <a:effectLst/>
                <a:latin typeface="Times New Roman" panose="02020603050405020304" pitchFamily="18" charset="0"/>
                <a:ea typeface="Times New Roman" panose="02020603050405020304" pitchFamily="18" charset="0"/>
              </a:rPr>
              <a:t>. 	The cultural environment in which a person lives can influence his or her outlook on life.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Today, when food is ever present and easy to access, obesity has become a public health problem.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To complicate this unhealthy trend, a person growing up in a culture that places great emphasis on an unrealistic body size (eg, an unattainably thin waist) may be influenced to make choices that are not healthy in an effort to fulfill cultural expectations.</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Anorexia and bulimia</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Cultural practices include dietary choices. </a:t>
            </a:r>
          </a:p>
          <a:p>
            <a:pPr marL="685800" marR="0" indent="-228600">
              <a:spcBef>
                <a:spcPts val="0"/>
              </a:spcBef>
              <a:spcAft>
                <a:spcPts val="300"/>
              </a:spcAft>
              <a:tabLst>
                <a:tab pos="685800" algn="l"/>
              </a:tabLst>
            </a:pPr>
            <a:r>
              <a:rPr lang="en-US" sz="1200" dirty="0" smtClean="0">
                <a:effectLst/>
                <a:latin typeface="Times New Roman"/>
                <a:ea typeface="Times New Roman"/>
              </a:rPr>
              <a:t>a.	Some cultures cook and prepare foods that are high in sodium, sugar, or saturated fats.</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Excessive amounts of these elements in food have been linked to increased health problems ranging from high blood pressure to cardiovascular disease to diabetes.</a:t>
            </a:r>
          </a:p>
          <a:p>
            <a:pPr marL="685800" marR="0" indent="-228600">
              <a:spcBef>
                <a:spcPts val="0"/>
              </a:spcBef>
              <a:spcAft>
                <a:spcPts val="300"/>
              </a:spcAft>
              <a:tabLst>
                <a:tab pos="685800" algn="l"/>
              </a:tabLst>
            </a:pPr>
            <a:r>
              <a:rPr lang="en-US" sz="1200" dirty="0" smtClean="0">
                <a:effectLst/>
                <a:latin typeface="Times New Roman"/>
                <a:ea typeface="Times New Roman"/>
              </a:rPr>
              <a:t>b.	Some cultures have a history of healthy food preparation and choices.</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Mediterranean diets often have at their center foods that include olive oil, nuts, and other foods that reduce inflammation and benefit the body.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13</a:t>
            </a:fld>
            <a:endParaRPr lang="en-US" altLang="en-US" dirty="0"/>
          </a:p>
        </p:txBody>
      </p:sp>
    </p:spTree>
    <p:extLst>
      <p:ext uri="{BB962C8B-B14F-4D97-AF65-F5344CB8AC3E}">
        <p14:creationId xmlns:p14="http://schemas.microsoft.com/office/powerpoint/2010/main" val="360210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5.	Culture may also influence a person’s willingness to seek medical attention.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If someone comes from a family that has historically seen health care as something that only “really sick” people need, he or she may wait until symptoms become unbearable before seeking medical </a:t>
            </a:r>
            <a:r>
              <a:rPr lang="en-US" sz="1200" dirty="0" smtClean="0">
                <a:effectLst/>
                <a:latin typeface="Times New Roman" panose="02020603050405020304" pitchFamily="18" charset="0"/>
                <a:ea typeface="Times New Roman" panose="02020603050405020304" pitchFamily="18" charset="0"/>
              </a:rPr>
              <a:t>attention.</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Other people may have grown up in families that highly value health maintenance and checkups.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6. 	Culture influences the way we make decisions.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Our cultural environment often dictates to us which choices are good and which are bad, in the eyes of our society.</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7. 	A community paramedic who listens to the patient and seeks to identify the cultural influences affecting him or her will have greater success in communicating and working with patients.</a:t>
            </a:r>
          </a:p>
          <a:p>
            <a:pPr marL="685800" marR="0" indent="-228600">
              <a:spcBef>
                <a:spcPts val="0"/>
              </a:spcBef>
              <a:spcAft>
                <a:spcPts val="300"/>
              </a:spcAft>
              <a:tabLst>
                <a:tab pos="685800" algn="l"/>
              </a:tabLst>
            </a:pPr>
            <a:r>
              <a:rPr lang="en-US" sz="1200" dirty="0" smtClean="0">
                <a:effectLst/>
                <a:latin typeface="Times New Roman"/>
                <a:ea typeface="Times New Roman"/>
              </a:rPr>
              <a:t>a.	As health care professionals, it is the job of the community paramedic to give patients the best information possible to help them make the most well-informed decisions.</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Example: A community paramedic may have to explain to a diabetic that although his father lived to 80 without going to a doctor, heredity only plays a part. Each person’s health is unique.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14</a:t>
            </a:fld>
            <a:endParaRPr lang="en-US" altLang="en-US" dirty="0"/>
          </a:p>
        </p:txBody>
      </p:sp>
    </p:spTree>
    <p:extLst>
      <p:ext uri="{BB962C8B-B14F-4D97-AF65-F5344CB8AC3E}">
        <p14:creationId xmlns:p14="http://schemas.microsoft.com/office/powerpoint/2010/main" val="86731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Social and economic status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Social and economic status is the most commonly discussed social factor affecting a person’s health.</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Socioeconomic status </a:t>
            </a:r>
            <a:r>
              <a:rPr lang="en-US" sz="1100" b="0" dirty="0" smtClean="0">
                <a:effectLst/>
                <a:latin typeface="Times New Roman" panose="02020603050405020304" pitchFamily="18" charset="0"/>
                <a:ea typeface="Times New Roman" panose="02020603050405020304" pitchFamily="18" charset="0"/>
              </a:rPr>
              <a:t>refers to </a:t>
            </a:r>
            <a:r>
              <a:rPr lang="en-US" sz="1100" dirty="0">
                <a:effectLst/>
                <a:latin typeface="Times New Roman" panose="02020603050405020304" pitchFamily="18" charset="0"/>
                <a:ea typeface="Times New Roman" panose="02020603050405020304" pitchFamily="18" charset="0"/>
              </a:rPr>
              <a:t>a person’s financial capacity, educational level, and/or work status.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Socioeconomic factors that can have an effect on a person’s health include: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Social exclusion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Housing and water</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Education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d. 	Employment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e. 	Transportation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15</a:t>
            </a:fld>
            <a:endParaRPr lang="en-US" altLang="en-US" dirty="0"/>
          </a:p>
        </p:txBody>
      </p:sp>
    </p:spTree>
    <p:extLst>
      <p:ext uri="{BB962C8B-B14F-4D97-AF65-F5344CB8AC3E}">
        <p14:creationId xmlns:p14="http://schemas.microsoft.com/office/powerpoint/2010/main" val="3891208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	Social exclusion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Measured more by subjective means than by hard data</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t>
            </a:r>
            <a:r>
              <a:rPr lang="en-US" sz="1200" dirty="0" smtClean="0">
                <a:effectLst/>
                <a:latin typeface="Times New Roman" panose="02020603050405020304" pitchFamily="18" charset="0"/>
                <a:ea typeface="Times New Roman" panose="02020603050405020304" pitchFamily="18" charset="0"/>
              </a:rPr>
              <a:t>Phenomenon </a:t>
            </a:r>
            <a:r>
              <a:rPr lang="en-US" sz="1200" dirty="0">
                <a:effectLst/>
                <a:latin typeface="Times New Roman" panose="02020603050405020304" pitchFamily="18" charset="0"/>
                <a:ea typeface="Times New Roman" panose="02020603050405020304" pitchFamily="18" charset="0"/>
              </a:rPr>
              <a:t>by which a person, or group, is excluded from social interaction with those in the </a:t>
            </a:r>
            <a:r>
              <a:rPr lang="en-US" sz="1200" dirty="0" smtClean="0">
                <a:effectLst/>
                <a:latin typeface="Times New Roman" panose="02020603050405020304" pitchFamily="18" charset="0"/>
                <a:ea typeface="Times New Roman" panose="02020603050405020304" pitchFamily="18" charset="0"/>
              </a:rPr>
              <a:t>community</a:t>
            </a:r>
            <a:r>
              <a:rPr lang="en-US" sz="1200" dirty="0">
                <a:effectLst/>
                <a:latin typeface="Times New Roman" panose="02020603050405020304" pitchFamily="18" charset="0"/>
                <a:ea typeface="Times New Roman" panose="02020603050405020304" pitchFamily="18" charset="0"/>
              </a:rPr>
              <a:t>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When social exclusion results from racial, ethnic, or cultural discrimination, people may not be able to access health care.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Social margin: people who are on the fringes of the social system and often have an unequal access to health care.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	People who are more likely to be marginalized:</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Homeless</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Mentally ill</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History within the penal system </a:t>
            </a:r>
          </a:p>
          <a:p>
            <a:pPr marL="685800" marR="0" indent="-228600">
              <a:spcBef>
                <a:spcPts val="0"/>
              </a:spcBef>
              <a:spcAft>
                <a:spcPts val="300"/>
              </a:spcAft>
              <a:tabLst>
                <a:tab pos="685800" algn="l"/>
              </a:tabLst>
            </a:pPr>
            <a:r>
              <a:rPr lang="en-US" sz="1200" dirty="0" smtClean="0">
                <a:effectLst/>
                <a:latin typeface="Times New Roman"/>
                <a:ea typeface="Times New Roman"/>
              </a:rPr>
              <a:t>f. 	Poverty: social exclusion can also be the result of absolute or relative </a:t>
            </a:r>
            <a:r>
              <a:rPr lang="en-US" sz="1200" dirty="0" smtClean="0">
                <a:effectLst/>
                <a:latin typeface="Times New Roman"/>
                <a:ea typeface="Times New Roman"/>
              </a:rPr>
              <a:t>poverty.</a:t>
            </a:r>
            <a:endParaRPr lang="en-US" sz="1200" dirty="0" smtClean="0">
              <a:effectLst/>
              <a:latin typeface="Times New Roman"/>
              <a:ea typeface="Times New Roman"/>
            </a:endParaRP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Absolute poverty: the lack of basic material necessities for life, including health care</a:t>
            </a:r>
          </a:p>
          <a:p>
            <a:pPr marL="914400" marR="0" indent="-228600">
              <a:spcBef>
                <a:spcPts val="0"/>
              </a:spcBef>
              <a:spcAft>
                <a:spcPts val="300"/>
              </a:spcAft>
              <a:tabLst>
                <a:tab pos="685800" algn="l"/>
              </a:tabLst>
            </a:pPr>
            <a:r>
              <a:rPr lang="en-US" sz="1200" dirty="0" smtClean="0">
                <a:effectLst/>
                <a:latin typeface="Times New Roman"/>
                <a:ea typeface="Times New Roman"/>
              </a:rPr>
              <a:t>ii. 	Relative poverty: living on less than 60% of the national median income</a:t>
            </a:r>
          </a:p>
          <a:p>
            <a:pPr marL="685800" marR="0" indent="-228600">
              <a:spcBef>
                <a:spcPts val="0"/>
              </a:spcBef>
              <a:spcAft>
                <a:spcPts val="300"/>
              </a:spcAft>
              <a:tabLst>
                <a:tab pos="685800" algn="l"/>
              </a:tabLst>
            </a:pPr>
            <a:r>
              <a:rPr lang="en-US" sz="1200" dirty="0" smtClean="0">
                <a:effectLst/>
                <a:latin typeface="Times New Roman"/>
                <a:ea typeface="Times New Roman"/>
              </a:rPr>
              <a:t>g. 	People who are impoverished may be unable to access even free community health services due to lack of transportation, odd working hours due to multiple jobs, or an inability to find or coordinate child care.</a:t>
            </a:r>
          </a:p>
          <a:p>
            <a:pPr marL="685800" marR="0" indent="-228600">
              <a:spcBef>
                <a:spcPts val="0"/>
              </a:spcBef>
              <a:spcAft>
                <a:spcPts val="300"/>
              </a:spcAft>
              <a:tabLst>
                <a:tab pos="685800" algn="l"/>
              </a:tabLst>
            </a:pPr>
            <a:r>
              <a:rPr lang="en-US" sz="1200" dirty="0" smtClean="0">
                <a:effectLst/>
                <a:latin typeface="Times New Roman"/>
                <a:ea typeface="Times New Roman"/>
              </a:rPr>
              <a:t>h.	Social exclusion, if unchecked or unchanged, ultimately leads to an unequal distribution of, or at least unequal access to, health care and other resources. It can cost lives.</a:t>
            </a:r>
          </a:p>
          <a:p>
            <a:pPr marL="6858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People at the lower end of the social gradient are often unable to access basic health care services due to financial issues.</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Those lower on the social gradient are often at higher risk for life-threatening diseases, injury, or other health-related issues.</a:t>
            </a:r>
          </a:p>
          <a:p>
            <a:pPr marL="914400" marR="0" indent="-228600">
              <a:spcBef>
                <a:spcPts val="0"/>
              </a:spcBef>
              <a:spcAft>
                <a:spcPts val="300"/>
              </a:spcAft>
              <a:tabLst>
                <a:tab pos="685800" algn="l"/>
              </a:tabLst>
            </a:pPr>
            <a:r>
              <a:rPr lang="en-US" sz="1200" dirty="0" smtClean="0">
                <a:effectLst/>
                <a:latin typeface="Times New Roman"/>
                <a:ea typeface="Times New Roman"/>
              </a:rPr>
              <a:t>ii</a:t>
            </a:r>
            <a:r>
              <a:rPr lang="en-US" sz="1200" dirty="0" smtClean="0">
                <a:effectLst/>
                <a:latin typeface="Times New Roman"/>
                <a:ea typeface="Times New Roman"/>
              </a:rPr>
              <a:t>.	The decline in health of a person who remains on the lower end of the gradient is often exponential (</a:t>
            </a:r>
            <a:r>
              <a:rPr lang="en-US" sz="1200" dirty="0" err="1" smtClean="0">
                <a:effectLst/>
                <a:latin typeface="Times New Roman"/>
                <a:ea typeface="Times New Roman"/>
              </a:rPr>
              <a:t>eg</a:t>
            </a:r>
            <a:r>
              <a:rPr lang="en-US" sz="1200" dirty="0" smtClean="0">
                <a:effectLst/>
                <a:latin typeface="Times New Roman"/>
                <a:ea typeface="Times New Roman"/>
              </a:rPr>
              <a:t>, if a person with high blood pressure is unable to access resources to control it, it can easily compound to the point of a stroke or even death).</a:t>
            </a:r>
          </a:p>
          <a:p>
            <a:pPr marL="685800" marR="0" indent="-228600">
              <a:spcBef>
                <a:spcPts val="0"/>
              </a:spcBef>
              <a:spcAft>
                <a:spcPts val="300"/>
              </a:spcAft>
              <a:tabLst>
                <a:tab pos="685800" algn="l"/>
              </a:tabLst>
            </a:pPr>
            <a:r>
              <a:rPr lang="en-US" sz="1200" dirty="0" smtClean="0">
                <a:effectLst/>
                <a:latin typeface="Times New Roman"/>
                <a:ea typeface="Times New Roman"/>
              </a:rPr>
              <a:t>j.	By assisting people at the lower end of the gradient in accessing proper health care services, the community paramedic could potentially have a large effect not only on the patient’s short-term health, but also on his or her long-term health.</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16</a:t>
            </a:fld>
            <a:endParaRPr lang="en-US" altLang="en-US" dirty="0"/>
          </a:p>
        </p:txBody>
      </p:sp>
    </p:spTree>
    <p:extLst>
      <p:ext uri="{BB962C8B-B14F-4D97-AF65-F5344CB8AC3E}">
        <p14:creationId xmlns:p14="http://schemas.microsoft.com/office/powerpoint/2010/main" val="470925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4.	Housing and water</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Housing is a shelter and form of protection against environmental elements.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t>
            </a:r>
            <a:r>
              <a:rPr lang="en-US" sz="1200" dirty="0" smtClean="0">
                <a:effectLst/>
                <a:latin typeface="Times New Roman" panose="02020603050405020304" pitchFamily="18" charset="0"/>
                <a:ea typeface="Times New Roman" panose="02020603050405020304" pitchFamily="18" charset="0"/>
              </a:rPr>
              <a:t>Adequate </a:t>
            </a:r>
            <a:r>
              <a:rPr lang="en-US" sz="1200" dirty="0">
                <a:effectLst/>
                <a:latin typeface="Times New Roman" panose="02020603050405020304" pitchFamily="18" charset="0"/>
                <a:ea typeface="Times New Roman" panose="02020603050405020304" pitchFamily="18" charset="0"/>
              </a:rPr>
              <a:t>housing impacts more than just basic comfort; it can also have ramifications on a person’s health.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17</a:t>
            </a:fld>
            <a:endParaRPr lang="en-US" altLang="en-US" dirty="0"/>
          </a:p>
        </p:txBody>
      </p:sp>
    </p:spTree>
    <p:extLst>
      <p:ext uri="{BB962C8B-B14F-4D97-AF65-F5344CB8AC3E}">
        <p14:creationId xmlns:p14="http://schemas.microsoft.com/office/powerpoint/2010/main" val="808838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Housing provides access to many of the basic services needed to ensure proper health:</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Clean water</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Sanitation</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Waste disposal</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iv</a:t>
            </a:r>
            <a:r>
              <a:rPr lang="en-US" sz="1200" dirty="0">
                <a:effectLst/>
                <a:latin typeface="Times New Roman" panose="02020603050405020304" pitchFamily="18" charset="0"/>
                <a:ea typeface="Times New Roman" panose="02020603050405020304" pitchFamily="18" charset="0"/>
              </a:rPr>
              <a:t>.	Shelter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18</a:t>
            </a:fld>
            <a:endParaRPr lang="en-US" altLang="en-US" dirty="0"/>
          </a:p>
        </p:txBody>
      </p:sp>
    </p:spTree>
    <p:extLst>
      <p:ext uri="{BB962C8B-B14F-4D97-AF65-F5344CB8AC3E}">
        <p14:creationId xmlns:p14="http://schemas.microsoft.com/office/powerpoint/2010/main" val="288226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Clean water is essential to proper health and hygiene</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Proper food preparation</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Sanitization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e</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Improper hygiene can lead to increased rates of infection and other health-related issues such as:</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Flu</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rPr>
              <a:t>Staphylococcus</a:t>
            </a:r>
            <a:r>
              <a:rPr lang="en-US" sz="1200" dirty="0">
                <a:effectLst/>
                <a:latin typeface="Times New Roman" panose="02020603050405020304" pitchFamily="18" charset="0"/>
                <a:ea typeface="Times New Roman" panose="02020603050405020304" pitchFamily="18" charset="0"/>
              </a:rPr>
              <a:t> infections</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Common </a:t>
            </a:r>
            <a:r>
              <a:rPr lang="en-US" sz="1200" dirty="0">
                <a:effectLst/>
                <a:latin typeface="Times New Roman" panose="02020603050405020304" pitchFamily="18" charset="0"/>
                <a:ea typeface="Times New Roman" panose="02020603050405020304" pitchFamily="18" charset="0"/>
              </a:rPr>
              <a:t>cold</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19</a:t>
            </a:fld>
            <a:endParaRPr lang="en-US" altLang="en-US" dirty="0"/>
          </a:p>
        </p:txBody>
      </p:sp>
    </p:spTree>
    <p:extLst>
      <p:ext uri="{BB962C8B-B14F-4D97-AF65-F5344CB8AC3E}">
        <p14:creationId xmlns:p14="http://schemas.microsoft.com/office/powerpoint/2010/main" val="106012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7: Social Determinants of Health</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smtClean="0">
                <a:effectLst/>
                <a:latin typeface="Times New Roman"/>
                <a:ea typeface="Times New Roman"/>
              </a:rPr>
              <a:t>f. 	Improper waste disposal can create:</a:t>
            </a: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A breeding ground for rodent vectors</a:t>
            </a:r>
          </a:p>
          <a:p>
            <a:pPr marL="685800" marR="0" indent="-228600">
              <a:spcBef>
                <a:spcPts val="0"/>
              </a:spcBef>
              <a:spcAft>
                <a:spcPts val="300"/>
              </a:spcAft>
              <a:tabLst>
                <a:tab pos="685800" algn="l"/>
              </a:tabLst>
            </a:pPr>
            <a:r>
              <a:rPr lang="en-US" sz="1200" dirty="0" smtClean="0">
                <a:effectLst/>
                <a:latin typeface="Times New Roman"/>
                <a:ea typeface="Times New Roman"/>
              </a:rPr>
              <a:t>	ii. 	An accumulation of toxic or hazardous substances</a:t>
            </a:r>
          </a:p>
          <a:p>
            <a:pPr marL="685800" marR="0" indent="-228600">
              <a:spcBef>
                <a:spcPts val="0"/>
              </a:spcBef>
              <a:spcAft>
                <a:spcPts val="300"/>
              </a:spcAft>
              <a:tabLst>
                <a:tab pos="685800" algn="l"/>
              </a:tabLst>
            </a:pPr>
            <a:r>
              <a:rPr lang="en-US" sz="1200" dirty="0" smtClean="0">
                <a:effectLst/>
                <a:latin typeface="Times New Roman"/>
                <a:ea typeface="Times New Roman"/>
              </a:rPr>
              <a:t>g. 	Contaminants can easily enter into water systems and create a higher risk for the general population to contract:</a:t>
            </a: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Diarrhea-causing illnesses</a:t>
            </a:r>
          </a:p>
          <a:p>
            <a:pPr marL="685800" marR="0" indent="-228600">
              <a:spcBef>
                <a:spcPts val="0"/>
              </a:spcBef>
              <a:spcAft>
                <a:spcPts val="300"/>
              </a:spcAft>
              <a:tabLst>
                <a:tab pos="685800" algn="l"/>
              </a:tabLst>
            </a:pPr>
            <a:r>
              <a:rPr lang="en-US" sz="1200" dirty="0" smtClean="0">
                <a:effectLst/>
                <a:latin typeface="Times New Roman"/>
                <a:ea typeface="Times New Roman"/>
              </a:rPr>
              <a:t>	ii. 	Parasites</a:t>
            </a:r>
          </a:p>
          <a:p>
            <a:pPr marL="685800" marR="0" indent="-228600">
              <a:spcBef>
                <a:spcPts val="0"/>
              </a:spcBef>
              <a:spcAft>
                <a:spcPts val="300"/>
              </a:spcAft>
              <a:tabLst>
                <a:tab pos="685800" algn="l"/>
              </a:tabLst>
            </a:pPr>
            <a:r>
              <a:rPr lang="en-US" sz="1200" dirty="0" smtClean="0">
                <a:effectLst/>
                <a:latin typeface="Times New Roman"/>
                <a:ea typeface="Times New Roman"/>
              </a:rPr>
              <a:t>	iii. 	Cancer</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h. </a:t>
            </a:r>
            <a:r>
              <a:rPr lang="en-US" sz="1200" dirty="0">
                <a:effectLst/>
                <a:latin typeface="Times New Roman" panose="02020603050405020304" pitchFamily="18" charset="0"/>
                <a:ea typeface="Times New Roman" panose="02020603050405020304" pitchFamily="18" charset="0"/>
              </a:rPr>
              <a:t>	Recent surveys by the US Census Bureau show that approximately 630,000 households, or 1.6 million Americans, live in housing with inadequate or no access to indoor plumbing or running water.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20</a:t>
            </a:fld>
            <a:endParaRPr lang="en-US" altLang="en-US" dirty="0"/>
          </a:p>
        </p:txBody>
      </p:sp>
    </p:spTree>
    <p:extLst>
      <p:ext uri="{BB962C8B-B14F-4D97-AF65-F5344CB8AC3E}">
        <p14:creationId xmlns:p14="http://schemas.microsoft.com/office/powerpoint/2010/main" val="285943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6858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The home visit assessment is not a mechanical inspection of the home. It is designed to focus on common causes of injury, such as:</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Trip hazards</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Kitchen safety</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Adequate lighting inside and outside of the house</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iv</a:t>
            </a:r>
            <a:r>
              <a:rPr lang="en-US" sz="1200" dirty="0">
                <a:effectLst/>
                <a:latin typeface="Times New Roman" panose="02020603050405020304" pitchFamily="18" charset="0"/>
                <a:ea typeface="Times New Roman" panose="02020603050405020304" pitchFamily="18" charset="0"/>
              </a:rPr>
              <a:t>.	Grab bars and lift handles in bathroom if needed</a:t>
            </a:r>
          </a:p>
          <a:p>
            <a:pPr marL="685800" indent="-228600"/>
            <a:r>
              <a:rPr lang="en-US" sz="1200" dirty="0" smtClean="0">
                <a:effectLst/>
                <a:latin typeface="Times New Roman"/>
                <a:ea typeface="Times New Roman"/>
              </a:rPr>
              <a:t>j.	During the first home visit, the community paramedic can evaluate the home setting to identify items that can be immediately corrected without the need for any additional resources.</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21</a:t>
            </a:fld>
            <a:endParaRPr lang="en-US" altLang="en-US" dirty="0"/>
          </a:p>
        </p:txBody>
      </p:sp>
    </p:spTree>
    <p:extLst>
      <p:ext uri="{BB962C8B-B14F-4D97-AF65-F5344CB8AC3E}">
        <p14:creationId xmlns:p14="http://schemas.microsoft.com/office/powerpoint/2010/main" val="1116999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endParaRPr lang="en-US" dirty="0" smtClean="0"/>
          </a:p>
          <a:p>
            <a:endParaRPr lang="en-US" dirty="0"/>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k. </a:t>
            </a:r>
            <a:r>
              <a:rPr lang="en-US" sz="1200" dirty="0">
                <a:effectLst/>
                <a:latin typeface="Times New Roman" panose="02020603050405020304" pitchFamily="18" charset="0"/>
                <a:ea typeface="Times New Roman" panose="02020603050405020304" pitchFamily="18" charset="0"/>
              </a:rPr>
              <a:t>	Homes with large amounts of dust, mold, lead paint, cockroaches, and rodents can create environments that exacerbate health issues in people with chronic respiratory diseases. </a:t>
            </a:r>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22</a:t>
            </a:fld>
            <a:endParaRPr lang="en-US" altLang="en-US" dirty="0"/>
          </a:p>
        </p:txBody>
      </p:sp>
    </p:spTree>
    <p:extLst>
      <p:ext uri="{BB962C8B-B14F-4D97-AF65-F5344CB8AC3E}">
        <p14:creationId xmlns:p14="http://schemas.microsoft.com/office/powerpoint/2010/main" val="2265855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5.	Education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Can </a:t>
            </a:r>
            <a:r>
              <a:rPr lang="en-US" sz="1200" dirty="0">
                <a:effectLst/>
                <a:latin typeface="Times New Roman" panose="02020603050405020304" pitchFamily="18" charset="0"/>
                <a:ea typeface="Times New Roman" panose="02020603050405020304" pitchFamily="18" charset="0"/>
              </a:rPr>
              <a:t>be an important contributor to a person’s health and </a:t>
            </a:r>
            <a:r>
              <a:rPr lang="en-US" sz="1200" dirty="0" smtClean="0">
                <a:effectLst/>
                <a:latin typeface="Times New Roman" panose="02020603050405020304" pitchFamily="18" charset="0"/>
                <a:ea typeface="Times New Roman" panose="02020603050405020304" pitchFamily="18" charset="0"/>
              </a:rPr>
              <a:t>well-being</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a:t>
            </a:r>
            <a:r>
              <a:rPr lang="en-US" sz="1200" dirty="0" smtClean="0">
                <a:effectLst/>
                <a:latin typeface="Times New Roman" panose="02020603050405020304" pitchFamily="18" charset="0"/>
                <a:ea typeface="Times New Roman" panose="02020603050405020304" pitchFamily="18" charset="0"/>
              </a:rPr>
              <a:t>Equips </a:t>
            </a:r>
            <a:r>
              <a:rPr lang="en-US" sz="1200" dirty="0">
                <a:effectLst/>
                <a:latin typeface="Times New Roman" panose="02020603050405020304" pitchFamily="18" charset="0"/>
                <a:ea typeface="Times New Roman" panose="02020603050405020304" pitchFamily="18" charset="0"/>
              </a:rPr>
              <a:t>people to be involved in various productive activities in </a:t>
            </a:r>
            <a:r>
              <a:rPr lang="en-US" sz="1200" dirty="0" smtClean="0">
                <a:effectLst/>
                <a:latin typeface="Times New Roman" panose="02020603050405020304" pitchFamily="18" charset="0"/>
                <a:ea typeface="Times New Roman" panose="02020603050405020304" pitchFamily="18" charset="0"/>
              </a:rPr>
              <a:t>society</a:t>
            </a:r>
            <a:endParaRPr lang="en-US" sz="1200" dirty="0">
              <a:effectLst/>
              <a:latin typeface="Times New Roman" panose="02020603050405020304" pitchFamily="18" charset="0"/>
              <a:ea typeface="Times New Roman" panose="02020603050405020304" pitchFamily="18" charset="0"/>
            </a:endParaRP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Those with a high school diploma </a:t>
            </a:r>
            <a:r>
              <a:rPr lang="en-US" sz="1200" dirty="0" smtClean="0">
                <a:effectLst/>
                <a:latin typeface="Times New Roman" panose="02020603050405020304" pitchFamily="18" charset="0"/>
                <a:ea typeface="Times New Roman" panose="02020603050405020304" pitchFamily="18" charset="0"/>
              </a:rPr>
              <a:t>have a </a:t>
            </a:r>
            <a:r>
              <a:rPr lang="en-US" sz="1200" dirty="0">
                <a:effectLst/>
                <a:latin typeface="Times New Roman" panose="02020603050405020304" pitchFamily="18" charset="0"/>
                <a:ea typeface="Times New Roman" panose="02020603050405020304" pitchFamily="18" charset="0"/>
              </a:rPr>
              <a:t>much greater chance of being employed than those who do not complete high school.</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Those who continue on to obtain an undergraduate and postgraduate education tend to obtain higher-paying jobs, which can lead </a:t>
            </a:r>
            <a:r>
              <a:rPr lang="en-US" sz="1200" dirty="0" smtClean="0">
                <a:effectLst/>
                <a:latin typeface="Times New Roman" panose="02020603050405020304" pitchFamily="18" charset="0"/>
                <a:ea typeface="Times New Roman" panose="02020603050405020304" pitchFamily="18" charset="0"/>
              </a:rPr>
              <a:t>to </a:t>
            </a:r>
            <a:r>
              <a:rPr lang="en-US" sz="1200" dirty="0">
                <a:effectLst/>
                <a:latin typeface="Times New Roman" panose="02020603050405020304" pitchFamily="18" charset="0"/>
                <a:ea typeface="Times New Roman" panose="02020603050405020304" pitchFamily="18" charset="0"/>
              </a:rPr>
              <a:t>obtaining employee health insurance or the ability to purchase private health insurance.</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c. </a:t>
            </a:r>
            <a:r>
              <a:rPr lang="en-US" sz="1200" dirty="0">
                <a:effectLst/>
                <a:latin typeface="Times New Roman" panose="02020603050405020304" pitchFamily="18" charset="0"/>
                <a:ea typeface="Times New Roman" panose="02020603050405020304" pitchFamily="18" charset="0"/>
              </a:rPr>
              <a:t>	Education also empowers people with critical thinking skills, enabling them to make better choices, specifically in regard to health.</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Increased access to education has been associated with longer life expectancy, improved health and quality of life, and health-promoting behaviors.</a:t>
            </a:r>
          </a:p>
          <a:p>
            <a:pPr marL="914400"/>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23</a:t>
            </a:fld>
            <a:endParaRPr lang="en-US" altLang="en-US" dirty="0"/>
          </a:p>
        </p:txBody>
      </p:sp>
    </p:spTree>
    <p:extLst>
      <p:ext uri="{BB962C8B-B14F-4D97-AF65-F5344CB8AC3E}">
        <p14:creationId xmlns:p14="http://schemas.microsoft.com/office/powerpoint/2010/main" val="2705693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Good health education can be just as important as good general education.</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Even people at the lower end of the education social gradient can be empowered to take control of their health.</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Example:</a:t>
            </a:r>
            <a:r>
              <a:rPr lang="en-US" sz="1000" dirty="0">
                <a:effectLst/>
                <a:latin typeface="GiovanniStd-Book"/>
                <a:ea typeface="Times New Roman" panose="02020603050405020304" pitchFamily="18" charset="0"/>
                <a:cs typeface="GiovanniStd-Book"/>
              </a:rPr>
              <a:t> </a:t>
            </a:r>
            <a:r>
              <a:rPr lang="en-US" sz="1200" dirty="0">
                <a:effectLst/>
                <a:latin typeface="Times New Roman" panose="02020603050405020304" pitchFamily="18" charset="0"/>
                <a:ea typeface="Times New Roman" panose="02020603050405020304" pitchFamily="18" charset="0"/>
              </a:rPr>
              <a:t>many diabetic-related emergencies that require EMS assistance could be avoided by educating patients on proper diet, eating schedules, insulin use, and blood glucose measurement.</a:t>
            </a:r>
          </a:p>
          <a:p>
            <a:pPr marL="685800" marR="0" indent="-228600">
              <a:spcBef>
                <a:spcPts val="0"/>
              </a:spcBef>
              <a:spcAft>
                <a:spcPts val="300"/>
              </a:spcAft>
              <a:tabLst>
                <a:tab pos="685800" algn="l"/>
              </a:tabLst>
            </a:pPr>
            <a:r>
              <a:rPr lang="en-US" sz="1200" dirty="0" smtClean="0">
                <a:effectLst/>
                <a:latin typeface="Times New Roman"/>
                <a:ea typeface="Times New Roman"/>
              </a:rPr>
              <a:t>e. 	Educating the patient on his or her health condition and ensuring that the patient has received and understood the message can go a long way in improving patient health.</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24</a:t>
            </a:fld>
            <a:endParaRPr lang="en-US" altLang="en-US" dirty="0"/>
          </a:p>
        </p:txBody>
      </p:sp>
    </p:spTree>
    <p:extLst>
      <p:ext uri="{BB962C8B-B14F-4D97-AF65-F5344CB8AC3E}">
        <p14:creationId xmlns:p14="http://schemas.microsoft.com/office/powerpoint/2010/main" val="2324538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6.	Employment</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Employment is closely linked to and often associated with the educational social determinant.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Being employed can have a positive impact on a person’s overall health. </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People who are employed often find themselves further up on the social ladder, which tends to positively impact their overall health condition. </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Employment also improves people’s likelihood of having access to health care services and resources (eg, employer-based health care programs).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25</a:t>
            </a:fld>
            <a:endParaRPr lang="en-US" altLang="en-US" dirty="0"/>
          </a:p>
        </p:txBody>
      </p:sp>
    </p:spTree>
    <p:extLst>
      <p:ext uri="{BB962C8B-B14F-4D97-AF65-F5344CB8AC3E}">
        <p14:creationId xmlns:p14="http://schemas.microsoft.com/office/powerpoint/2010/main" val="3335385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However, overall work environment can play a large role in person’s health. </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Increased stress levels at work </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Length of the commute</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Length of the shift</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iv</a:t>
            </a:r>
            <a:r>
              <a:rPr lang="en-US" sz="1200" dirty="0">
                <a:effectLst/>
                <a:latin typeface="Times New Roman" panose="02020603050405020304" pitchFamily="18" charset="0"/>
                <a:ea typeface="Times New Roman" panose="02020603050405020304" pitchFamily="18" charset="0"/>
              </a:rPr>
              <a:t>.	Wages</a:t>
            </a:r>
          </a:p>
          <a:p>
            <a:pPr marL="971550" marR="0" indent="-285750">
              <a:spcBef>
                <a:spcPts val="0"/>
              </a:spcBef>
              <a:spcAft>
                <a:spcPts val="300"/>
              </a:spcAft>
              <a:buAutoNum type="romanLcPeriod" startAt="5"/>
              <a:tabLst>
                <a:tab pos="685800" algn="l"/>
              </a:tabLst>
            </a:pPr>
            <a:r>
              <a:rPr lang="en-US" sz="1200" dirty="0" smtClean="0">
                <a:effectLst/>
                <a:latin typeface="Times New Roman" panose="02020603050405020304" pitchFamily="18" charset="0"/>
                <a:ea typeface="Times New Roman" panose="02020603050405020304" pitchFamily="18" charset="0"/>
              </a:rPr>
              <a:t>Shift schedule</a:t>
            </a:r>
          </a:p>
          <a:p>
            <a:pPr marL="971550" marR="0" indent="-285750">
              <a:spcBef>
                <a:spcPts val="0"/>
              </a:spcBef>
              <a:spcAft>
                <a:spcPts val="300"/>
              </a:spcAft>
              <a:buAutoNum type="romanLcPeriod" startAt="5"/>
              <a:tabLst>
                <a:tab pos="685800" algn="l"/>
              </a:tabLst>
            </a:pPr>
            <a:r>
              <a:rPr lang="en-US" sz="1200" b="0" dirty="0" smtClean="0">
                <a:effectLst/>
                <a:latin typeface="Times New Roman" panose="02020603050405020304" pitchFamily="18" charset="0"/>
                <a:ea typeface="Times New Roman" panose="02020603050405020304" pitchFamily="18" charset="0"/>
              </a:rPr>
              <a:t>Physical</a:t>
            </a:r>
            <a:r>
              <a:rPr lang="en-US" sz="1200" b="0" baseline="0" dirty="0" smtClean="0">
                <a:effectLst/>
                <a:latin typeface="Times New Roman" panose="02020603050405020304" pitchFamily="18" charset="0"/>
                <a:ea typeface="Times New Roman" panose="02020603050405020304" pitchFamily="18" charset="0"/>
              </a:rPr>
              <a:t> work environment</a:t>
            </a:r>
            <a:endParaRPr lang="en-US" sz="1200" b="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smtClean="0">
                <a:effectLst/>
                <a:latin typeface="Times New Roman"/>
                <a:ea typeface="Times New Roman"/>
              </a:rPr>
              <a:t>d. 	While employment can have both positive and negative effects on a person’s health, the effects of unemployment are often purely negative.</a:t>
            </a:r>
          </a:p>
          <a:p>
            <a:pPr marL="685800" marR="0" indent="-228600">
              <a:spcBef>
                <a:spcPts val="0"/>
              </a:spcBef>
              <a:spcAft>
                <a:spcPts val="300"/>
              </a:spcAft>
              <a:tabLst>
                <a:tab pos="685800" algn="l"/>
              </a:tabLst>
            </a:pPr>
            <a:r>
              <a:rPr lang="en-US" sz="1200" dirty="0" smtClean="0">
                <a:effectLst/>
                <a:latin typeface="Times New Roman"/>
                <a:ea typeface="Times New Roman"/>
              </a:rPr>
              <a:t>e.  Unemployed people and their families are at a greatly increased risk of: </a:t>
            </a: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Premature death</a:t>
            </a:r>
          </a:p>
          <a:p>
            <a:pPr marL="685800" marR="0" indent="-228600">
              <a:spcBef>
                <a:spcPts val="0"/>
              </a:spcBef>
              <a:spcAft>
                <a:spcPts val="300"/>
              </a:spcAft>
              <a:tabLst>
                <a:tab pos="685800" algn="l"/>
              </a:tabLst>
            </a:pPr>
            <a:r>
              <a:rPr lang="en-US" sz="1200" dirty="0" smtClean="0">
                <a:effectLst/>
                <a:latin typeface="Times New Roman"/>
                <a:ea typeface="Times New Roman"/>
              </a:rPr>
              <a:t>	ii.	Significant health issues</a:t>
            </a:r>
          </a:p>
          <a:p>
            <a:pPr marL="685800" marR="0" indent="-228600">
              <a:spcBef>
                <a:spcPts val="0"/>
              </a:spcBef>
              <a:spcAft>
                <a:spcPts val="300"/>
              </a:spcAft>
              <a:tabLst>
                <a:tab pos="685800" algn="l"/>
              </a:tabLst>
            </a:pPr>
            <a:r>
              <a:rPr lang="en-US" sz="1200" dirty="0" smtClean="0">
                <a:effectLst/>
                <a:latin typeface="Times New Roman"/>
                <a:ea typeface="Times New Roman"/>
              </a:rPr>
              <a:t>	iii.	Negative feelings about themselves (</a:t>
            </a:r>
            <a:r>
              <a:rPr lang="en-US" sz="1200" dirty="0" err="1" smtClean="0">
                <a:effectLst/>
                <a:latin typeface="Times New Roman"/>
                <a:ea typeface="Times New Roman"/>
              </a:rPr>
              <a:t>eg</a:t>
            </a:r>
            <a:r>
              <a:rPr lang="en-US" sz="1200" dirty="0" smtClean="0">
                <a:effectLst/>
                <a:latin typeface="Times New Roman"/>
                <a:ea typeface="Times New Roman"/>
              </a:rPr>
              <a:t>, not able to provide for their families)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26</a:t>
            </a:fld>
            <a:endParaRPr lang="en-US" altLang="en-US" dirty="0"/>
          </a:p>
        </p:txBody>
      </p:sp>
    </p:spTree>
    <p:extLst>
      <p:ext uri="{BB962C8B-B14F-4D97-AF65-F5344CB8AC3E}">
        <p14:creationId xmlns:p14="http://schemas.microsoft.com/office/powerpoint/2010/main" val="1122608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7.	Transportation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When we think of transportation as a social determinant of health, we are focusing on the role that transportation plays in affecting our environment. </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b="0" dirty="0">
                <a:effectLst/>
                <a:latin typeface="Times New Roman" panose="02020603050405020304" pitchFamily="18" charset="0"/>
                <a:ea typeface="Times New Roman" panose="02020603050405020304" pitchFamily="18" charset="0"/>
              </a:rPr>
              <a:t>.   </a:t>
            </a:r>
            <a:r>
              <a:rPr lang="en-US" sz="1200" b="0" dirty="0" smtClean="0">
                <a:effectLst/>
                <a:latin typeface="Times New Roman" panose="02020603050405020304" pitchFamily="18" charset="0"/>
                <a:ea typeface="Times New Roman" panose="02020603050405020304" pitchFamily="18" charset="0"/>
              </a:rPr>
              <a:t>Increas</a:t>
            </a:r>
            <a:r>
              <a:rPr lang="en-US" sz="1200" b="0" baseline="0" dirty="0" smtClean="0">
                <a:effectLst/>
                <a:latin typeface="Times New Roman" panose="02020603050405020304" pitchFamily="18" charset="0"/>
                <a:ea typeface="Times New Roman" panose="02020603050405020304" pitchFamily="18" charset="0"/>
              </a:rPr>
              <a:t>e in motorized transportation led to </a:t>
            </a:r>
            <a:r>
              <a:rPr lang="en-US" sz="1200" baseline="0" dirty="0" smtClean="0">
                <a:effectLst/>
                <a:latin typeface="Times New Roman" panose="02020603050405020304" pitchFamily="18" charset="0"/>
                <a:ea typeface="Times New Roman" panose="02020603050405020304" pitchFamily="18" charset="0"/>
              </a:rPr>
              <a:t>d</a:t>
            </a:r>
            <a:r>
              <a:rPr lang="en-US" sz="1200" dirty="0" smtClean="0">
                <a:effectLst/>
                <a:latin typeface="Times New Roman" panose="02020603050405020304" pitchFamily="18" charset="0"/>
                <a:ea typeface="Times New Roman" panose="02020603050405020304" pitchFamily="18" charset="0"/>
              </a:rPr>
              <a:t>ecrease </a:t>
            </a:r>
            <a:r>
              <a:rPr lang="en-US" sz="1200" dirty="0">
                <a:effectLst/>
                <a:latin typeface="Times New Roman" panose="02020603050405020304" pitchFamily="18" charset="0"/>
                <a:ea typeface="Times New Roman" panose="02020603050405020304" pitchFamily="18" charset="0"/>
              </a:rPr>
              <a:t>in manual transportation (ie, people walk less)</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Walking to the grocery store or to the nearest bus stop to use public transportation increases the level of physical activity in a country where obesity is on the rise.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27</a:t>
            </a:fld>
            <a:endParaRPr lang="en-US" altLang="en-US" dirty="0"/>
          </a:p>
        </p:txBody>
      </p:sp>
    </p:spTree>
    <p:extLst>
      <p:ext uri="{BB962C8B-B14F-4D97-AF65-F5344CB8AC3E}">
        <p14:creationId xmlns:p14="http://schemas.microsoft.com/office/powerpoint/2010/main" val="3769231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b.</a:t>
            </a:r>
            <a:r>
              <a:rPr lang="en-US" sz="1200" dirty="0">
                <a:effectLst/>
                <a:latin typeface="Times New Roman" panose="02020603050405020304" pitchFamily="18" charset="0"/>
                <a:ea typeface="Times New Roman" panose="02020603050405020304" pitchFamily="18" charset="0"/>
              </a:rPr>
              <a:t>	Transportation systems also have an effect on the cost of goods and services.</a:t>
            </a:r>
          </a:p>
          <a:p>
            <a:pPr marL="914400" marR="0" indent="-228600">
              <a:spcBef>
                <a:spcPts val="0"/>
              </a:spcBef>
              <a:spcAft>
                <a:spcPts val="300"/>
              </a:spcAft>
              <a:tabLst>
                <a:tab pos="6858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For people on a fixed or very limited income, any increase in the cost of goods and services can have a negative effect on their </a:t>
            </a:r>
            <a:r>
              <a:rPr lang="en-US" sz="1200" dirty="0" smtClean="0">
                <a:effectLst/>
                <a:latin typeface="Times New Roman" panose="02020603050405020304" pitchFamily="18" charset="0"/>
                <a:ea typeface="Times New Roman" panose="02020603050405020304" pitchFamily="18" charset="0"/>
              </a:rPr>
              <a:t>ability </a:t>
            </a:r>
            <a:r>
              <a:rPr lang="en-US" sz="1200" dirty="0">
                <a:effectLst/>
                <a:latin typeface="Times New Roman" panose="02020603050405020304" pitchFamily="18" charset="0"/>
                <a:ea typeface="Times New Roman" panose="02020603050405020304" pitchFamily="18" charset="0"/>
              </a:rPr>
              <a:t>to maintain a diet that supports proper health.</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Increases in food prices have even caused some families with low- and midlevel incomes to fall into the poverty end of the social gradient.</a:t>
            </a:r>
          </a:p>
          <a:p>
            <a:pPr marL="9144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When people fall into this end of the social gradient, not only is their health affected due to poor diet but they also enter into the arena of health risks caused by poverty.</a:t>
            </a:r>
          </a:p>
          <a:p>
            <a:pPr marL="914400" indent="-228600"/>
            <a:r>
              <a:rPr lang="en-US" sz="1200" dirty="0" smtClean="0">
                <a:effectLst/>
                <a:latin typeface="Times New Roman"/>
                <a:ea typeface="Times New Roman"/>
              </a:rPr>
              <a:t>iv.	This is a prime example of the extreme fluidity of the social determinants of health.</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28</a:t>
            </a:fld>
            <a:endParaRPr lang="en-US" altLang="en-US" dirty="0"/>
          </a:p>
        </p:txBody>
      </p:sp>
    </p:spTree>
    <p:extLst>
      <p:ext uri="{BB962C8B-B14F-4D97-AF65-F5344CB8AC3E}">
        <p14:creationId xmlns:p14="http://schemas.microsoft.com/office/powerpoint/2010/main" val="3263809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E.	Age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Age can play an important role in a person’s health. At the extreme ends of the age spectrum, people are often dependent upon others to help them access health care.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a:t>
            </a:r>
            <a:r>
              <a:rPr lang="en-US" sz="1100" dirty="0" smtClean="0">
                <a:effectLst/>
                <a:latin typeface="Times New Roman" panose="02020603050405020304" pitchFamily="18" charset="0"/>
                <a:ea typeface="Times New Roman" panose="02020603050405020304" pitchFamily="18" charset="0"/>
              </a:rPr>
              <a:t>Young </a:t>
            </a:r>
            <a:r>
              <a:rPr lang="en-US" sz="1100" dirty="0">
                <a:effectLst/>
                <a:latin typeface="Times New Roman" panose="02020603050405020304" pitchFamily="18" charset="0"/>
                <a:ea typeface="Times New Roman" panose="02020603050405020304" pitchFamily="18" charset="0"/>
              </a:rPr>
              <a:t>children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Older population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Age is often associated with increased risk of disease.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a:t>
            </a:r>
            <a:r>
              <a:rPr lang="en-US" sz="1100" dirty="0" smtClean="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Infants, young children, and older adults are at higher risk for infectious diseases.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This is </a:t>
            </a:r>
            <a:r>
              <a:rPr lang="en-US" sz="1100" dirty="0" smtClean="0">
                <a:effectLst/>
                <a:latin typeface="Times New Roman" panose="02020603050405020304" pitchFamily="18" charset="0"/>
                <a:ea typeface="Times New Roman" panose="02020603050405020304" pitchFamily="18" charset="0"/>
              </a:rPr>
              <a:t>why </a:t>
            </a:r>
            <a:r>
              <a:rPr lang="en-US" sz="1100" dirty="0">
                <a:effectLst/>
                <a:latin typeface="Times New Roman" panose="02020603050405020304" pitchFamily="18" charset="0"/>
                <a:ea typeface="Times New Roman" panose="02020603050405020304" pitchFamily="18" charset="0"/>
              </a:rPr>
              <a:t>each year these groups are encouraged to receive vaccinations for certain diseases.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As a community paramedic, keep in mind how age affects your patient’s ability to handle illness or injury and access necessary health care.</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29</a:t>
            </a:fld>
            <a:endParaRPr lang="en-US" altLang="en-US" dirty="0"/>
          </a:p>
        </p:txBody>
      </p:sp>
    </p:spTree>
    <p:extLst>
      <p:ext uri="{BB962C8B-B14F-4D97-AF65-F5344CB8AC3E}">
        <p14:creationId xmlns:p14="http://schemas.microsoft.com/office/powerpoint/2010/main" val="399818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pPr marL="0" marR="0">
              <a:spcBef>
                <a:spcPts val="1800"/>
              </a:spcBef>
              <a:spcAft>
                <a:spcPts val="600"/>
              </a:spcAft>
            </a:pPr>
            <a:endParaRPr lang="en-US" sz="1200" dirty="0" smtClean="0">
              <a:effectLst/>
              <a:latin typeface="Times New Roman"/>
              <a:ea typeface="Times New Roman"/>
            </a:endParaRPr>
          </a:p>
          <a:p>
            <a:pPr marL="285750" marR="0" indent="-285750">
              <a:spcBef>
                <a:spcPts val="1800"/>
              </a:spcBef>
              <a:spcAft>
                <a:spcPts val="600"/>
              </a:spcAft>
              <a:buAutoNum type="romanUcPeriod"/>
            </a:pPr>
            <a:r>
              <a:rPr lang="en-US" sz="1200" dirty="0" smtClean="0">
                <a:effectLst/>
                <a:latin typeface="Times New Roman"/>
                <a:ea typeface="Times New Roman"/>
              </a:rPr>
              <a:t>Introduction</a:t>
            </a:r>
          </a:p>
          <a:p>
            <a:pPr marL="228600" marR="0" indent="-228600">
              <a:spcBef>
                <a:spcPts val="600"/>
              </a:spcBef>
              <a:spcAft>
                <a:spcPts val="600"/>
              </a:spcAft>
            </a:pPr>
            <a:r>
              <a:rPr lang="en-US" sz="1200" b="0" dirty="0" smtClean="0">
                <a:effectLst/>
                <a:latin typeface="Times New Roman"/>
                <a:ea typeface="Times New Roman"/>
              </a:rPr>
              <a:t>A. 	Social determinants</a:t>
            </a:r>
          </a:p>
          <a:p>
            <a:pPr marL="457200" marR="0" indent="-228600">
              <a:spcBef>
                <a:spcPts val="0"/>
              </a:spcBef>
              <a:spcAft>
                <a:spcPts val="300"/>
              </a:spcAft>
              <a:tabLst>
                <a:tab pos="457200" algn="l"/>
              </a:tabLst>
            </a:pPr>
            <a:r>
              <a:rPr lang="en-US" sz="1400" dirty="0" smtClean="0">
                <a:effectLst/>
                <a:latin typeface="Times New Roman"/>
                <a:ea typeface="Times New Roman"/>
              </a:rPr>
              <a:t>1</a:t>
            </a:r>
            <a:r>
              <a:rPr lang="en-US" sz="1400" dirty="0" smtClean="0">
                <a:effectLst/>
                <a:latin typeface="Times New Roman"/>
                <a:ea typeface="Times New Roman"/>
              </a:rPr>
              <a:t>. 	The World Health Organization defines social determinants as the conditions in which people are born, grow, live, work, and age. </a:t>
            </a: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2</a:t>
            </a:r>
            <a:r>
              <a:rPr lang="en-US" sz="1400" dirty="0">
                <a:effectLst/>
                <a:latin typeface="Times New Roman" panose="02020603050405020304" pitchFamily="18" charset="0"/>
                <a:ea typeface="Times New Roman" panose="02020603050405020304" pitchFamily="18" charset="0"/>
              </a:rPr>
              <a:t>. 	These determinants are </a:t>
            </a:r>
            <a:r>
              <a:rPr lang="en-US" sz="1400" dirty="0" smtClean="0">
                <a:effectLst/>
                <a:latin typeface="Times New Roman" panose="02020603050405020304" pitchFamily="18" charset="0"/>
                <a:ea typeface="Times New Roman" panose="02020603050405020304" pitchFamily="18" charset="0"/>
              </a:rPr>
              <a:t>shaped </a:t>
            </a:r>
            <a:r>
              <a:rPr lang="en-US" sz="1400" dirty="0">
                <a:effectLst/>
                <a:latin typeface="Times New Roman" panose="02020603050405020304" pitchFamily="18" charset="0"/>
                <a:ea typeface="Times New Roman" panose="02020603050405020304" pitchFamily="18" charset="0"/>
              </a:rPr>
              <a:t>by: </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Wealth distribution</a:t>
            </a:r>
          </a:p>
          <a:p>
            <a:pPr marL="685800" marR="0" indent="-228600">
              <a:spcBef>
                <a:spcPts val="0"/>
              </a:spcBef>
              <a:spcAft>
                <a:spcPts val="300"/>
              </a:spcAft>
              <a:buAutoNum type="alphaLcPeriod" startAt="2"/>
              <a:tabLst>
                <a:tab pos="685800" algn="l"/>
              </a:tabLst>
            </a:pPr>
            <a:r>
              <a:rPr lang="en-US" sz="1200" dirty="0" smtClean="0">
                <a:effectLst/>
                <a:latin typeface="Times New Roman" panose="02020603050405020304" pitchFamily="18" charset="0"/>
                <a:ea typeface="Times New Roman" panose="02020603050405020304" pitchFamily="18" charset="0"/>
              </a:rPr>
              <a:t>Resource </a:t>
            </a:r>
            <a:r>
              <a:rPr lang="en-US" sz="1200" dirty="0">
                <a:effectLst/>
                <a:latin typeface="Times New Roman" panose="02020603050405020304" pitchFamily="18" charset="0"/>
                <a:ea typeface="Times New Roman" panose="02020603050405020304" pitchFamily="18" charset="0"/>
              </a:rPr>
              <a:t>availability </a:t>
            </a:r>
            <a:endParaRPr lang="en-US" sz="1200" dirty="0" smtClean="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buAutoNum type="alphaLcPeriod" startAt="2"/>
              <a:tabLst>
                <a:tab pos="685800" algn="l"/>
              </a:tabLst>
            </a:pPr>
            <a:r>
              <a:rPr lang="en-US" sz="1200" dirty="0" smtClean="0">
                <a:effectLst/>
                <a:latin typeface="Times New Roman" panose="02020603050405020304" pitchFamily="18" charset="0"/>
                <a:ea typeface="Times New Roman" panose="02020603050405020304" pitchFamily="18" charset="0"/>
              </a:rPr>
              <a:t>Individuals</a:t>
            </a:r>
            <a:r>
              <a:rPr lang="en-US" sz="1200" baseline="0" dirty="0" smtClean="0">
                <a:effectLst/>
                <a:latin typeface="Times New Roman" panose="02020603050405020304" pitchFamily="18" charset="0"/>
                <a:ea typeface="Times New Roman" panose="02020603050405020304" pitchFamily="18" charset="0"/>
              </a:rPr>
              <a:t> in the community</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a:t>
            </a:fld>
            <a:endParaRPr lang="en-US" altLang="en-US" dirty="0"/>
          </a:p>
        </p:txBody>
      </p:sp>
    </p:spTree>
    <p:extLst>
      <p:ext uri="{BB962C8B-B14F-4D97-AF65-F5344CB8AC3E}">
        <p14:creationId xmlns:p14="http://schemas.microsoft.com/office/powerpoint/2010/main" val="2981514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F. 	Relationship status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Ideally, every person has someone on whom he or she can rely in times of need.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Such relationships are very important to a person’s health. A person may need someone to:</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Drive them to the physician or the pharmacy </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Assist them with taking their medications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Care for them while they recover from a procedure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In the case of marriage, or similar shared-living situations, two people means two incomes, which can determine where a person or family falls on the social gradient.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Combined incomes may allow for at least basic services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Employer may offer health insurance to cover family members</a:t>
            </a:r>
          </a:p>
          <a:p>
            <a:pPr marL="457200" marR="0" indent="-228600">
              <a:spcBef>
                <a:spcPts val="0"/>
              </a:spcBef>
              <a:spcAft>
                <a:spcPts val="300"/>
              </a:spcAft>
              <a:tabLst>
                <a:tab pos="457200" algn="l"/>
              </a:tabLst>
            </a:pPr>
            <a:r>
              <a:rPr lang="en-US" sz="1200" dirty="0" smtClean="0">
                <a:effectLst/>
                <a:latin typeface="Times New Roman"/>
                <a:ea typeface="Times New Roman"/>
              </a:rPr>
              <a:t>4.	It is important to note that relationship status extends beyond significant others. </a:t>
            </a:r>
          </a:p>
          <a:p>
            <a:pPr marL="457200" marR="0" indent="-228600">
              <a:spcBef>
                <a:spcPts val="0"/>
              </a:spcBef>
              <a:spcAft>
                <a:spcPts val="300"/>
              </a:spcAft>
              <a:tabLst>
                <a:tab pos="457200" algn="l"/>
              </a:tabLst>
            </a:pPr>
            <a:r>
              <a:rPr lang="en-US" sz="1200" dirty="0" smtClean="0">
                <a:effectLst/>
                <a:latin typeface="Times New Roman"/>
                <a:ea typeface="Times New Roman"/>
              </a:rPr>
              <a:t>5. 	A community paramedic must examine the patient’s entire social safety net. </a:t>
            </a:r>
          </a:p>
          <a:p>
            <a:pPr marL="685800" marR="0" indent="-228600">
              <a:spcBef>
                <a:spcPts val="0"/>
              </a:spcBef>
              <a:spcAft>
                <a:spcPts val="300"/>
              </a:spcAft>
              <a:tabLst>
                <a:tab pos="685800" algn="l"/>
              </a:tabLst>
            </a:pPr>
            <a:r>
              <a:rPr lang="en-US" sz="1200" dirty="0" smtClean="0">
                <a:effectLst/>
                <a:latin typeface="Times New Roman"/>
                <a:ea typeface="Times New Roman"/>
              </a:rPr>
              <a:t>a.	Friends</a:t>
            </a:r>
          </a:p>
          <a:p>
            <a:pPr marL="685800" marR="0" indent="-228600">
              <a:spcBef>
                <a:spcPts val="0"/>
              </a:spcBef>
              <a:spcAft>
                <a:spcPts val="300"/>
              </a:spcAft>
              <a:tabLst>
                <a:tab pos="685800" algn="l"/>
              </a:tabLst>
            </a:pPr>
            <a:r>
              <a:rPr lang="en-US" sz="1200" dirty="0" smtClean="0">
                <a:effectLst/>
                <a:latin typeface="Times New Roman"/>
                <a:ea typeface="Times New Roman"/>
              </a:rPr>
              <a:t>b. 	Other family members (nieces, cousins)</a:t>
            </a:r>
          </a:p>
          <a:p>
            <a:pPr marL="685800" marR="0" indent="-228600">
              <a:spcBef>
                <a:spcPts val="0"/>
              </a:spcBef>
              <a:spcAft>
                <a:spcPts val="300"/>
              </a:spcAft>
              <a:tabLst>
                <a:tab pos="685800" algn="l"/>
              </a:tabLst>
            </a:pPr>
            <a:r>
              <a:rPr lang="en-US" sz="1200" dirty="0" smtClean="0">
                <a:effectLst/>
                <a:latin typeface="Times New Roman"/>
                <a:ea typeface="Times New Roman"/>
              </a:rPr>
              <a:t>c. 	Community of faith</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30</a:t>
            </a:fld>
            <a:endParaRPr lang="en-US" altLang="en-US" dirty="0"/>
          </a:p>
        </p:txBody>
      </p:sp>
    </p:spTree>
    <p:extLst>
      <p:ext uri="{BB962C8B-B14F-4D97-AF65-F5344CB8AC3E}">
        <p14:creationId xmlns:p14="http://schemas.microsoft.com/office/powerpoint/2010/main" val="32540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III. Identifying Social Determinants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Social ecology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Field of study that emerged in the </a:t>
            </a:r>
            <a:r>
              <a:rPr lang="en-US" sz="1200" dirty="0" smtClean="0">
                <a:effectLst/>
                <a:latin typeface="Times New Roman" panose="02020603050405020304" pitchFamily="18" charset="0"/>
                <a:ea typeface="Times New Roman" panose="02020603050405020304" pitchFamily="18" charset="0"/>
              </a:rPr>
              <a:t>mid-1960s </a:t>
            </a:r>
            <a:r>
              <a:rPr lang="en-US" sz="1200" dirty="0">
                <a:effectLst/>
                <a:latin typeface="Times New Roman" panose="02020603050405020304" pitchFamily="18" charset="0"/>
                <a:ea typeface="Times New Roman" panose="02020603050405020304" pitchFamily="18" charset="0"/>
              </a:rPr>
              <a:t>and early 1970s that focuses on the social contexts of humans’ interactions with their </a:t>
            </a:r>
            <a:r>
              <a:rPr lang="en-US" sz="1200" dirty="0" smtClean="0">
                <a:effectLst/>
                <a:latin typeface="Times New Roman" panose="02020603050405020304" pitchFamily="18" charset="0"/>
                <a:ea typeface="Times New Roman" panose="02020603050405020304" pitchFamily="18" charset="0"/>
              </a:rPr>
              <a:t>environment</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t>
            </a:r>
            <a:r>
              <a:rPr lang="en-US" sz="1200" dirty="0" smtClean="0">
                <a:effectLst/>
                <a:latin typeface="Times New Roman" panose="02020603050405020304" pitchFamily="18" charset="0"/>
                <a:ea typeface="Times New Roman" panose="02020603050405020304" pitchFamily="18" charset="0"/>
              </a:rPr>
              <a:t>Seeks </a:t>
            </a:r>
            <a:r>
              <a:rPr lang="en-US" sz="1200" dirty="0">
                <a:effectLst/>
                <a:latin typeface="Times New Roman" panose="02020603050405020304" pitchFamily="18" charset="0"/>
                <a:ea typeface="Times New Roman" panose="02020603050405020304" pitchFamily="18" charset="0"/>
              </a:rPr>
              <a:t>to identify the correlation between the social aspects of the person’s environment and the person’s overall health </a:t>
            </a:r>
            <a:r>
              <a:rPr lang="en-US" sz="1200" dirty="0" smtClean="0">
                <a:effectLst/>
                <a:latin typeface="Times New Roman" panose="02020603050405020304" pitchFamily="18" charset="0"/>
                <a:ea typeface="Times New Roman" panose="02020603050405020304" pitchFamily="18" charset="0"/>
              </a:rPr>
              <a:t>status</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t>
            </a:r>
            <a:r>
              <a:rPr lang="en-US" sz="1200" dirty="0" smtClean="0">
                <a:effectLst/>
                <a:latin typeface="Times New Roman" panose="02020603050405020304" pitchFamily="18" charset="0"/>
                <a:ea typeface="Times New Roman" panose="02020603050405020304" pitchFamily="18" charset="0"/>
              </a:rPr>
              <a:t>Data </a:t>
            </a:r>
            <a:r>
              <a:rPr lang="en-US" sz="1200" dirty="0">
                <a:effectLst/>
                <a:latin typeface="Times New Roman" panose="02020603050405020304" pitchFamily="18" charset="0"/>
                <a:ea typeface="Times New Roman" panose="02020603050405020304" pitchFamily="18" charset="0"/>
              </a:rPr>
              <a:t>required for this research are collected by the community health team during both the patient and the community needs assessments.</a:t>
            </a:r>
          </a:p>
          <a:p>
            <a:pPr marL="457200" marR="0" indent="-228600">
              <a:spcBef>
                <a:spcPts val="0"/>
              </a:spcBef>
              <a:spcAft>
                <a:spcPts val="300"/>
              </a:spcAft>
              <a:tabLst>
                <a:tab pos="457200" algn="l"/>
              </a:tabLst>
            </a:pPr>
            <a:r>
              <a:rPr lang="en-US" sz="1200" dirty="0" smtClean="0">
                <a:effectLst/>
                <a:latin typeface="Times New Roman"/>
                <a:ea typeface="Times New Roman"/>
              </a:rPr>
              <a:t>4. 	The information from both the patient and the community needs assessments is evaluated and used by the community health team to develop communitywide health programs to address the issues identified during the research and subsequent evaluations.</a:t>
            </a:r>
          </a:p>
          <a:p>
            <a:pPr marL="457200" marR="0" indent="-228600">
              <a:spcBef>
                <a:spcPts val="0"/>
              </a:spcBef>
              <a:spcAft>
                <a:spcPts val="300"/>
              </a:spcAft>
              <a:tabLst>
                <a:tab pos="457200" algn="l"/>
              </a:tabLst>
            </a:pPr>
            <a:r>
              <a:rPr lang="en-US" sz="1200" dirty="0" smtClean="0">
                <a:effectLst/>
                <a:latin typeface="Times New Roman"/>
                <a:ea typeface="Times New Roman"/>
              </a:rPr>
              <a:t>5. 	There are other factors that contribute to the community’s and the patient’s overall health, including geographic dimensions and environmental dimensions, but the social dimension is often the most fluid and difficult to address.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31</a:t>
            </a:fld>
            <a:endParaRPr lang="en-US" altLang="en-US" dirty="0"/>
          </a:p>
        </p:txBody>
      </p:sp>
    </p:spTree>
    <p:extLst>
      <p:ext uri="{BB962C8B-B14F-4D97-AF65-F5344CB8AC3E}">
        <p14:creationId xmlns:p14="http://schemas.microsoft.com/office/powerpoint/2010/main" val="1548251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6.	The social-ecological model focuses on four overall dimensions of interaction:</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The person as an individual</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The person’s close relationship with others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The person as a member of a community</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d. 	Societal influences on the person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32</a:t>
            </a:fld>
            <a:endParaRPr lang="en-US" altLang="en-US" dirty="0"/>
          </a:p>
        </p:txBody>
      </p:sp>
    </p:spTree>
    <p:extLst>
      <p:ext uri="{BB962C8B-B14F-4D97-AF65-F5344CB8AC3E}">
        <p14:creationId xmlns:p14="http://schemas.microsoft.com/office/powerpoint/2010/main" val="3058961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The person as an individual</a:t>
            </a:r>
          </a:p>
          <a:p>
            <a:pPr marL="457200" marR="0" indent="-228600">
              <a:spcBef>
                <a:spcPts val="0"/>
              </a:spcBef>
              <a:spcAft>
                <a:spcPts val="300"/>
              </a:spcAft>
              <a:buAutoNum type="arabicPeriod"/>
              <a:tabLst>
                <a:tab pos="457200" algn="l"/>
              </a:tabLst>
            </a:pPr>
            <a:r>
              <a:rPr lang="en-US" sz="1200" dirty="0" smtClean="0">
                <a:effectLst/>
                <a:latin typeface="Times New Roman" panose="02020603050405020304" pitchFamily="18" charset="0"/>
                <a:ea typeface="Times New Roman" panose="02020603050405020304" pitchFamily="18" charset="0"/>
              </a:rPr>
              <a:t>This </a:t>
            </a:r>
            <a:r>
              <a:rPr lang="en-US" sz="1200" dirty="0">
                <a:effectLst/>
                <a:latin typeface="Times New Roman" panose="02020603050405020304" pitchFamily="18" charset="0"/>
                <a:ea typeface="Times New Roman" panose="02020603050405020304" pitchFamily="18" charset="0"/>
              </a:rPr>
              <a:t>dimension focuses on the person’s environment and </a:t>
            </a:r>
            <a:r>
              <a:rPr lang="en-US" sz="1200" dirty="0" smtClean="0">
                <a:effectLst/>
                <a:latin typeface="Times New Roman" panose="02020603050405020304" pitchFamily="18" charset="0"/>
                <a:ea typeface="Times New Roman" panose="02020603050405020304" pitchFamily="18" charset="0"/>
              </a:rPr>
              <a:t>history.</a:t>
            </a:r>
          </a:p>
          <a:p>
            <a:pPr marL="457200" marR="0" indent="-228600">
              <a:spcBef>
                <a:spcPts val="0"/>
              </a:spcBef>
              <a:spcAft>
                <a:spcPts val="300"/>
              </a:spcAft>
              <a:buAutoNum type="arabicPeriod"/>
              <a:tabLst>
                <a:tab pos="457200" algn="l"/>
              </a:tabLst>
            </a:pPr>
            <a:r>
              <a:rPr lang="en-US" sz="1200" dirty="0" smtClean="0">
                <a:effectLst/>
                <a:latin typeface="Times New Roman" panose="02020603050405020304" pitchFamily="18" charset="0"/>
                <a:ea typeface="Times New Roman" panose="02020603050405020304" pitchFamily="18" charset="0"/>
              </a:rPr>
              <a:t>This </a:t>
            </a:r>
            <a:r>
              <a:rPr lang="en-US" sz="1200" dirty="0">
                <a:effectLst/>
                <a:latin typeface="Times New Roman" panose="02020603050405020304" pitchFamily="18" charset="0"/>
                <a:ea typeface="Times New Roman" panose="02020603050405020304" pitchFamily="18" charset="0"/>
              </a:rPr>
              <a:t>information is collected during the patient needs </a:t>
            </a:r>
            <a:r>
              <a:rPr lang="en-US" sz="1200" dirty="0" smtClean="0">
                <a:effectLst/>
                <a:latin typeface="Times New Roman" panose="02020603050405020304" pitchFamily="18" charset="0"/>
                <a:ea typeface="Times New Roman" panose="02020603050405020304" pitchFamily="18" charset="0"/>
              </a:rPr>
              <a:t>assessment.</a:t>
            </a:r>
          </a:p>
          <a:p>
            <a:pPr marL="457200" marR="0" indent="-228600">
              <a:spcBef>
                <a:spcPts val="0"/>
              </a:spcBef>
              <a:spcAft>
                <a:spcPts val="300"/>
              </a:spcAft>
              <a:buAutoNum type="arabicPeriod"/>
              <a:tabLst>
                <a:tab pos="457200" algn="l"/>
              </a:tabLst>
            </a:pPr>
            <a:r>
              <a:rPr lang="en-US" sz="1200" dirty="0" smtClean="0">
                <a:effectLst/>
                <a:latin typeface="Times New Roman" panose="02020603050405020304" pitchFamily="18" charset="0"/>
                <a:ea typeface="Times New Roman" panose="02020603050405020304" pitchFamily="18" charset="0"/>
              </a:rPr>
              <a:t>The </a:t>
            </a:r>
            <a:r>
              <a:rPr lang="en-US" sz="1200" dirty="0">
                <a:effectLst/>
                <a:latin typeface="Times New Roman" panose="02020603050405020304" pitchFamily="18" charset="0"/>
                <a:ea typeface="Times New Roman" panose="02020603050405020304" pitchFamily="18" charset="0"/>
              </a:rPr>
              <a:t>community paramedic seeks information related to the patient’s personal situation.</a:t>
            </a:r>
          </a:p>
          <a:p>
            <a:pPr marL="685800" marR="0" indent="-228600">
              <a:spcBef>
                <a:spcPts val="0"/>
              </a:spcBef>
              <a:spcAft>
                <a:spcPts val="300"/>
              </a:spcAft>
              <a:buFont typeface="+mj-lt"/>
              <a:buAutoNum type="alphaLcPeriod"/>
              <a:tabLst>
                <a:tab pos="685800" algn="l"/>
              </a:tabLst>
            </a:pPr>
            <a:r>
              <a:rPr lang="en-US" sz="1100" dirty="0" smtClean="0">
                <a:effectLst/>
                <a:latin typeface="Times New Roman" panose="02020603050405020304" pitchFamily="18" charset="0"/>
                <a:ea typeface="Times New Roman" panose="02020603050405020304" pitchFamily="18" charset="0"/>
              </a:rPr>
              <a:t>Where </a:t>
            </a:r>
            <a:r>
              <a:rPr lang="en-US" sz="1100" dirty="0">
                <a:effectLst/>
                <a:latin typeface="Times New Roman" panose="02020603050405020304" pitchFamily="18" charset="0"/>
                <a:ea typeface="Times New Roman" panose="02020603050405020304" pitchFamily="18" charset="0"/>
              </a:rPr>
              <a:t>does the patient fall on the social gradient?</a:t>
            </a:r>
          </a:p>
          <a:p>
            <a:pPr marL="685800" marR="0" indent="-228600">
              <a:spcBef>
                <a:spcPts val="0"/>
              </a:spcBef>
              <a:spcAft>
                <a:spcPts val="300"/>
              </a:spcAft>
              <a:buFont typeface="+mj-lt"/>
              <a:buAutoNum type="alphaLcPeriod"/>
              <a:tabLst>
                <a:tab pos="685800" algn="l"/>
              </a:tabLst>
            </a:pPr>
            <a:r>
              <a:rPr lang="en-US" sz="1100" dirty="0" smtClean="0">
                <a:effectLst/>
                <a:latin typeface="Times New Roman" panose="02020603050405020304" pitchFamily="18" charset="0"/>
                <a:ea typeface="Times New Roman" panose="02020603050405020304" pitchFamily="18" charset="0"/>
              </a:rPr>
              <a:t>What </a:t>
            </a:r>
            <a:r>
              <a:rPr lang="en-US" sz="1100" dirty="0">
                <a:effectLst/>
                <a:latin typeface="Times New Roman" panose="02020603050405020304" pitchFamily="18" charset="0"/>
                <a:ea typeface="Times New Roman" panose="02020603050405020304" pitchFamily="18" charset="0"/>
              </a:rPr>
              <a:t>biologic factors are present that could affect the person’s health?</a:t>
            </a:r>
          </a:p>
          <a:p>
            <a:pPr marL="685800" marR="0" indent="-228600">
              <a:spcBef>
                <a:spcPts val="0"/>
              </a:spcBef>
              <a:spcAft>
                <a:spcPts val="300"/>
              </a:spcAft>
              <a:buFont typeface="+mj-lt"/>
              <a:buAutoNum type="alphaLcPeriod"/>
              <a:tabLst>
                <a:tab pos="685800" algn="l"/>
              </a:tabLst>
            </a:pPr>
            <a:r>
              <a:rPr lang="en-US" sz="1100" dirty="0" smtClean="0">
                <a:effectLst/>
                <a:latin typeface="Times New Roman" panose="02020603050405020304" pitchFamily="18" charset="0"/>
                <a:ea typeface="Times New Roman" panose="02020603050405020304" pitchFamily="18" charset="0"/>
              </a:rPr>
              <a:t>Is </a:t>
            </a:r>
            <a:r>
              <a:rPr lang="en-US" sz="1100" dirty="0">
                <a:effectLst/>
                <a:latin typeface="Times New Roman" panose="02020603050405020304" pitchFamily="18" charset="0"/>
                <a:ea typeface="Times New Roman" panose="02020603050405020304" pitchFamily="18" charset="0"/>
              </a:rPr>
              <a:t>there a history of chronic health diseases?</a:t>
            </a:r>
          </a:p>
          <a:p>
            <a:pPr marL="685800" marR="0" indent="-228600">
              <a:spcBef>
                <a:spcPts val="0"/>
              </a:spcBef>
              <a:spcAft>
                <a:spcPts val="300"/>
              </a:spcAft>
              <a:buFont typeface="+mj-lt"/>
              <a:buAutoNum type="alphaLcPeriod"/>
              <a:tabLst>
                <a:tab pos="685800" algn="l"/>
              </a:tabLst>
            </a:pPr>
            <a:r>
              <a:rPr lang="en-US" sz="1100" dirty="0" smtClean="0">
                <a:effectLst/>
                <a:latin typeface="Times New Roman" panose="02020603050405020304" pitchFamily="18" charset="0"/>
                <a:ea typeface="Times New Roman" panose="02020603050405020304" pitchFamily="18" charset="0"/>
              </a:rPr>
              <a:t>Do </a:t>
            </a:r>
            <a:r>
              <a:rPr lang="en-US" sz="1100" dirty="0">
                <a:effectLst/>
                <a:latin typeface="Times New Roman" panose="02020603050405020304" pitchFamily="18" charset="0"/>
                <a:ea typeface="Times New Roman" panose="02020603050405020304" pitchFamily="18" charset="0"/>
              </a:rPr>
              <a:t>any immediate family members have the same ailments?</a:t>
            </a:r>
          </a:p>
          <a:p>
            <a:pPr marL="685800" marR="0" indent="-228600">
              <a:spcBef>
                <a:spcPts val="0"/>
              </a:spcBef>
              <a:spcAft>
                <a:spcPts val="300"/>
              </a:spcAft>
              <a:buFont typeface="+mj-lt"/>
              <a:buAutoNum type="alphaLcPeriod"/>
              <a:tabLst>
                <a:tab pos="685800" algn="l"/>
              </a:tabLst>
            </a:pPr>
            <a:r>
              <a:rPr lang="en-US" sz="1100" dirty="0" smtClean="0">
                <a:effectLst/>
                <a:latin typeface="Times New Roman" panose="02020603050405020304" pitchFamily="18" charset="0"/>
                <a:ea typeface="Times New Roman" panose="02020603050405020304" pitchFamily="18" charset="0"/>
              </a:rPr>
              <a:t>What </a:t>
            </a:r>
            <a:r>
              <a:rPr lang="en-US" sz="1100" dirty="0">
                <a:effectLst/>
                <a:latin typeface="Times New Roman" panose="02020603050405020304" pitchFamily="18" charset="0"/>
                <a:ea typeface="Times New Roman" panose="02020603050405020304" pitchFamily="18" charset="0"/>
              </a:rPr>
              <a:t>about the patient’s diet? What type of foods is the patient eating? Is it a balanced diet?</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f.</a:t>
            </a:r>
            <a:r>
              <a:rPr lang="en-US" sz="1200" dirty="0">
                <a:effectLst/>
                <a:latin typeface="Times New Roman" panose="02020603050405020304" pitchFamily="18" charset="0"/>
                <a:ea typeface="Times New Roman" panose="02020603050405020304" pitchFamily="18" charset="0"/>
              </a:rPr>
              <a:t>	While exploring this dimension, the community paramedic may also inquire about the patient’s religious and cultural beliefs.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4.</a:t>
            </a:r>
            <a:r>
              <a:rPr lang="en-US" sz="1200" dirty="0">
                <a:effectLst/>
                <a:latin typeface="Times New Roman" panose="02020603050405020304" pitchFamily="18" charset="0"/>
                <a:ea typeface="Times New Roman" panose="02020603050405020304" pitchFamily="18" charset="0"/>
              </a:rPr>
              <a:t>	At this level, interventions include educating patients on the condition(s) impacting:</a:t>
            </a:r>
          </a:p>
          <a:p>
            <a:pPr marL="685800" marR="0" indent="-228600">
              <a:spcBef>
                <a:spcPts val="0"/>
              </a:spcBef>
              <a:spcAft>
                <a:spcPts val="300"/>
              </a:spcAft>
              <a:tabLst>
                <a:tab pos="685800" algn="l"/>
              </a:tabLst>
            </a:pPr>
            <a:r>
              <a:rPr lang="en-US" sz="1100" dirty="0" smtClean="0">
                <a:effectLst/>
                <a:latin typeface="Times New Roman" panose="02020603050405020304" pitchFamily="18" charset="0"/>
                <a:ea typeface="Times New Roman" panose="02020603050405020304" pitchFamily="18" charset="0"/>
              </a:rPr>
              <a:t>a.</a:t>
            </a:r>
            <a:r>
              <a:rPr lang="en-US" sz="1100" dirty="0">
                <a:effectLst/>
                <a:latin typeface="Times New Roman" panose="02020603050405020304" pitchFamily="18" charset="0"/>
                <a:ea typeface="Times New Roman" panose="02020603050405020304" pitchFamily="18" charset="0"/>
              </a:rPr>
              <a:t>	Health</a:t>
            </a:r>
          </a:p>
          <a:p>
            <a:pPr marL="685800" marR="0" indent="-228600">
              <a:spcBef>
                <a:spcPts val="0"/>
              </a:spcBef>
              <a:spcAft>
                <a:spcPts val="300"/>
              </a:spcAft>
              <a:tabLst>
                <a:tab pos="685800" algn="l"/>
              </a:tabLst>
            </a:pPr>
            <a:r>
              <a:rPr lang="en-US" sz="1100" dirty="0" smtClean="0">
                <a:effectLst/>
                <a:latin typeface="Times New Roman" panose="02020603050405020304" pitchFamily="18" charset="0"/>
                <a:ea typeface="Times New Roman" panose="02020603050405020304" pitchFamily="18" charset="0"/>
              </a:rPr>
              <a:t>b.</a:t>
            </a:r>
            <a:r>
              <a:rPr lang="en-US" sz="1100" dirty="0">
                <a:effectLst/>
                <a:latin typeface="Times New Roman" panose="02020603050405020304" pitchFamily="18" charset="0"/>
                <a:ea typeface="Times New Roman" panose="02020603050405020304" pitchFamily="18" charset="0"/>
              </a:rPr>
              <a:t>	Healthy diet</a:t>
            </a:r>
          </a:p>
          <a:p>
            <a:pPr marL="685800" marR="0" indent="-228600">
              <a:spcBef>
                <a:spcPts val="0"/>
              </a:spcBef>
              <a:spcAft>
                <a:spcPts val="300"/>
              </a:spcAft>
              <a:buAutoNum type="alphaLcPeriod" startAt="3"/>
              <a:tabLst>
                <a:tab pos="685800" algn="l"/>
              </a:tabLst>
            </a:pPr>
            <a:r>
              <a:rPr lang="en-US" sz="1100" dirty="0" smtClean="0">
                <a:effectLst/>
                <a:latin typeface="Times New Roman" panose="02020603050405020304" pitchFamily="18" charset="0"/>
                <a:ea typeface="Times New Roman" panose="02020603050405020304" pitchFamily="18" charset="0"/>
              </a:rPr>
              <a:t>Additional </a:t>
            </a:r>
            <a:r>
              <a:rPr lang="en-US" sz="1100" dirty="0">
                <a:effectLst/>
                <a:latin typeface="Times New Roman" panose="02020603050405020304" pitchFamily="18" charset="0"/>
                <a:ea typeface="Times New Roman" panose="02020603050405020304" pitchFamily="18" charset="0"/>
              </a:rPr>
              <a:t>preventive </a:t>
            </a:r>
            <a:r>
              <a:rPr lang="en-US" sz="1100" dirty="0" smtClean="0">
                <a:effectLst/>
                <a:latin typeface="Times New Roman" panose="02020603050405020304" pitchFamily="18" charset="0"/>
                <a:ea typeface="Times New Roman" panose="02020603050405020304" pitchFamily="18" charset="0"/>
              </a:rPr>
              <a:t>measures</a:t>
            </a:r>
          </a:p>
          <a:p>
            <a:pPr marL="685800" marR="0" indent="-228600">
              <a:spcBef>
                <a:spcPts val="0"/>
              </a:spcBef>
              <a:spcAft>
                <a:spcPts val="300"/>
              </a:spcAft>
              <a:buAutoNum type="alphaLcPeriod" startAt="3"/>
              <a:tabLst>
                <a:tab pos="685800" algn="l"/>
              </a:tabLst>
            </a:pPr>
            <a:r>
              <a:rPr lang="en-US" sz="1200" dirty="0" smtClean="0">
                <a:effectLst/>
                <a:latin typeface="Times New Roman"/>
                <a:ea typeface="Times New Roman"/>
              </a:rPr>
              <a:t>Example: a patient needs assessment may identify that a patient with diabetes does not understand how blood glucose levels impact overall health.</a:t>
            </a:r>
          </a:p>
          <a:p>
            <a:pPr marL="685800" marR="0" indent="-457200">
              <a:spcBef>
                <a:spcPts val="0"/>
              </a:spcBef>
              <a:spcAft>
                <a:spcPts val="300"/>
              </a:spcAft>
              <a:tabLst>
                <a:tab pos="457200" algn="l"/>
              </a:tabLst>
            </a:pPr>
            <a:r>
              <a:rPr lang="en-US" sz="1200" dirty="0" smtClean="0">
                <a:effectLst/>
                <a:latin typeface="Times New Roman"/>
                <a:ea typeface="Times New Roman"/>
              </a:rPr>
              <a:t>	e.	The community paramedic may determine that educating the patient on ways to maintain blood glucose levels through proper diet and exercise is the best course of action.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33</a:t>
            </a:fld>
            <a:endParaRPr lang="en-US" altLang="en-US" dirty="0"/>
          </a:p>
        </p:txBody>
      </p:sp>
    </p:spTree>
    <p:extLst>
      <p:ext uri="{BB962C8B-B14F-4D97-AF65-F5344CB8AC3E}">
        <p14:creationId xmlns:p14="http://schemas.microsoft.com/office/powerpoint/2010/main" val="2427454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C. 	The person’s relationships with others</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This dimension focuses on the person’s close interactions with friends and </a:t>
            </a:r>
            <a:r>
              <a:rPr lang="en-US" sz="1400" dirty="0" smtClean="0">
                <a:effectLst/>
                <a:latin typeface="Times New Roman" panose="02020603050405020304" pitchFamily="18" charset="0"/>
                <a:ea typeface="Times New Roman" panose="02020603050405020304" pitchFamily="18" charset="0"/>
              </a:rPr>
              <a:t>family.</a:t>
            </a:r>
            <a:endParaRPr lang="en-US" sz="14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2.</a:t>
            </a:r>
            <a:r>
              <a:rPr lang="en-US" sz="1400" dirty="0">
                <a:effectLst/>
                <a:latin typeface="Times New Roman" panose="02020603050405020304" pitchFamily="18" charset="0"/>
                <a:ea typeface="Times New Roman" panose="02020603050405020304" pitchFamily="18" charset="0"/>
              </a:rPr>
              <a:t>	This information is collected during the patient needs assessment.</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	Are there relationships that are having an effect on his or her overall health?</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b.</a:t>
            </a:r>
            <a:r>
              <a:rPr lang="en-US" sz="1200" dirty="0">
                <a:effectLst/>
                <a:latin typeface="Times New Roman" panose="02020603050405020304" pitchFamily="18" charset="0"/>
                <a:ea typeface="Times New Roman" panose="02020603050405020304" pitchFamily="18" charset="0"/>
              </a:rPr>
              <a:t>	Are there unhealthy relationships that are causing undue stress?</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	Are there domineering relationships that are keeping the patient from taking control of his or her own health condition?</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3</a:t>
            </a:r>
            <a:r>
              <a:rPr lang="en-US" sz="1400" dirty="0" smtClean="0">
                <a:effectLst/>
                <a:latin typeface="Times New Roman" panose="02020603050405020304" pitchFamily="18" charset="0"/>
                <a:ea typeface="Times New Roman" panose="02020603050405020304" pitchFamily="18" charset="0"/>
              </a:rPr>
              <a:t>.</a:t>
            </a:r>
            <a:r>
              <a:rPr lang="en-US" sz="1400" dirty="0">
                <a:effectLst/>
                <a:latin typeface="Times New Roman" panose="02020603050405020304" pitchFamily="18" charset="0"/>
                <a:ea typeface="Times New Roman" panose="02020603050405020304" pitchFamily="18" charset="0"/>
              </a:rPr>
              <a:t>	At this level, interventions are more within the realm of:</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	Counseling</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b.</a:t>
            </a:r>
            <a:r>
              <a:rPr lang="en-US" sz="1200" dirty="0">
                <a:effectLst/>
                <a:latin typeface="Times New Roman" panose="02020603050405020304" pitchFamily="18" charset="0"/>
                <a:ea typeface="Times New Roman" panose="02020603050405020304" pitchFamily="18" charset="0"/>
              </a:rPr>
              <a:t>	Educating the family</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	Empowering the patient to take control of his or her environment</a:t>
            </a:r>
          </a:p>
          <a:p>
            <a:pPr marL="685800" marR="0" indent="-228600">
              <a:spcBef>
                <a:spcPts val="0"/>
              </a:spcBef>
              <a:spcAft>
                <a:spcPts val="300"/>
              </a:spcAft>
              <a:tabLst>
                <a:tab pos="457200" algn="l"/>
              </a:tabLst>
            </a:pPr>
            <a:r>
              <a:rPr lang="en-US" sz="1200" dirty="0" smtClean="0">
                <a:effectLst/>
                <a:latin typeface="Times New Roman"/>
                <a:ea typeface="Times New Roman"/>
              </a:rPr>
              <a:t>d.	Example: if the patient needs assessment identifies that a family member makes all the health-related decisions for a nonverbal adult patient, the community paramedic may determine that the best course of action is to educate the family member regarding the patient’s condition.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34</a:t>
            </a:fld>
            <a:endParaRPr lang="en-US" altLang="en-US" dirty="0"/>
          </a:p>
        </p:txBody>
      </p:sp>
    </p:spTree>
    <p:extLst>
      <p:ext uri="{BB962C8B-B14F-4D97-AF65-F5344CB8AC3E}">
        <p14:creationId xmlns:p14="http://schemas.microsoft.com/office/powerpoint/2010/main" val="236367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4572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The person as a community member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This dimension focuses on the person’s interaction with the larger community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This information is also collected during the patient needs assessment and contrasts with information about the community.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At this level, a deeper exploration can be made into the general environments of:</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School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Workplace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Neighborhood</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Other relevant settings, with special consideration to how the person relates within these settings.</a:t>
            </a:r>
          </a:p>
          <a:p>
            <a:pPr marL="914400" marR="0" indent="-228600">
              <a:spcBef>
                <a:spcPts val="0"/>
              </a:spcBef>
              <a:spcAft>
                <a:spcPts val="300"/>
              </a:spcAft>
              <a:tabLst>
                <a:tab pos="685800" algn="l"/>
              </a:tabLst>
            </a:pPr>
            <a:r>
              <a:rPr lang="en-US" sz="1200" dirty="0" err="1" smtClean="0">
                <a:effectLst/>
                <a:latin typeface="Times New Roman"/>
                <a:ea typeface="Times New Roman"/>
              </a:rPr>
              <a:t>i</a:t>
            </a:r>
            <a:r>
              <a:rPr lang="en-US" sz="1200" dirty="0" smtClean="0">
                <a:effectLst/>
                <a:latin typeface="Times New Roman"/>
                <a:ea typeface="Times New Roman"/>
              </a:rPr>
              <a:t>.	Is the problem isolated to just the patient or is there a larger, communal aspect to the issue?</a:t>
            </a:r>
          </a:p>
          <a:p>
            <a:pPr marL="914400" marR="0" indent="-228600">
              <a:spcBef>
                <a:spcPts val="0"/>
              </a:spcBef>
              <a:spcAft>
                <a:spcPts val="300"/>
              </a:spcAft>
              <a:tabLst>
                <a:tab pos="685800" algn="l"/>
              </a:tabLst>
            </a:pPr>
            <a:r>
              <a:rPr lang="en-US" sz="1200" dirty="0" smtClean="0">
                <a:effectLst/>
                <a:latin typeface="Times New Roman"/>
                <a:ea typeface="Times New Roman"/>
              </a:rPr>
              <a:t>ii.	Does the patient have social interactions or is there evidence of social exclusion?</a:t>
            </a:r>
          </a:p>
          <a:p>
            <a:pPr marL="914400" marR="0" indent="-228600">
              <a:spcBef>
                <a:spcPts val="0"/>
              </a:spcBef>
              <a:spcAft>
                <a:spcPts val="300"/>
              </a:spcAft>
              <a:tabLst>
                <a:tab pos="685800" algn="l"/>
              </a:tabLst>
            </a:pPr>
            <a:r>
              <a:rPr lang="en-US" sz="1200" dirty="0" smtClean="0">
                <a:effectLst/>
                <a:latin typeface="Times New Roman"/>
                <a:ea typeface="Times New Roman"/>
              </a:rPr>
              <a:t>iii. 	Are there cultural issues within the local community that are having an effect on the patient?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35</a:t>
            </a:fld>
            <a:endParaRPr lang="en-US" altLang="en-US" dirty="0"/>
          </a:p>
        </p:txBody>
      </p:sp>
    </p:spTree>
    <p:extLst>
      <p:ext uri="{BB962C8B-B14F-4D97-AF65-F5344CB8AC3E}">
        <p14:creationId xmlns:p14="http://schemas.microsoft.com/office/powerpoint/2010/main" val="3818073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t>
            </a:r>
            <a:r>
              <a:rPr lang="en-US" sz="1200" dirty="0" smtClean="0">
                <a:effectLst/>
                <a:latin typeface="Times New Roman" panose="02020603050405020304" pitchFamily="18" charset="0"/>
                <a:ea typeface="Times New Roman" panose="02020603050405020304" pitchFamily="18" charset="0"/>
              </a:rPr>
              <a:t>At </a:t>
            </a:r>
            <a:r>
              <a:rPr lang="en-US" sz="1200" dirty="0">
                <a:effectLst/>
                <a:latin typeface="Times New Roman" panose="02020603050405020304" pitchFamily="18" charset="0"/>
                <a:ea typeface="Times New Roman" panose="02020603050405020304" pitchFamily="18" charset="0"/>
              </a:rPr>
              <a:t>this level, intervention could include suggesting changes to enhance or alter the patient’s interaction with the community or finding a new community for the patient to interact with.</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Example: Community paramedic may help an older patient get involved with the local Council on Aging or a Meals on Wheels program to increase social interaction.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36</a:t>
            </a:fld>
            <a:endParaRPr lang="en-US" altLang="en-US" dirty="0"/>
          </a:p>
        </p:txBody>
      </p:sp>
    </p:spTree>
    <p:extLst>
      <p:ext uri="{BB962C8B-B14F-4D97-AF65-F5344CB8AC3E}">
        <p14:creationId xmlns:p14="http://schemas.microsoft.com/office/powerpoint/2010/main" val="2218154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E. 	Societal influences on a person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This dimension examines the overall societal pressures placed on the person.</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 </a:t>
            </a:r>
            <a:r>
              <a:rPr lang="en-US" sz="1200" dirty="0">
                <a:effectLst/>
                <a:latin typeface="Times New Roman" panose="02020603050405020304" pitchFamily="18" charset="0"/>
                <a:ea typeface="Times New Roman" panose="02020603050405020304" pitchFamily="18" charset="0"/>
              </a:rPr>
              <a:t>	This information can be evaluated during both the patient and the community needs assessment.</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3. </a:t>
            </a:r>
            <a:r>
              <a:rPr lang="en-US" sz="1200" dirty="0">
                <a:effectLst/>
                <a:latin typeface="Times New Roman" panose="02020603050405020304" pitchFamily="18" charset="0"/>
                <a:ea typeface="Times New Roman" panose="02020603050405020304" pitchFamily="18" charset="0"/>
              </a:rPr>
              <a:t>	Culture and stereotypes are the primary subjects addressed at this level.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Questions to consider include the following:</a:t>
            </a:r>
          </a:p>
          <a:p>
            <a:pPr marL="685800" marR="0" indent="-228600">
              <a:spcBef>
                <a:spcPts val="0"/>
              </a:spcBef>
              <a:spcAft>
                <a:spcPts val="300"/>
              </a:spcAft>
              <a:tabLst>
                <a:tab pos="685800" algn="l"/>
              </a:tabLst>
            </a:pPr>
            <a:r>
              <a:rPr lang="en-US" sz="1100" dirty="0" smtClean="0">
                <a:effectLst/>
                <a:latin typeface="Times New Roman" panose="02020603050405020304" pitchFamily="18" charset="0"/>
                <a:ea typeface="Times New Roman" panose="02020603050405020304" pitchFamily="18" charset="0"/>
              </a:rPr>
              <a:t>a.</a:t>
            </a:r>
            <a:r>
              <a:rPr lang="en-US" sz="1100" dirty="0">
                <a:effectLst/>
                <a:latin typeface="Times New Roman" panose="02020603050405020304" pitchFamily="18" charset="0"/>
                <a:ea typeface="Times New Roman" panose="02020603050405020304" pitchFamily="18" charset="0"/>
              </a:rPr>
              <a:t>	What message is society sending this person that could be affecting his or her health, or at least his or her behavior?</a:t>
            </a:r>
          </a:p>
          <a:p>
            <a:pPr marL="685800" marR="0" indent="-228600">
              <a:spcBef>
                <a:spcPts val="0"/>
              </a:spcBef>
              <a:spcAft>
                <a:spcPts val="300"/>
              </a:spcAft>
              <a:tabLst>
                <a:tab pos="685800" algn="l"/>
              </a:tabLst>
            </a:pPr>
            <a:r>
              <a:rPr lang="en-US" sz="1100" dirty="0" smtClean="0">
                <a:effectLst/>
                <a:latin typeface="Times New Roman" panose="02020603050405020304" pitchFamily="18" charset="0"/>
                <a:ea typeface="Times New Roman" panose="02020603050405020304" pitchFamily="18" charset="0"/>
              </a:rPr>
              <a:t>b.</a:t>
            </a:r>
            <a:r>
              <a:rPr lang="en-US" sz="1100" dirty="0">
                <a:effectLst/>
                <a:latin typeface="Times New Roman" panose="02020603050405020304" pitchFamily="18" charset="0"/>
                <a:ea typeface="Times New Roman" panose="02020603050405020304" pitchFamily="18" charset="0"/>
              </a:rPr>
              <a:t>	Are there any societal barriers keeping the person from accessing education or health care?</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5. </a:t>
            </a:r>
            <a:r>
              <a:rPr lang="en-US" sz="1200" dirty="0">
                <a:effectLst/>
                <a:latin typeface="Times New Roman" panose="02020603050405020304" pitchFamily="18" charset="0"/>
                <a:ea typeface="Times New Roman" panose="02020603050405020304" pitchFamily="18" charset="0"/>
              </a:rPr>
              <a:t>	In the societal dimension, the only interventions are often sweeping, broad-spectrum policy changes at the government level.</a:t>
            </a:r>
          </a:p>
          <a:p>
            <a:pPr marL="228600" marR="0" indent="-228600">
              <a:spcBef>
                <a:spcPts val="600"/>
              </a:spcBef>
              <a:spcAft>
                <a:spcPts val="600"/>
              </a:spcAft>
            </a:pPr>
            <a:r>
              <a:rPr lang="en-US" sz="1200" b="0" dirty="0" smtClean="0">
                <a:effectLst/>
                <a:latin typeface="Times New Roman"/>
                <a:ea typeface="Times New Roman"/>
              </a:rPr>
              <a:t>F. 	A brief example</a:t>
            </a:r>
          </a:p>
          <a:p>
            <a:pPr marL="457200" marR="0" indent="-228600">
              <a:spcBef>
                <a:spcPts val="0"/>
              </a:spcBef>
              <a:spcAft>
                <a:spcPts val="300"/>
              </a:spcAft>
              <a:tabLst>
                <a:tab pos="457200" algn="l"/>
              </a:tabLst>
            </a:pPr>
            <a:r>
              <a:rPr lang="en-US" sz="1200" dirty="0" smtClean="0">
                <a:effectLst/>
                <a:latin typeface="Times New Roman"/>
                <a:ea typeface="Times New Roman"/>
              </a:rPr>
              <a:t>1.</a:t>
            </a:r>
            <a:r>
              <a:rPr lang="en-US" sz="900" dirty="0" smtClean="0">
                <a:effectLst/>
                <a:latin typeface="GiovanniStd-Book"/>
                <a:ea typeface="Times New Roman"/>
                <a:cs typeface="GiovanniStd-Book"/>
              </a:rPr>
              <a:t> 	</a:t>
            </a:r>
            <a:r>
              <a:rPr lang="en-US" sz="1200" dirty="0" smtClean="0">
                <a:effectLst/>
                <a:latin typeface="Times New Roman"/>
                <a:ea typeface="Times New Roman"/>
              </a:rPr>
              <a:t>Utilizing social ecology, the community health team can gain an understanding of the unique role that social determinants play in community health.</a:t>
            </a:r>
          </a:p>
          <a:p>
            <a:pPr marL="457200" marR="0" indent="-228600">
              <a:spcBef>
                <a:spcPts val="0"/>
              </a:spcBef>
              <a:spcAft>
                <a:spcPts val="300"/>
              </a:spcAft>
              <a:tabLst>
                <a:tab pos="457200" algn="l"/>
              </a:tabLst>
            </a:pPr>
            <a:r>
              <a:rPr lang="en-US" sz="1200" dirty="0" smtClean="0">
                <a:effectLst/>
                <a:latin typeface="Times New Roman"/>
                <a:ea typeface="Times New Roman"/>
              </a:rPr>
              <a:t>2. 	A community health team can get a broad picture of both the individual and community by: </a:t>
            </a:r>
          </a:p>
          <a:p>
            <a:pPr marL="685800" marR="0" indent="-228600">
              <a:spcBef>
                <a:spcPts val="0"/>
              </a:spcBef>
              <a:spcAft>
                <a:spcPts val="300"/>
              </a:spcAft>
              <a:tabLst>
                <a:tab pos="457200" algn="l"/>
              </a:tabLst>
            </a:pPr>
            <a:r>
              <a:rPr lang="en-US" sz="1200" dirty="0" smtClean="0">
                <a:effectLst/>
                <a:latin typeface="Times New Roman"/>
                <a:ea typeface="Times New Roman"/>
              </a:rPr>
              <a:t>a. 	Evaluating the four domains</a:t>
            </a:r>
          </a:p>
          <a:p>
            <a:pPr marL="685800" marR="0" indent="-228600">
              <a:spcBef>
                <a:spcPts val="0"/>
              </a:spcBef>
              <a:spcAft>
                <a:spcPts val="300"/>
              </a:spcAft>
              <a:tabLst>
                <a:tab pos="457200" algn="l"/>
              </a:tabLst>
            </a:pPr>
            <a:r>
              <a:rPr lang="en-US" sz="1200" dirty="0" smtClean="0">
                <a:effectLst/>
                <a:latin typeface="Times New Roman"/>
                <a:ea typeface="Times New Roman"/>
              </a:rPr>
              <a:t>b. 	Comparing data from both patient needs assessment and community needs assessment</a:t>
            </a:r>
          </a:p>
          <a:p>
            <a:pPr marL="457200" marR="0" indent="-228600">
              <a:spcBef>
                <a:spcPts val="0"/>
              </a:spcBef>
              <a:spcAft>
                <a:spcPts val="300"/>
              </a:spcAft>
              <a:tabLst>
                <a:tab pos="457200" algn="l"/>
              </a:tabLst>
            </a:pPr>
            <a:r>
              <a:rPr lang="en-US" sz="1200" dirty="0" smtClean="0">
                <a:effectLst/>
                <a:latin typeface="Times New Roman"/>
                <a:ea typeface="Times New Roman"/>
              </a:rPr>
              <a:t>3. 	Example: The community health team may identify through social-ecological research that a portion of their community that suffers from chronic high blood pressure also engages in cultural dietary practices that involve consuming foods high in sodium.</a:t>
            </a:r>
          </a:p>
          <a:p>
            <a:pPr marL="685800" marR="0" indent="-228600">
              <a:spcBef>
                <a:spcPts val="0"/>
              </a:spcBef>
              <a:spcAft>
                <a:spcPts val="300"/>
              </a:spcAft>
              <a:tabLst>
                <a:tab pos="457200" algn="l"/>
              </a:tabLst>
            </a:pPr>
            <a:r>
              <a:rPr lang="en-US" sz="1200" dirty="0" smtClean="0">
                <a:effectLst/>
                <a:latin typeface="Times New Roman"/>
                <a:ea typeface="Times New Roman"/>
              </a:rPr>
              <a:t>a. 	Through the team’s research, they have identified a social determinant of the overall health of a portion of their community.</a:t>
            </a:r>
          </a:p>
          <a:p>
            <a:pPr marL="457200" marR="0" indent="-228600">
              <a:spcBef>
                <a:spcPts val="0"/>
              </a:spcBef>
              <a:spcAft>
                <a:spcPts val="300"/>
              </a:spcAft>
              <a:tabLst>
                <a:tab pos="457200" algn="l"/>
              </a:tabLst>
            </a:pPr>
            <a:r>
              <a:rPr lang="en-US" sz="1200" dirty="0" smtClean="0">
                <a:effectLst/>
                <a:latin typeface="Times New Roman"/>
                <a:ea typeface="Times New Roman"/>
              </a:rPr>
              <a:t>4. 	In our example:</a:t>
            </a:r>
          </a:p>
          <a:p>
            <a:pPr marL="685800" marR="0" indent="-228600">
              <a:spcBef>
                <a:spcPts val="0"/>
              </a:spcBef>
              <a:spcAft>
                <a:spcPts val="300"/>
              </a:spcAft>
              <a:tabLst>
                <a:tab pos="457200" algn="l"/>
              </a:tabLst>
            </a:pPr>
            <a:r>
              <a:rPr lang="en-US" sz="1200" dirty="0" smtClean="0">
                <a:effectLst/>
                <a:latin typeface="Times New Roman"/>
                <a:ea typeface="Times New Roman"/>
              </a:rPr>
              <a:t>a. 	The community paramedic may serve as a liaison with the patient, referring information about the dietary habits of the patient’s family back to the community health center.</a:t>
            </a:r>
          </a:p>
          <a:p>
            <a:pPr marL="685800" marR="0" indent="-228600">
              <a:spcBef>
                <a:spcPts val="0"/>
              </a:spcBef>
              <a:spcAft>
                <a:spcPts val="300"/>
              </a:spcAft>
              <a:tabLst>
                <a:tab pos="457200" algn="l"/>
              </a:tabLst>
            </a:pPr>
            <a:r>
              <a:rPr lang="en-US" sz="1200" dirty="0" smtClean="0">
                <a:effectLst/>
                <a:latin typeface="Times New Roman"/>
                <a:ea typeface="Times New Roman"/>
              </a:rPr>
              <a:t>b.	The community health center may be able to take this information and access resources, such as a nutritionist, to assist the community paramedic in treating the patient.</a:t>
            </a:r>
          </a:p>
          <a:p>
            <a:pPr marL="685800" marR="0" indent="-228600">
              <a:spcBef>
                <a:spcPts val="0"/>
              </a:spcBef>
              <a:spcAft>
                <a:spcPts val="300"/>
              </a:spcAft>
              <a:tabLst>
                <a:tab pos="457200" algn="l"/>
              </a:tabLst>
            </a:pPr>
            <a:r>
              <a:rPr lang="en-US" sz="1200" dirty="0" smtClean="0">
                <a:effectLst/>
                <a:latin typeface="Times New Roman"/>
                <a:ea typeface="Times New Roman"/>
              </a:rPr>
              <a:t>c.	Hospitals may be able to assist by providing low-cost services or community-based programs (</a:t>
            </a:r>
            <a:r>
              <a:rPr lang="en-US" sz="1200" dirty="0" err="1" smtClean="0">
                <a:effectLst/>
                <a:latin typeface="Times New Roman"/>
                <a:ea typeface="Times New Roman"/>
              </a:rPr>
              <a:t>eg</a:t>
            </a:r>
            <a:r>
              <a:rPr lang="en-US" sz="1200" dirty="0" smtClean="0">
                <a:effectLst/>
                <a:latin typeface="Times New Roman"/>
                <a:ea typeface="Times New Roman"/>
              </a:rPr>
              <a:t>, cooking classes that demonstrate how to modify family recipes to meet health needs).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37</a:t>
            </a:fld>
            <a:endParaRPr lang="en-US" altLang="en-US" dirty="0"/>
          </a:p>
        </p:txBody>
      </p:sp>
    </p:spTree>
    <p:extLst>
      <p:ext uri="{BB962C8B-B14F-4D97-AF65-F5344CB8AC3E}">
        <p14:creationId xmlns:p14="http://schemas.microsoft.com/office/powerpoint/2010/main" val="842603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IV. Environmental Determinants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Another determinant on </a:t>
            </a:r>
            <a:r>
              <a:rPr lang="en-US" sz="1200" b="0" dirty="0" smtClean="0">
                <a:effectLst/>
                <a:latin typeface="Times New Roman" panose="02020603050405020304" pitchFamily="18" charset="0"/>
                <a:ea typeface="Times New Roman" panose="02020603050405020304" pitchFamily="18" charset="0"/>
              </a:rPr>
              <a:t>health </a:t>
            </a:r>
            <a:r>
              <a:rPr lang="en-US" sz="1200" b="0" kern="1200" dirty="0" smtClean="0">
                <a:solidFill>
                  <a:schemeClr val="tx1"/>
                </a:solidFill>
                <a:effectLst/>
                <a:latin typeface="Times New Roman" pitchFamily="18" charset="0"/>
                <a:ea typeface="+mn-ea"/>
                <a:cs typeface="+mn-cs"/>
              </a:rPr>
              <a:t>is the environment in which a person </a:t>
            </a:r>
            <a:r>
              <a:rPr lang="en-US" sz="1200" b="0" kern="1200" dirty="0" smtClean="0">
                <a:solidFill>
                  <a:schemeClr val="tx1"/>
                </a:solidFill>
                <a:effectLst/>
                <a:latin typeface="Times New Roman" pitchFamily="18" charset="0"/>
                <a:ea typeface="+mn-ea"/>
                <a:cs typeface="+mn-cs"/>
              </a:rPr>
              <a:t>lives.</a:t>
            </a:r>
            <a:endParaRPr lang="en-US" sz="1200" b="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It is suggested that 24% of the world’s disease issues and 23% of all deaths can be attributed to the environment.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Environmental determinants are the physical conditions that affect how people live and interact with their community.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38</a:t>
            </a:fld>
            <a:endParaRPr lang="en-US" altLang="en-US" dirty="0"/>
          </a:p>
        </p:txBody>
      </p:sp>
    </p:spTree>
    <p:extLst>
      <p:ext uri="{BB962C8B-B14F-4D97-AF65-F5344CB8AC3E}">
        <p14:creationId xmlns:p14="http://schemas.microsoft.com/office/powerpoint/2010/main" val="1690710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t>
            </a:r>
            <a:r>
              <a:rPr lang="en-US" sz="1200" dirty="0" smtClean="0">
                <a:effectLst/>
                <a:latin typeface="Times New Roman" panose="02020603050405020304" pitchFamily="18" charset="0"/>
                <a:ea typeface="Times New Roman" panose="02020603050405020304" pitchFamily="18" charset="0"/>
              </a:rPr>
              <a:t>Include</a:t>
            </a:r>
            <a:r>
              <a:rPr lang="en-US" sz="1200" dirty="0">
                <a:effectLst/>
                <a:latin typeface="Times New Roman" panose="02020603050405020304" pitchFamily="18" charset="0"/>
                <a:ea typeface="Times New Roman" panose="02020603050405020304" pitchFamily="18" charset="0"/>
              </a:rPr>
              <a: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Air quality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Water quality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Urban degradation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Climate change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Environmental determinants can have an immense impact on the health of a person, especially those on the lower end of the social gradient.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39</a:t>
            </a:fld>
            <a:endParaRPr lang="en-US" altLang="en-US" dirty="0"/>
          </a:p>
        </p:txBody>
      </p:sp>
    </p:spTree>
    <p:extLst>
      <p:ext uri="{BB962C8B-B14F-4D97-AF65-F5344CB8AC3E}">
        <p14:creationId xmlns:p14="http://schemas.microsoft.com/office/powerpoint/2010/main" val="371271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t>
            </a:r>
            <a:r>
              <a:rPr lang="en-US" sz="1200" b="0" dirty="0" smtClean="0">
                <a:effectLst/>
                <a:latin typeface="Times New Roman" panose="02020603050405020304" pitchFamily="18" charset="0"/>
                <a:ea typeface="Times New Roman" panose="02020603050405020304" pitchFamily="18" charset="0"/>
              </a:rPr>
              <a:t>One</a:t>
            </a:r>
            <a:r>
              <a:rPr lang="en-US" sz="1200" b="0" baseline="0" dirty="0" smtClean="0">
                <a:effectLst/>
                <a:latin typeface="Times New Roman" panose="02020603050405020304" pitchFamily="18" charset="0"/>
                <a:ea typeface="Times New Roman" panose="02020603050405020304" pitchFamily="18" charset="0"/>
              </a:rPr>
              <a:t> of the most important aspects of </a:t>
            </a:r>
            <a:r>
              <a:rPr lang="en-US" sz="1200" baseline="0" dirty="0" smtClean="0">
                <a:effectLst/>
                <a:latin typeface="Times New Roman" panose="02020603050405020304" pitchFamily="18" charset="0"/>
                <a:ea typeface="Times New Roman" panose="02020603050405020304" pitchFamily="18" charset="0"/>
              </a:rPr>
              <a:t>c</a:t>
            </a:r>
            <a:r>
              <a:rPr lang="en-US" sz="1200" dirty="0" smtClean="0">
                <a:effectLst/>
                <a:latin typeface="Times New Roman" panose="02020603050405020304" pitchFamily="18" charset="0"/>
                <a:ea typeface="Times New Roman" panose="02020603050405020304" pitchFamily="18" charset="0"/>
              </a:rPr>
              <a:t>ommunity </a:t>
            </a:r>
            <a:r>
              <a:rPr lang="en-US" sz="1200" dirty="0">
                <a:effectLst/>
                <a:latin typeface="Times New Roman" panose="02020603050405020304" pitchFamily="18" charset="0"/>
                <a:ea typeface="Times New Roman" panose="02020603050405020304" pitchFamily="18" charset="0"/>
              </a:rPr>
              <a:t>needs assessment or individual patient needs </a:t>
            </a:r>
            <a:r>
              <a:rPr lang="en-US" sz="1200" dirty="0" smtClean="0">
                <a:effectLst/>
                <a:latin typeface="Times New Roman" panose="02020603050405020304" pitchFamily="18" charset="0"/>
                <a:ea typeface="Times New Roman" panose="02020603050405020304" pitchFamily="18" charset="0"/>
              </a:rPr>
              <a:t>assessment is identifying </a:t>
            </a:r>
            <a:r>
              <a:rPr lang="en-US" sz="1200" dirty="0">
                <a:effectLst/>
                <a:latin typeface="Times New Roman" panose="02020603050405020304" pitchFamily="18" charset="0"/>
                <a:ea typeface="Times New Roman" panose="02020603050405020304" pitchFamily="18" charset="0"/>
              </a:rPr>
              <a:t>those social issues that may play a role in </a:t>
            </a:r>
            <a:r>
              <a:rPr lang="en-US" sz="1200" dirty="0" smtClean="0">
                <a:effectLst/>
                <a:latin typeface="Times New Roman" panose="02020603050405020304" pitchFamily="18" charset="0"/>
                <a:ea typeface="Times New Roman" panose="02020603050405020304" pitchFamily="18" charset="0"/>
              </a:rPr>
              <a:t>the</a:t>
            </a:r>
            <a:r>
              <a:rPr lang="en-US" sz="1200" dirty="0">
                <a:effectLst/>
                <a:latin typeface="Times New Roman" panose="02020603050405020304" pitchFamily="18" charset="0"/>
                <a:ea typeface="Times New Roman" panose="02020603050405020304" pitchFamily="18" charset="0"/>
              </a:rPr>
              <a: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Health of the patient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Overall health of the community</a:t>
            </a:r>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a:t>
            </a:fld>
            <a:endParaRPr lang="en-US" altLang="en-US" dirty="0"/>
          </a:p>
        </p:txBody>
      </p:sp>
    </p:spTree>
    <p:extLst>
      <p:ext uri="{BB962C8B-B14F-4D97-AF65-F5344CB8AC3E}">
        <p14:creationId xmlns:p14="http://schemas.microsoft.com/office/powerpoint/2010/main" val="2498361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One example cited </a:t>
            </a:r>
            <a:r>
              <a:rPr lang="en-US" sz="1200" dirty="0" smtClean="0">
                <a:effectLst/>
                <a:latin typeface="Times New Roman" panose="02020603050405020304" pitchFamily="18" charset="0"/>
                <a:ea typeface="Times New Roman" panose="02020603050405020304" pitchFamily="18" charset="0"/>
              </a:rPr>
              <a:t>is </a:t>
            </a:r>
            <a:r>
              <a:rPr lang="en-US" sz="1200" dirty="0">
                <a:effectLst/>
                <a:latin typeface="Times New Roman" panose="02020603050405020304" pitchFamily="18" charset="0"/>
                <a:ea typeface="Times New Roman" panose="02020603050405020304" pitchFamily="18" charset="0"/>
              </a:rPr>
              <a:t>the rise of childhood asthma.</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 Prevalence </a:t>
            </a:r>
            <a:r>
              <a:rPr lang="en-US" sz="1200" dirty="0">
                <a:effectLst/>
                <a:latin typeface="Times New Roman" panose="02020603050405020304" pitchFamily="18" charset="0"/>
                <a:ea typeface="Times New Roman" panose="02020603050405020304" pitchFamily="18" charset="0"/>
              </a:rPr>
              <a:t>of the disease has greatly increased over the past decade in children 0 to 5 years of age.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Children living in environments with large public transit systems or near industrial areas with higher concentrations of smoke are at an increased risk for developing asthma. </a:t>
            </a:r>
          </a:p>
          <a:p>
            <a:pPr marL="685800" marR="0" indent="-228600">
              <a:spcBef>
                <a:spcPts val="0"/>
              </a:spcBef>
              <a:spcAft>
                <a:spcPts val="300"/>
              </a:spcAft>
              <a:tabLst>
                <a:tab pos="457200" algn="l"/>
              </a:tabLst>
            </a:pPr>
            <a:r>
              <a:rPr lang="en-US" sz="1200" dirty="0" smtClean="0">
                <a:effectLst/>
                <a:latin typeface="Times New Roman"/>
                <a:ea typeface="Times New Roman"/>
              </a:rPr>
              <a:t>c. 	A family that is already struggling to meet its health care needs may be overwhelmed by this added strain, and the child’s needs may go unmet.</a:t>
            </a:r>
          </a:p>
          <a:p>
            <a:pPr marL="457200" marR="0" indent="-228600">
              <a:spcBef>
                <a:spcPts val="0"/>
              </a:spcBef>
              <a:spcAft>
                <a:spcPts val="300"/>
              </a:spcAft>
              <a:tabLst>
                <a:tab pos="457200" algn="l"/>
              </a:tabLst>
            </a:pPr>
            <a:r>
              <a:rPr lang="en-US" sz="1200" dirty="0" smtClean="0">
                <a:effectLst/>
                <a:latin typeface="Times New Roman"/>
                <a:ea typeface="Times New Roman"/>
              </a:rPr>
              <a:t>6. 	Urban degradation, or urban blight, has also been shown to have an adverse effect on the health of people and communities.</a:t>
            </a:r>
          </a:p>
          <a:p>
            <a:pPr marL="685800" marR="0" indent="-228600">
              <a:spcBef>
                <a:spcPts val="0"/>
              </a:spcBef>
              <a:spcAft>
                <a:spcPts val="300"/>
              </a:spcAft>
              <a:tabLst>
                <a:tab pos="457200" algn="l"/>
              </a:tabLst>
            </a:pPr>
            <a:r>
              <a:rPr lang="en-US" sz="1200" dirty="0" smtClean="0">
                <a:effectLst/>
                <a:latin typeface="Times New Roman"/>
                <a:ea typeface="Times New Roman"/>
              </a:rPr>
              <a:t>a. 	Degrading buildings often pose risks to those around them</a:t>
            </a:r>
          </a:p>
          <a:p>
            <a:pPr marL="685800" marR="0" indent="-228600">
              <a:spcBef>
                <a:spcPts val="0"/>
              </a:spcBef>
              <a:spcAft>
                <a:spcPts val="300"/>
              </a:spcAft>
              <a:tabLst>
                <a:tab pos="685800" algn="l"/>
              </a:tabLst>
            </a:pPr>
            <a:r>
              <a:rPr lang="en-US" sz="1200" dirty="0" smtClean="0">
                <a:effectLst/>
                <a:latin typeface="Times New Roman"/>
                <a:ea typeface="Times New Roman"/>
              </a:rPr>
              <a:t>	</a:t>
            </a:r>
            <a:r>
              <a:rPr lang="en-US" sz="1200" dirty="0" err="1" smtClean="0">
                <a:effectLst/>
                <a:latin typeface="Times New Roman"/>
                <a:ea typeface="Times New Roman"/>
              </a:rPr>
              <a:t>i</a:t>
            </a:r>
            <a:r>
              <a:rPr lang="en-US" sz="1200" dirty="0" smtClean="0">
                <a:effectLst/>
                <a:latin typeface="Times New Roman"/>
                <a:ea typeface="Times New Roman"/>
              </a:rPr>
              <a:t>.	Lead paint or asbestos insulation</a:t>
            </a:r>
          </a:p>
          <a:p>
            <a:pPr marL="685800" marR="0" indent="-228600">
              <a:spcBef>
                <a:spcPts val="0"/>
              </a:spcBef>
              <a:spcAft>
                <a:spcPts val="300"/>
              </a:spcAft>
              <a:tabLst>
                <a:tab pos="457200" algn="l"/>
              </a:tabLst>
            </a:pPr>
            <a:r>
              <a:rPr lang="en-US" sz="1200" dirty="0" smtClean="0">
                <a:effectLst/>
                <a:latin typeface="Times New Roman"/>
                <a:ea typeface="Times New Roman"/>
              </a:rPr>
              <a:t>b. 	These degrading buildings are often a source of low-cost housing; thus they attract families and other people who are lower on the social gradient, exposing them to environmental hazards.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40</a:t>
            </a:fld>
            <a:endParaRPr lang="en-US" altLang="en-US" dirty="0"/>
          </a:p>
        </p:txBody>
      </p:sp>
    </p:spTree>
    <p:extLst>
      <p:ext uri="{BB962C8B-B14F-4D97-AF65-F5344CB8AC3E}">
        <p14:creationId xmlns:p14="http://schemas.microsoft.com/office/powerpoint/2010/main" val="2541574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Identifying environmental determinants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Environmental determinants can be identified during both the patient and the community needs assessments.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Community paramedics should pay close attention to the physical community in which a patient lives and ask the following questions: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Is there evidence of environmental degradation?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What industries are close by?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Does the area have a history of high pollution? If so, research the area and identify what health patterns are associated with it.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During the patient needs assessment, evaluate the immediate environment in which the patient lives. Survey the home, and consider the following: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What is the condition of the home?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Where is the home located?</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How close is the home to a health care facility?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Does the home have a clean water source? Does the potential exist for contamination of the water source?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Does the home appear to be structurally sound?</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f.	Is the house well insulated or does it feel drafty?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g.	Could the house contain asbestos or lead paints? The presence of lead paint is a greater possibility in houses built before 1978.</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41</a:t>
            </a:fld>
            <a:endParaRPr lang="en-US" altLang="en-US" dirty="0"/>
          </a:p>
        </p:txBody>
      </p:sp>
    </p:spTree>
    <p:extLst>
      <p:ext uri="{BB962C8B-B14F-4D97-AF65-F5344CB8AC3E}">
        <p14:creationId xmlns:p14="http://schemas.microsoft.com/office/powerpoint/2010/main" val="719244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 </a:t>
            </a:r>
            <a:r>
              <a:rPr lang="en-US" sz="1800" dirty="0" smtClean="0">
                <a:effectLst/>
                <a:latin typeface="Times New Roman" panose="02020603050405020304" pitchFamily="18" charset="0"/>
                <a:ea typeface="Times New Roman" panose="02020603050405020304" pitchFamily="18" charset="0"/>
              </a:rPr>
              <a:t> Documentation</a:t>
            </a:r>
            <a:endParaRPr lang="en-US" sz="1800" dirty="0">
              <a:effectLst/>
              <a:latin typeface="Times New Roman" panose="02020603050405020304" pitchFamily="18" charset="0"/>
              <a:ea typeface="Times New Roman" panose="02020603050405020304" pitchFamily="18" charset="0"/>
            </a:endParaRP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Documentation </a:t>
            </a:r>
            <a:r>
              <a:rPr lang="en-US" sz="1200" dirty="0">
                <a:effectLst/>
                <a:latin typeface="Times New Roman" panose="02020603050405020304" pitchFamily="18" charset="0"/>
                <a:ea typeface="Times New Roman" panose="02020603050405020304" pitchFamily="18" charset="0"/>
              </a:rPr>
              <a:t>provides the foundation for the development of treatment plans, and it serves as a means to evaluate and improve upon those plans.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1. </a:t>
            </a:r>
            <a:r>
              <a:rPr lang="en-US" sz="1200" dirty="0">
                <a:effectLst/>
                <a:latin typeface="Times New Roman" panose="02020603050405020304" pitchFamily="18" charset="0"/>
                <a:ea typeface="Times New Roman" panose="02020603050405020304" pitchFamily="18" charset="0"/>
              </a:rPr>
              <a:t>	The documentation process may start with the initial referral to the community paramedic. </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The community paramedic will then visit the patient and conduct a patient needs assessment.</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3.</a:t>
            </a:r>
            <a:r>
              <a:rPr lang="en-US" sz="1200" dirty="0">
                <a:effectLst/>
                <a:latin typeface="Times New Roman" panose="02020603050405020304" pitchFamily="18" charset="0"/>
                <a:ea typeface="Times New Roman" panose="02020603050405020304" pitchFamily="18" charset="0"/>
              </a:rPr>
              <a:t>	The patient needs assessment includes an evaluation of the patient’s: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Physical environment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Social interaction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Income level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Employment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Disabilities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f.	Relationships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In conjunction with the patient needs assessment, the community paramedic may need to </a:t>
            </a:r>
            <a:r>
              <a:rPr lang="en-US" sz="1200" dirty="0" smtClean="0">
                <a:effectLst/>
                <a:latin typeface="Times New Roman" panose="02020603050405020304" pitchFamily="18" charset="0"/>
                <a:ea typeface="Times New Roman" panose="02020603050405020304" pitchFamily="18" charset="0"/>
              </a:rPr>
              <a:t>reference</a:t>
            </a:r>
            <a:r>
              <a:rPr lang="en-US" sz="1200" baseline="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a </a:t>
            </a:r>
            <a:r>
              <a:rPr lang="en-US" sz="1200" dirty="0">
                <a:effectLst/>
                <a:latin typeface="Times New Roman" panose="02020603050405020304" pitchFamily="18" charset="0"/>
                <a:ea typeface="Times New Roman" panose="02020603050405020304" pitchFamily="18" charset="0"/>
              </a:rPr>
              <a:t>community needs assessment.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This information, which can often be accessed through community-based health systems, includes: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Any common health issues among the community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Rates of mortality and morbidity in the community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Overall ability to access health care communitywide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Together these two assessments will assist the community paramedic and the overall community health team in determining what exactly is affecting the patient’s health and how best to develop a plan of care to assist the patient.</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7.</a:t>
            </a:r>
            <a:r>
              <a:rPr lang="en-US" sz="1200" dirty="0">
                <a:effectLst/>
                <a:latin typeface="Times New Roman" panose="02020603050405020304" pitchFamily="18" charset="0"/>
                <a:ea typeface="Times New Roman" panose="02020603050405020304" pitchFamily="18" charset="0"/>
              </a:rPr>
              <a:t>	Documentation of each patient visit and notation of improvements or setbacks play an important role in monitoring the overall effectiveness of the treatment program.</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If you have data showing that your interventions are working to improve the overall health of patients and their communities, </a:t>
            </a:r>
            <a:r>
              <a:rPr lang="en-US" sz="1200" dirty="0" smtClean="0">
                <a:effectLst/>
                <a:latin typeface="Times New Roman" panose="02020603050405020304" pitchFamily="18" charset="0"/>
                <a:ea typeface="Times New Roman" panose="02020603050405020304" pitchFamily="18" charset="0"/>
              </a:rPr>
              <a:t>you </a:t>
            </a:r>
            <a:r>
              <a:rPr lang="en-US" sz="1200" dirty="0">
                <a:effectLst/>
                <a:latin typeface="Times New Roman" panose="02020603050405020304" pitchFamily="18" charset="0"/>
                <a:ea typeface="Times New Roman" panose="02020603050405020304" pitchFamily="18" charset="0"/>
              </a:rPr>
              <a:t>have a good platform from which to request grants or public funding to continue or increase your efforts.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42</a:t>
            </a:fld>
            <a:endParaRPr lang="en-US" altLang="en-US" dirty="0"/>
          </a:p>
        </p:txBody>
      </p:sp>
    </p:spTree>
    <p:extLst>
      <p:ext uri="{BB962C8B-B14F-4D97-AF65-F5344CB8AC3E}">
        <p14:creationId xmlns:p14="http://schemas.microsoft.com/office/powerpoint/2010/main" val="3548784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 The Social Aspect of Public Health Policy</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Several </a:t>
            </a:r>
            <a:r>
              <a:rPr lang="en-US" sz="1200" dirty="0">
                <a:effectLst/>
                <a:latin typeface="Times New Roman" panose="02020603050405020304" pitchFamily="18" charset="0"/>
                <a:ea typeface="Times New Roman" panose="02020603050405020304" pitchFamily="18" charset="0"/>
              </a:rPr>
              <a:t>public health initiatives have been enacted in an effort to address health disparities.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1. </a:t>
            </a:r>
            <a:r>
              <a:rPr lang="en-US" sz="1200" dirty="0">
                <a:effectLst/>
                <a:latin typeface="Times New Roman" panose="02020603050405020304" pitchFamily="18" charset="0"/>
                <a:ea typeface="Times New Roman" panose="02020603050405020304" pitchFamily="18" charset="0"/>
              </a:rPr>
              <a:t>	Initiatives at the local level: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Public health education regarding safe sex and abstinence to address sexually transmitted diseases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Free blood pressure and diabetes screening clinics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Classes on proper diet and exercise</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 </a:t>
            </a:r>
            <a:r>
              <a:rPr lang="en-US" sz="1200" dirty="0">
                <a:effectLst/>
                <a:latin typeface="Times New Roman" panose="02020603050405020304" pitchFamily="18" charset="0"/>
                <a:ea typeface="Times New Roman" panose="02020603050405020304" pitchFamily="18" charset="0"/>
              </a:rPr>
              <a:t>	Policy initiatives to address the social dimensions of health at an early age have included:</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School nutrition programs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Drug education programs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Sexual health education in high schools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Continuance of physical education in schools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Increased focus on literacy levels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43</a:t>
            </a:fld>
            <a:endParaRPr lang="en-US" altLang="en-US" dirty="0"/>
          </a:p>
        </p:txBody>
      </p:sp>
    </p:spTree>
    <p:extLst>
      <p:ext uri="{BB962C8B-B14F-4D97-AF65-F5344CB8AC3E}">
        <p14:creationId xmlns:p14="http://schemas.microsoft.com/office/powerpoint/2010/main" val="1657842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3. </a:t>
            </a:r>
            <a:r>
              <a:rPr lang="en-US" sz="1200" dirty="0">
                <a:effectLst/>
                <a:latin typeface="Times New Roman" panose="02020603050405020304" pitchFamily="18" charset="0"/>
                <a:ea typeface="Times New Roman" panose="02020603050405020304" pitchFamily="18" charset="0"/>
              </a:rPr>
              <a:t>	At a broader societal level, initiatives such as unemployment benefits and low-cost health care clinics have been established to address the social dimension of health and help people gain access to health care services that they might not otherwise have been able to access.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4.</a:t>
            </a:r>
            <a:r>
              <a:rPr lang="en-US" sz="1200" dirty="0">
                <a:effectLst/>
                <a:latin typeface="Times New Roman" panose="02020603050405020304" pitchFamily="18" charset="0"/>
                <a:ea typeface="Times New Roman" panose="02020603050405020304" pitchFamily="18" charset="0"/>
              </a:rPr>
              <a:t>	One of the most recent and well-known initiatives is the Patient Protection and Affordable Care Act of 2010 (PPACA).</a:t>
            </a:r>
          </a:p>
          <a:p>
            <a:pPr marL="685800" marR="0" indent="-228600">
              <a:spcBef>
                <a:spcPts val="0"/>
              </a:spcBef>
              <a:spcAft>
                <a:spcPts val="300"/>
              </a:spcAft>
              <a:tabLst>
                <a:tab pos="457200" algn="l"/>
              </a:tabLst>
            </a:pPr>
            <a:r>
              <a:rPr lang="en-US" sz="1200" dirty="0" smtClean="0">
                <a:effectLst/>
                <a:latin typeface="Times New Roman"/>
                <a:ea typeface="Times New Roman"/>
              </a:rPr>
              <a:t>a. 	This attempt at a major overhaul of the health care system focuses on making health insurance and access to health care available to virtually all members of society.</a:t>
            </a:r>
          </a:p>
          <a:p>
            <a:pPr marL="685800" marR="0" indent="-228600">
              <a:spcBef>
                <a:spcPts val="0"/>
              </a:spcBef>
              <a:spcAft>
                <a:spcPts val="300"/>
              </a:spcAft>
              <a:tabLst>
                <a:tab pos="457200" algn="l"/>
              </a:tabLst>
            </a:pPr>
            <a:r>
              <a:rPr lang="en-US" sz="1200" dirty="0" smtClean="0">
                <a:effectLst/>
                <a:latin typeface="Times New Roman"/>
                <a:ea typeface="Times New Roman"/>
              </a:rPr>
              <a:t>b. 	While some aspects of the laws have resulted in increased access to care for some patients, other patients have been negatively impacted.</a:t>
            </a:r>
          </a:p>
          <a:p>
            <a:pPr marL="685800" marR="0" indent="-228600">
              <a:spcBef>
                <a:spcPts val="0"/>
              </a:spcBef>
              <a:spcAft>
                <a:spcPts val="300"/>
              </a:spcAft>
              <a:tabLst>
                <a:tab pos="457200" algn="l"/>
              </a:tabLst>
            </a:pPr>
            <a:r>
              <a:rPr lang="en-US" sz="1200" dirty="0" smtClean="0">
                <a:effectLst/>
                <a:latin typeface="Times New Roman"/>
                <a:ea typeface="Times New Roman"/>
              </a:rPr>
              <a:t>c.	Be aware that some patients who had access to care prior to PPACA have lost access to important aspects of their health care that were previously affordable for them.</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44</a:t>
            </a:fld>
            <a:endParaRPr lang="en-US" altLang="en-US" dirty="0"/>
          </a:p>
        </p:txBody>
      </p:sp>
    </p:spTree>
    <p:extLst>
      <p:ext uri="{BB962C8B-B14F-4D97-AF65-F5344CB8AC3E}">
        <p14:creationId xmlns:p14="http://schemas.microsoft.com/office/powerpoint/2010/main" val="23352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Social issues related to health can range from culturally guided behavior practices that impact diet and exercise to socioeconomic constraints such as poverty.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a:t>
            </a:fld>
            <a:endParaRPr lang="en-US" altLang="en-US" dirty="0"/>
          </a:p>
        </p:txBody>
      </p:sp>
    </p:spTree>
    <p:extLst>
      <p:ext uri="{BB962C8B-B14F-4D97-AF65-F5344CB8AC3E}">
        <p14:creationId xmlns:p14="http://schemas.microsoft.com/office/powerpoint/2010/main" val="217799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By researching and identifying the social aspects of an individual patient’s and the community’s health, the community paramedic can be better prepared to assist in developing initiatives to address or overcome those social issues.</a:t>
            </a:r>
          </a:p>
          <a:p>
            <a:pPr marL="457200" marR="0" indent="-228600">
              <a:spcBef>
                <a:spcPts val="0"/>
              </a:spcBef>
              <a:spcAft>
                <a:spcPts val="300"/>
              </a:spcAft>
              <a:tabLst>
                <a:tab pos="685800" algn="l"/>
              </a:tabLst>
            </a:pPr>
            <a:r>
              <a:rPr lang="en-US" sz="1200" dirty="0" smtClean="0">
                <a:effectLst/>
                <a:latin typeface="Times New Roman"/>
                <a:ea typeface="Times New Roman"/>
              </a:rPr>
              <a:t>6.	Addressing one social determinant can have a domino </a:t>
            </a:r>
            <a:r>
              <a:rPr lang="en-US" sz="1200" dirty="0" smtClean="0">
                <a:effectLst/>
                <a:latin typeface="Times New Roman"/>
                <a:ea typeface="Times New Roman"/>
              </a:rPr>
              <a:t>effect.</a:t>
            </a:r>
            <a:endParaRPr lang="en-US" sz="1200" dirty="0" smtClean="0">
              <a:effectLst/>
              <a:latin typeface="Times New Roman"/>
              <a:ea typeface="Times New Roman"/>
            </a:endParaRPr>
          </a:p>
          <a:p>
            <a:pPr marL="685800" marR="0" indent="-228600">
              <a:spcBef>
                <a:spcPts val="0"/>
              </a:spcBef>
              <a:spcAft>
                <a:spcPts val="300"/>
              </a:spcAft>
              <a:tabLst>
                <a:tab pos="685800" algn="l"/>
              </a:tabLst>
            </a:pPr>
            <a:r>
              <a:rPr lang="en-US" sz="1200" dirty="0" smtClean="0">
                <a:effectLst/>
                <a:latin typeface="Times New Roman"/>
                <a:ea typeface="Times New Roman"/>
              </a:rPr>
              <a:t>a. 	Example: When people find employment, it increases their income, and may give them access to health care, thereby improving their ability to take control of their own and their family’s health.</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6</a:t>
            </a:fld>
            <a:endParaRPr lang="en-US" altLang="en-US" dirty="0"/>
          </a:p>
        </p:txBody>
      </p:sp>
    </p:spTree>
    <p:extLst>
      <p:ext uri="{BB962C8B-B14F-4D97-AF65-F5344CB8AC3E}">
        <p14:creationId xmlns:p14="http://schemas.microsoft.com/office/powerpoint/2010/main" val="38840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smtClean="0">
                <a:effectLst/>
                <a:latin typeface="Times New Roman" panose="02020603050405020304" pitchFamily="18" charset="0"/>
                <a:ea typeface="Times New Roman" panose="02020603050405020304" pitchFamily="18" charset="0"/>
              </a:rPr>
              <a:t>7. </a:t>
            </a:r>
            <a:r>
              <a:rPr lang="en-US" sz="1400" dirty="0">
                <a:effectLst/>
                <a:latin typeface="Times New Roman" panose="02020603050405020304" pitchFamily="18" charset="0"/>
                <a:ea typeface="Times New Roman" panose="02020603050405020304" pitchFamily="18" charset="0"/>
              </a:rPr>
              <a:t>	Social determinants should be addressed early and at the foundational level.</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a. </a:t>
            </a:r>
            <a:r>
              <a:rPr lang="en-US" sz="1200" dirty="0">
                <a:effectLst/>
                <a:latin typeface="Times New Roman" panose="02020603050405020304" pitchFamily="18" charset="0"/>
                <a:ea typeface="Times New Roman" panose="02020603050405020304" pitchFamily="18" charset="0"/>
              </a:rPr>
              <a:t>	Example: Identifying patients who frequently contact EMS for chronic health issues, evaluating their home environment and educating them on their health condition can help </a:t>
            </a:r>
            <a:r>
              <a:rPr lang="en-US" sz="1200" dirty="0" smtClean="0">
                <a:effectLst/>
                <a:latin typeface="Times New Roman" panose="02020603050405020304" pitchFamily="18" charset="0"/>
                <a:ea typeface="Times New Roman" panose="02020603050405020304" pitchFamily="18" charset="0"/>
              </a:rPr>
              <a:t>them to </a:t>
            </a:r>
            <a:r>
              <a:rPr lang="en-US" sz="1200" dirty="0">
                <a:effectLst/>
                <a:latin typeface="Times New Roman" panose="02020603050405020304" pitchFamily="18" charset="0"/>
                <a:ea typeface="Times New Roman" panose="02020603050405020304" pitchFamily="18" charset="0"/>
              </a:rPr>
              <a:t>take control of their health situation.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7</a:t>
            </a:fld>
            <a:endParaRPr lang="en-US" altLang="en-US" dirty="0"/>
          </a:p>
        </p:txBody>
      </p:sp>
    </p:spTree>
    <p:extLst>
      <p:ext uri="{BB962C8B-B14F-4D97-AF65-F5344CB8AC3E}">
        <p14:creationId xmlns:p14="http://schemas.microsoft.com/office/powerpoint/2010/main" val="261329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 Social Determinants of Health </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Broadening our perspective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t>
            </a:r>
            <a:r>
              <a:rPr lang="en-US" sz="1200" dirty="0" smtClean="0">
                <a:effectLst/>
                <a:latin typeface="Times New Roman" panose="02020603050405020304" pitchFamily="18" charset="0"/>
                <a:ea typeface="Times New Roman" panose="02020603050405020304" pitchFamily="18" charset="0"/>
              </a:rPr>
              <a:t> Social </a:t>
            </a:r>
            <a:r>
              <a:rPr lang="en-US" sz="1200" dirty="0">
                <a:effectLst/>
                <a:latin typeface="Times New Roman" panose="02020603050405020304" pitchFamily="18" charset="0"/>
                <a:ea typeface="Times New Roman" panose="02020603050405020304" pitchFamily="18" charset="0"/>
              </a:rPr>
              <a:t>determinants that can affect the community’s overall health include:</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Religion</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Culture</a:t>
            </a:r>
          </a:p>
          <a:p>
            <a:pPr marL="685800" marR="0" indent="-228600">
              <a:spcBef>
                <a:spcPts val="0"/>
              </a:spcBef>
              <a:spcAft>
                <a:spcPts val="300"/>
              </a:spcAft>
              <a:buAutoNum type="alphaLcPeriod" startAt="3"/>
              <a:tabLst>
                <a:tab pos="685800" algn="l"/>
              </a:tabLst>
            </a:pPr>
            <a:r>
              <a:rPr lang="en-US" sz="1100" dirty="0" smtClean="0">
                <a:effectLst/>
                <a:latin typeface="Times New Roman" panose="02020603050405020304" pitchFamily="18" charset="0"/>
                <a:ea typeface="Times New Roman" panose="02020603050405020304" pitchFamily="18" charset="0"/>
              </a:rPr>
              <a:t>Socioeconomic status</a:t>
            </a:r>
          </a:p>
          <a:p>
            <a:pPr marL="685800" marR="0" indent="-228600">
              <a:spcBef>
                <a:spcPts val="0"/>
              </a:spcBef>
              <a:spcAft>
                <a:spcPts val="300"/>
              </a:spcAft>
              <a:buAutoNum type="alphaLcPeriod" startAt="3"/>
              <a:tabLst>
                <a:tab pos="685800" algn="l"/>
              </a:tabLst>
            </a:pPr>
            <a:r>
              <a:rPr lang="en-US" sz="1100" dirty="0" smtClean="0">
                <a:effectLst/>
                <a:latin typeface="Times New Roman" panose="02020603050405020304" pitchFamily="18" charset="0"/>
                <a:ea typeface="Times New Roman" panose="02020603050405020304" pitchFamily="18" charset="0"/>
              </a:rPr>
              <a:t>Age</a:t>
            </a:r>
          </a:p>
          <a:p>
            <a:pPr marL="685800" marR="0" indent="-228600">
              <a:spcBef>
                <a:spcPts val="0"/>
              </a:spcBef>
              <a:spcAft>
                <a:spcPts val="300"/>
              </a:spcAft>
              <a:buAutoNum type="alphaLcPeriod" startAt="3"/>
              <a:tabLst>
                <a:tab pos="685800" algn="l"/>
              </a:tabLst>
            </a:pPr>
            <a:r>
              <a:rPr lang="en-US" sz="1100" dirty="0" smtClean="0">
                <a:effectLst/>
                <a:latin typeface="Times New Roman" panose="02020603050405020304" pitchFamily="18" charset="0"/>
                <a:ea typeface="Times New Roman" panose="02020603050405020304" pitchFamily="18" charset="0"/>
              </a:rPr>
              <a:t>Relationship status</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8</a:t>
            </a:fld>
            <a:endParaRPr lang="en-US" altLang="en-US" dirty="0"/>
          </a:p>
        </p:txBody>
      </p:sp>
    </p:spTree>
    <p:extLst>
      <p:ext uri="{BB962C8B-B14F-4D97-AF65-F5344CB8AC3E}">
        <p14:creationId xmlns:p14="http://schemas.microsoft.com/office/powerpoint/2010/main" val="361189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7-2 show social determinants that can have an impact on the health of a community.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9</a:t>
            </a:fld>
            <a:endParaRPr lang="en-US" altLang="en-US" dirty="0"/>
          </a:p>
        </p:txBody>
      </p:sp>
    </p:spTree>
    <p:extLst>
      <p:ext uri="{BB962C8B-B14F-4D97-AF65-F5344CB8AC3E}">
        <p14:creationId xmlns:p14="http://schemas.microsoft.com/office/powerpoint/2010/main" val="107461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731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0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7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312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4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1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3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447800"/>
            <a:ext cx="7772400" cy="4800600"/>
          </a:xfrm>
          <a:prstGeom prst="rect">
            <a:avLst/>
          </a:prstGeom>
          <a:noFill/>
          <a:ln w="19050">
            <a:no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w="9525">
            <a:noFill/>
            <a:miter lim="800000"/>
            <a:headEnd/>
            <a:tailEnd/>
          </a:ln>
          <a:effectLst>
            <a:outerShdw blurRad="25400" dist="12700" dir="2700000" algn="ctr" rotWithShape="0">
              <a:schemeClr val="tx1">
                <a:alpha val="73000"/>
              </a:schemeClr>
            </a:outerShdw>
          </a:effectLs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lumMod val="75000"/>
          </a:schemeClr>
        </a:buClr>
        <a:buChar char="•"/>
        <a:defRPr sz="2800">
          <a:solidFill>
            <a:schemeClr val="bg1">
              <a:lumMod val="75000"/>
            </a:schemeClr>
          </a:solidFill>
          <a:latin typeface="+mn-lt"/>
          <a:ea typeface="+mn-ea"/>
          <a:cs typeface="+mn-cs"/>
        </a:defRPr>
      </a:lvl1pPr>
      <a:lvl2pPr marL="800100" indent="-342900" algn="l" rtl="0" eaLnBrk="0" fontAlgn="base" hangingPunct="0">
        <a:spcBef>
          <a:spcPct val="25000"/>
        </a:spcBef>
        <a:spcAft>
          <a:spcPct val="0"/>
        </a:spcAft>
        <a:buClr>
          <a:schemeClr val="bg1">
            <a:lumMod val="75000"/>
          </a:schemeClr>
        </a:buClr>
        <a:buChar char="–"/>
        <a:defRPr sz="2400">
          <a:solidFill>
            <a:schemeClr val="bg1">
              <a:lumMod val="75000"/>
            </a:schemeClr>
          </a:solidFill>
          <a:latin typeface="+mn-lt"/>
          <a:ea typeface="+mn-ea"/>
        </a:defRPr>
      </a:lvl2pPr>
      <a:lvl3pPr marL="1143000" indent="-228600" algn="l" rtl="0" eaLnBrk="0" fontAlgn="base" hangingPunct="0">
        <a:spcBef>
          <a:spcPct val="25000"/>
        </a:spcBef>
        <a:spcAft>
          <a:spcPct val="0"/>
        </a:spcAft>
        <a:buClr>
          <a:schemeClr val="bg1">
            <a:lumMod val="75000"/>
          </a:schemeClr>
        </a:buClr>
        <a:buChar char="•"/>
        <a:defRPr sz="2200">
          <a:solidFill>
            <a:schemeClr val="bg1">
              <a:lumMod val="75000"/>
            </a:schemeClr>
          </a:solidFill>
          <a:latin typeface="+mn-lt"/>
          <a:ea typeface="+mn-ea"/>
        </a:defRPr>
      </a:lvl3pPr>
      <a:lvl4pPr marL="1600200" indent="-228600" algn="l" rtl="0" eaLnBrk="0" fontAlgn="base" hangingPunct="0">
        <a:spcBef>
          <a:spcPct val="25000"/>
        </a:spcBef>
        <a:spcAft>
          <a:spcPct val="0"/>
        </a:spcAft>
        <a:buChar char="–"/>
        <a:defRPr sz="2000">
          <a:solidFill>
            <a:schemeClr val="bg1">
              <a:lumMod val="75000"/>
            </a:schemeClr>
          </a:solidFill>
          <a:latin typeface="+mn-lt"/>
          <a:ea typeface="+mn-ea"/>
        </a:defRPr>
      </a:lvl4pPr>
      <a:lvl5pPr marL="2057400" indent="-228600" algn="l" rtl="0" eaLnBrk="0" fontAlgn="base" hangingPunct="0">
        <a:spcBef>
          <a:spcPct val="25000"/>
        </a:spcBef>
        <a:spcAft>
          <a:spcPct val="0"/>
        </a:spcAft>
        <a:buChar char="»"/>
        <a:defRPr sz="2000">
          <a:solidFill>
            <a:schemeClr val="bg1">
              <a:lumMod val="75000"/>
            </a:schemeClr>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(3 of 23)</a:t>
            </a:r>
          </a:p>
        </p:txBody>
      </p:sp>
      <p:sp>
        <p:nvSpPr>
          <p:cNvPr id="3" name="Content Placeholder 2"/>
          <p:cNvSpPr>
            <a:spLocks noGrp="1"/>
          </p:cNvSpPr>
          <p:nvPr>
            <p:ph idx="1"/>
          </p:nvPr>
        </p:nvSpPr>
        <p:spPr/>
        <p:txBody>
          <a:bodyPr/>
          <a:lstStyle/>
          <a:p>
            <a:r>
              <a:rPr lang="en-US" dirty="0" smtClean="0"/>
              <a:t>Need to broaden </a:t>
            </a:r>
            <a:r>
              <a:rPr lang="en-US" dirty="0"/>
              <a:t>our perspective: encompass all social interactions</a:t>
            </a:r>
          </a:p>
          <a:p>
            <a:r>
              <a:rPr lang="en-US" dirty="0"/>
              <a:t>Of all determinants affecting health, the social ones are the most </a:t>
            </a:r>
            <a:r>
              <a:rPr lang="en-US" dirty="0" smtClean="0"/>
              <a:t>fluid.</a:t>
            </a:r>
            <a:endParaRPr lang="en-US" dirty="0"/>
          </a:p>
        </p:txBody>
      </p:sp>
    </p:spTree>
    <p:extLst>
      <p:ext uri="{BB962C8B-B14F-4D97-AF65-F5344CB8AC3E}">
        <p14:creationId xmlns:p14="http://schemas.microsoft.com/office/powerpoint/2010/main" val="3465757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(4 of 23)</a:t>
            </a:r>
          </a:p>
        </p:txBody>
      </p:sp>
      <p:sp>
        <p:nvSpPr>
          <p:cNvPr id="3" name="Content Placeholder 2"/>
          <p:cNvSpPr>
            <a:spLocks noGrp="1"/>
          </p:cNvSpPr>
          <p:nvPr>
            <p:ph idx="1"/>
          </p:nvPr>
        </p:nvSpPr>
        <p:spPr/>
        <p:txBody>
          <a:bodyPr/>
          <a:lstStyle/>
          <a:p>
            <a:r>
              <a:rPr lang="en-US" dirty="0"/>
              <a:t>Religion</a:t>
            </a:r>
          </a:p>
          <a:p>
            <a:pPr lvl="1"/>
            <a:r>
              <a:rPr lang="en-US" dirty="0"/>
              <a:t>Plays an important role in overall health of a community and an individual</a:t>
            </a:r>
          </a:p>
          <a:p>
            <a:pPr lvl="1"/>
            <a:r>
              <a:rPr lang="en-US" dirty="0"/>
              <a:t>Can impact health positively or negatively</a:t>
            </a:r>
          </a:p>
          <a:p>
            <a:pPr lvl="1"/>
            <a:r>
              <a:rPr lang="en-US" dirty="0"/>
              <a:t>Some practices/rituals have helped maintain the public’s health</a:t>
            </a:r>
          </a:p>
          <a:p>
            <a:pPr lvl="2"/>
            <a:r>
              <a:rPr lang="en-US" dirty="0"/>
              <a:t>Example: </a:t>
            </a:r>
            <a:r>
              <a:rPr lang="en-US" dirty="0" smtClean="0"/>
              <a:t>circumcision</a:t>
            </a:r>
            <a:endParaRPr lang="en-US" dirty="0"/>
          </a:p>
        </p:txBody>
      </p:sp>
    </p:spTree>
    <p:extLst>
      <p:ext uri="{BB962C8B-B14F-4D97-AF65-F5344CB8AC3E}">
        <p14:creationId xmlns:p14="http://schemas.microsoft.com/office/powerpoint/2010/main" val="1003392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(5 of 23)</a:t>
            </a:r>
          </a:p>
        </p:txBody>
      </p:sp>
      <p:sp>
        <p:nvSpPr>
          <p:cNvPr id="3" name="Content Placeholder 2"/>
          <p:cNvSpPr>
            <a:spLocks noGrp="1"/>
          </p:cNvSpPr>
          <p:nvPr>
            <p:ph idx="1"/>
          </p:nvPr>
        </p:nvSpPr>
        <p:spPr/>
        <p:txBody>
          <a:bodyPr/>
          <a:lstStyle/>
          <a:p>
            <a:r>
              <a:rPr lang="en-US" dirty="0"/>
              <a:t>Religion (cont’d)</a:t>
            </a:r>
          </a:p>
          <a:p>
            <a:pPr lvl="1"/>
            <a:r>
              <a:rPr lang="en-US" dirty="0"/>
              <a:t>Beliefs may determine types of medical intervention </a:t>
            </a:r>
            <a:r>
              <a:rPr lang="en-US" dirty="0" smtClean="0"/>
              <a:t>people seek</a:t>
            </a:r>
            <a:endParaRPr lang="en-US" dirty="0"/>
          </a:p>
          <a:p>
            <a:pPr lvl="1"/>
            <a:r>
              <a:rPr lang="en-US" dirty="0"/>
              <a:t>Some belief systems see prayer as the most effective means to </a:t>
            </a:r>
            <a:r>
              <a:rPr lang="en-US" dirty="0" smtClean="0"/>
              <a:t>healing.</a:t>
            </a:r>
            <a:endParaRPr lang="en-US" dirty="0" smtClean="0"/>
          </a:p>
          <a:p>
            <a:pPr lvl="1"/>
            <a:r>
              <a:rPr lang="en-US" dirty="0" smtClean="0"/>
              <a:t>Affects end-of-life decisions</a:t>
            </a:r>
            <a:endParaRPr lang="en-US" dirty="0"/>
          </a:p>
          <a:p>
            <a:pPr lvl="1"/>
            <a:r>
              <a:rPr lang="en-US" dirty="0"/>
              <a:t>Community paramedic should be aware of patient’s </a:t>
            </a:r>
            <a:r>
              <a:rPr lang="en-US" dirty="0" smtClean="0"/>
              <a:t>beliefs</a:t>
            </a:r>
            <a:endParaRPr lang="en-US" dirty="0"/>
          </a:p>
        </p:txBody>
      </p:sp>
    </p:spTree>
    <p:extLst>
      <p:ext uri="{BB962C8B-B14F-4D97-AF65-F5344CB8AC3E}">
        <p14:creationId xmlns:p14="http://schemas.microsoft.com/office/powerpoint/2010/main" val="3442633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Social Determinants of Health </a:t>
            </a:r>
            <a:r>
              <a:rPr lang="en-US" sz="2400" dirty="0"/>
              <a:t>(6 of 23)</a:t>
            </a:r>
          </a:p>
        </p:txBody>
      </p:sp>
      <p:sp>
        <p:nvSpPr>
          <p:cNvPr id="1029" name="Content Placeholder 2"/>
          <p:cNvSpPr>
            <a:spLocks noGrp="1"/>
          </p:cNvSpPr>
          <p:nvPr>
            <p:ph type="body" idx="1"/>
          </p:nvPr>
        </p:nvSpPr>
        <p:spPr>
          <a:xfrm>
            <a:off x="4648200" y="1447800"/>
            <a:ext cx="4114800" cy="4800600"/>
          </a:xfrm>
        </p:spPr>
        <p:txBody>
          <a:bodyPr rIns="228600"/>
          <a:lstStyle/>
          <a:p>
            <a:r>
              <a:rPr lang="en-US" dirty="0"/>
              <a:t>Culture</a:t>
            </a:r>
          </a:p>
          <a:p>
            <a:pPr lvl="1"/>
            <a:r>
              <a:rPr lang="en-US" dirty="0" smtClean="0"/>
              <a:t>Beliefs</a:t>
            </a:r>
            <a:r>
              <a:rPr lang="en-US" dirty="0"/>
              <a:t> </a:t>
            </a:r>
            <a:r>
              <a:rPr lang="en-US" dirty="0" smtClean="0"/>
              <a:t>and customs</a:t>
            </a:r>
          </a:p>
          <a:p>
            <a:pPr lvl="1"/>
            <a:r>
              <a:rPr lang="en-US" dirty="0" smtClean="0"/>
              <a:t>Cultural </a:t>
            </a:r>
            <a:r>
              <a:rPr lang="en-US" dirty="0"/>
              <a:t>environment can influence outlook on life</a:t>
            </a:r>
          </a:p>
          <a:p>
            <a:pPr lvl="1"/>
            <a:r>
              <a:rPr lang="en-US" dirty="0"/>
              <a:t>Cultural practices include dietary </a:t>
            </a:r>
            <a:r>
              <a:rPr lang="en-US" dirty="0" smtClean="0"/>
              <a:t>choices.</a:t>
            </a:r>
            <a:endParaRPr lang="en-US" dirty="0"/>
          </a:p>
        </p:txBody>
      </p:sp>
      <p:pic>
        <p:nvPicPr>
          <p:cNvPr id="3074" name="Picture 2" descr="\\10.1.1.17\productions\ART\ART PROCESS\PPT Projects\AAOS_ITK_PPT_164288\JPEG FILES\Chapter 7\9781284212785_CH07_FIGF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28" y="2223542"/>
            <a:ext cx="4238172" cy="28056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026968"/>
            <a:ext cx="2819400" cy="230832"/>
          </a:xfrm>
          <a:prstGeom prst="rect">
            <a:avLst/>
          </a:prstGeom>
          <a:noFill/>
        </p:spPr>
        <p:txBody>
          <a:bodyPr wrap="square" rtlCol="0">
            <a:spAutoFit/>
          </a:bodyPr>
          <a:lstStyle/>
          <a:p>
            <a:pPr algn="l"/>
            <a:r>
              <a:rPr lang="en-IN" sz="900" dirty="0">
                <a:solidFill>
                  <a:schemeClr val="bg1">
                    <a:lumMod val="75000"/>
                  </a:schemeClr>
                </a:solidFill>
                <a:latin typeface="+mj-lt"/>
              </a:rPr>
              <a:t>© </a:t>
            </a:r>
            <a:r>
              <a:rPr lang="en-IN" sz="900" dirty="0" err="1">
                <a:solidFill>
                  <a:schemeClr val="bg1">
                    <a:lumMod val="75000"/>
                  </a:schemeClr>
                </a:solidFill>
                <a:latin typeface="+mj-lt"/>
              </a:rPr>
              <a:t>Craevschii</a:t>
            </a:r>
            <a:r>
              <a:rPr lang="en-IN" sz="900" dirty="0">
                <a:solidFill>
                  <a:schemeClr val="bg1">
                    <a:lumMod val="75000"/>
                  </a:schemeClr>
                </a:solidFill>
                <a:latin typeface="+mj-lt"/>
              </a:rPr>
              <a:t> Family/</a:t>
            </a:r>
            <a:r>
              <a:rPr lang="en-IN" sz="900" dirty="0" err="1">
                <a:solidFill>
                  <a:schemeClr val="bg1">
                    <a:lumMod val="75000"/>
                  </a:schemeClr>
                </a:solidFill>
                <a:latin typeface="+mj-lt"/>
              </a:rPr>
              <a:t>Shutterstock</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931565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(7 of 23)</a:t>
            </a:r>
          </a:p>
        </p:txBody>
      </p:sp>
      <p:sp>
        <p:nvSpPr>
          <p:cNvPr id="3" name="Content Placeholder 2"/>
          <p:cNvSpPr>
            <a:spLocks noGrp="1"/>
          </p:cNvSpPr>
          <p:nvPr>
            <p:ph idx="1"/>
          </p:nvPr>
        </p:nvSpPr>
        <p:spPr/>
        <p:txBody>
          <a:bodyPr/>
          <a:lstStyle/>
          <a:p>
            <a:r>
              <a:rPr lang="en-US" dirty="0"/>
              <a:t>Culture (cont’d)</a:t>
            </a:r>
          </a:p>
          <a:p>
            <a:pPr lvl="1"/>
            <a:r>
              <a:rPr lang="en-US" dirty="0"/>
              <a:t>May influence a person’s willingness to seek medical attention</a:t>
            </a:r>
          </a:p>
          <a:p>
            <a:pPr lvl="1"/>
            <a:r>
              <a:rPr lang="en-US" dirty="0" smtClean="0"/>
              <a:t>Influences </a:t>
            </a:r>
            <a:r>
              <a:rPr lang="en-US" dirty="0"/>
              <a:t>the way we make decisions</a:t>
            </a:r>
          </a:p>
          <a:p>
            <a:pPr lvl="1"/>
            <a:r>
              <a:rPr lang="en-US" dirty="0"/>
              <a:t>Community paramedics should identify cultural influences of patients for greater </a:t>
            </a:r>
            <a:r>
              <a:rPr lang="en-US" dirty="0" smtClean="0"/>
              <a:t>success.</a:t>
            </a:r>
            <a:endParaRPr lang="en-US" dirty="0"/>
          </a:p>
        </p:txBody>
      </p:sp>
    </p:spTree>
    <p:extLst>
      <p:ext uri="{BB962C8B-B14F-4D97-AF65-F5344CB8AC3E}">
        <p14:creationId xmlns:p14="http://schemas.microsoft.com/office/powerpoint/2010/main" val="422775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(8 of 23)</a:t>
            </a:r>
          </a:p>
        </p:txBody>
      </p:sp>
      <p:sp>
        <p:nvSpPr>
          <p:cNvPr id="3" name="Content Placeholder 2"/>
          <p:cNvSpPr>
            <a:spLocks noGrp="1"/>
          </p:cNvSpPr>
          <p:nvPr>
            <p:ph idx="1"/>
          </p:nvPr>
        </p:nvSpPr>
        <p:spPr/>
        <p:txBody>
          <a:bodyPr/>
          <a:lstStyle/>
          <a:p>
            <a:r>
              <a:rPr lang="en-US" dirty="0"/>
              <a:t>Social and economic status</a:t>
            </a:r>
          </a:p>
          <a:p>
            <a:pPr lvl="1"/>
            <a:r>
              <a:rPr lang="en-US" dirty="0" smtClean="0"/>
              <a:t>Financial capacity, educational level, work status</a:t>
            </a:r>
          </a:p>
          <a:p>
            <a:pPr lvl="1"/>
            <a:r>
              <a:rPr lang="en-US" dirty="0" smtClean="0"/>
              <a:t>Factors </a:t>
            </a:r>
            <a:r>
              <a:rPr lang="en-US" dirty="0"/>
              <a:t>affecting a person’s health:</a:t>
            </a:r>
          </a:p>
          <a:p>
            <a:pPr lvl="2"/>
            <a:r>
              <a:rPr lang="en-US" dirty="0"/>
              <a:t>Social exclusion</a:t>
            </a:r>
          </a:p>
          <a:p>
            <a:pPr lvl="2"/>
            <a:r>
              <a:rPr lang="en-US" dirty="0"/>
              <a:t>Housing and water</a:t>
            </a:r>
          </a:p>
          <a:p>
            <a:pPr lvl="2"/>
            <a:r>
              <a:rPr lang="en-US" dirty="0"/>
              <a:t>Education</a:t>
            </a:r>
          </a:p>
          <a:p>
            <a:pPr lvl="2"/>
            <a:r>
              <a:rPr lang="en-US" dirty="0"/>
              <a:t>Employment</a:t>
            </a:r>
          </a:p>
          <a:p>
            <a:pPr lvl="2"/>
            <a:r>
              <a:rPr lang="en-US" dirty="0"/>
              <a:t>Transportation</a:t>
            </a:r>
          </a:p>
        </p:txBody>
      </p:sp>
    </p:spTree>
    <p:extLst>
      <p:ext uri="{BB962C8B-B14F-4D97-AF65-F5344CB8AC3E}">
        <p14:creationId xmlns:p14="http://schemas.microsoft.com/office/powerpoint/2010/main" val="1820838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Social Determinants of Health </a:t>
            </a:r>
            <a:r>
              <a:rPr lang="en-US" sz="2400" dirty="0"/>
              <a:t>(9 of 23)</a:t>
            </a:r>
          </a:p>
        </p:txBody>
      </p:sp>
      <p:sp>
        <p:nvSpPr>
          <p:cNvPr id="1029" name="Content Placeholder 2"/>
          <p:cNvSpPr>
            <a:spLocks noGrp="1"/>
          </p:cNvSpPr>
          <p:nvPr>
            <p:ph type="body" idx="1"/>
          </p:nvPr>
        </p:nvSpPr>
        <p:spPr>
          <a:xfrm>
            <a:off x="4724400" y="1447800"/>
            <a:ext cx="3886200" cy="4800600"/>
          </a:xfrm>
        </p:spPr>
        <p:txBody>
          <a:bodyPr rIns="228600"/>
          <a:lstStyle/>
          <a:p>
            <a:pPr>
              <a:spcBef>
                <a:spcPct val="35000"/>
              </a:spcBef>
            </a:pPr>
            <a:r>
              <a:rPr lang="en-US" altLang="en-US" dirty="0"/>
              <a:t>Social exclusion</a:t>
            </a:r>
          </a:p>
          <a:p>
            <a:pPr lvl="1">
              <a:spcBef>
                <a:spcPct val="35000"/>
              </a:spcBef>
            </a:pPr>
            <a:r>
              <a:rPr lang="en-US" altLang="en-US" dirty="0"/>
              <a:t>Unequal access to health care</a:t>
            </a:r>
          </a:p>
          <a:p>
            <a:pPr lvl="2">
              <a:spcBef>
                <a:spcPct val="35000"/>
              </a:spcBef>
            </a:pPr>
            <a:r>
              <a:rPr lang="en-US" altLang="en-US" dirty="0"/>
              <a:t>Homeless</a:t>
            </a:r>
          </a:p>
          <a:p>
            <a:pPr lvl="2">
              <a:spcBef>
                <a:spcPct val="35000"/>
              </a:spcBef>
            </a:pPr>
            <a:r>
              <a:rPr lang="en-US" altLang="en-US" dirty="0"/>
              <a:t>Mentally ill</a:t>
            </a:r>
          </a:p>
          <a:p>
            <a:pPr lvl="2">
              <a:spcBef>
                <a:spcPct val="35000"/>
              </a:spcBef>
            </a:pPr>
            <a:r>
              <a:rPr lang="en-US" altLang="en-US" dirty="0"/>
              <a:t>History within prison system</a:t>
            </a:r>
          </a:p>
          <a:p>
            <a:pPr lvl="1">
              <a:spcBef>
                <a:spcPct val="35000"/>
              </a:spcBef>
            </a:pPr>
            <a:r>
              <a:rPr lang="en-US" altLang="en-US" dirty="0" smtClean="0"/>
              <a:t>Result of poverty</a:t>
            </a:r>
            <a:endParaRPr lang="en-US" altLang="en-US" dirty="0"/>
          </a:p>
        </p:txBody>
      </p:sp>
      <p:pic>
        <p:nvPicPr>
          <p:cNvPr id="4098" name="Picture 2" descr="\\10.1.1.17\productions\ART\ART PROCESS\PPT Projects\AAOS_ITK_PPT_164288\JPEG FILES\Chapter 7\9781284212785_CH07_FIGF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4158985" cy="3316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331768"/>
            <a:ext cx="2819400" cy="230832"/>
          </a:xfrm>
          <a:prstGeom prst="rect">
            <a:avLst/>
          </a:prstGeom>
          <a:noFill/>
        </p:spPr>
        <p:txBody>
          <a:bodyPr wrap="square" rtlCol="0">
            <a:spAutoFit/>
          </a:bodyPr>
          <a:lstStyle/>
          <a:p>
            <a:pPr algn="l"/>
            <a:r>
              <a:rPr lang="en-IN" sz="900" dirty="0">
                <a:solidFill>
                  <a:schemeClr val="bg1">
                    <a:lumMod val="75000"/>
                  </a:schemeClr>
                </a:solidFill>
                <a:latin typeface="+mj-lt"/>
              </a:rPr>
              <a:t>© </a:t>
            </a:r>
            <a:r>
              <a:rPr lang="en-IN" sz="900" dirty="0" err="1">
                <a:solidFill>
                  <a:schemeClr val="bg1">
                    <a:lumMod val="75000"/>
                  </a:schemeClr>
                </a:solidFill>
                <a:latin typeface="+mj-lt"/>
              </a:rPr>
              <a:t>AbleStock</a:t>
            </a:r>
            <a:r>
              <a:rPr lang="en-IN" sz="900" dirty="0">
                <a:solidFill>
                  <a:schemeClr val="bg1">
                    <a:lumMod val="75000"/>
                  </a:schemeClr>
                </a:solidFill>
                <a:latin typeface="+mj-lt"/>
              </a:rPr>
              <a:t>/Getty.</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2298197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Social Determinants of Health </a:t>
            </a:r>
            <a:r>
              <a:rPr lang="en-US" sz="2400" dirty="0" smtClean="0"/>
              <a:t>(</a:t>
            </a:r>
            <a:r>
              <a:rPr lang="en-US" sz="2400" dirty="0"/>
              <a:t>10 of 23)</a:t>
            </a:r>
          </a:p>
        </p:txBody>
      </p:sp>
      <p:sp>
        <p:nvSpPr>
          <p:cNvPr id="1029" name="Content Placeholder 2"/>
          <p:cNvSpPr>
            <a:spLocks noGrp="1"/>
          </p:cNvSpPr>
          <p:nvPr>
            <p:ph type="body" idx="1"/>
          </p:nvPr>
        </p:nvSpPr>
        <p:spPr>
          <a:xfrm>
            <a:off x="4876800" y="1447800"/>
            <a:ext cx="3886200" cy="4800600"/>
          </a:xfrm>
        </p:spPr>
        <p:txBody>
          <a:bodyPr rIns="228600"/>
          <a:lstStyle/>
          <a:p>
            <a:pPr>
              <a:spcBef>
                <a:spcPct val="35000"/>
              </a:spcBef>
            </a:pPr>
            <a:r>
              <a:rPr lang="en-US" altLang="en-US" dirty="0"/>
              <a:t>Housing </a:t>
            </a:r>
          </a:p>
          <a:p>
            <a:pPr lvl="1">
              <a:spcBef>
                <a:spcPct val="35000"/>
              </a:spcBef>
            </a:pPr>
            <a:r>
              <a:rPr lang="en-US" altLang="en-US" dirty="0"/>
              <a:t>Protects against the elements</a:t>
            </a:r>
          </a:p>
          <a:p>
            <a:pPr lvl="1">
              <a:spcBef>
                <a:spcPct val="35000"/>
              </a:spcBef>
            </a:pPr>
            <a:r>
              <a:rPr lang="en-US" altLang="en-US" dirty="0"/>
              <a:t>Inadequate housing can affect a person’s health</a:t>
            </a:r>
          </a:p>
        </p:txBody>
      </p:sp>
      <p:pic>
        <p:nvPicPr>
          <p:cNvPr id="5122" name="Picture 2" descr="\\10.1.1.17\productions\ART\ART PROCESS\PPT Projects\AAOS_ITK_PPT_164288\JPEG FILES\Chapter 7\9781284212785_CH07_FIGF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85" y="2057400"/>
            <a:ext cx="4276115" cy="28430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876800"/>
            <a:ext cx="2819400" cy="230832"/>
          </a:xfrm>
          <a:prstGeom prst="rect">
            <a:avLst/>
          </a:prstGeom>
          <a:noFill/>
        </p:spPr>
        <p:txBody>
          <a:bodyPr wrap="square" rtlCol="0">
            <a:spAutoFit/>
          </a:bodyPr>
          <a:lstStyle/>
          <a:p>
            <a:pPr algn="l"/>
            <a:r>
              <a:rPr lang="en-IN" sz="900" dirty="0">
                <a:solidFill>
                  <a:schemeClr val="bg1">
                    <a:lumMod val="75000"/>
                  </a:schemeClr>
                </a:solidFill>
                <a:latin typeface="+mj-lt"/>
              </a:rPr>
              <a:t>© </a:t>
            </a:r>
            <a:r>
              <a:rPr lang="en-IN" sz="900" dirty="0" err="1">
                <a:solidFill>
                  <a:schemeClr val="bg1">
                    <a:lumMod val="75000"/>
                  </a:schemeClr>
                </a:solidFill>
                <a:latin typeface="+mj-lt"/>
              </a:rPr>
              <a:t>shaunl</a:t>
            </a:r>
            <a:r>
              <a:rPr lang="en-IN" sz="900" dirty="0">
                <a:solidFill>
                  <a:schemeClr val="bg1">
                    <a:lumMod val="75000"/>
                  </a:schemeClr>
                </a:solidFill>
                <a:latin typeface="+mj-lt"/>
              </a:rPr>
              <a:t>/</a:t>
            </a:r>
            <a:r>
              <a:rPr lang="en-IN" sz="900" dirty="0" err="1">
                <a:solidFill>
                  <a:schemeClr val="bg1">
                    <a:lumMod val="75000"/>
                  </a:schemeClr>
                </a:solidFill>
                <a:latin typeface="+mj-lt"/>
              </a:rPr>
              <a:t>iStock</a:t>
            </a:r>
            <a:r>
              <a:rPr lang="en-IN" sz="900" dirty="0">
                <a:solidFill>
                  <a:schemeClr val="bg1">
                    <a:lumMod val="75000"/>
                  </a:schemeClr>
                </a:solidFill>
                <a:latin typeface="+mj-lt"/>
              </a:rPr>
              <a:t>/Getty.</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560269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(11 of 23)</a:t>
            </a:r>
          </a:p>
        </p:txBody>
      </p:sp>
      <p:sp>
        <p:nvSpPr>
          <p:cNvPr id="3" name="Content Placeholder 2"/>
          <p:cNvSpPr>
            <a:spLocks noGrp="1"/>
          </p:cNvSpPr>
          <p:nvPr>
            <p:ph idx="1"/>
          </p:nvPr>
        </p:nvSpPr>
        <p:spPr/>
        <p:txBody>
          <a:bodyPr/>
          <a:lstStyle/>
          <a:p>
            <a:r>
              <a:rPr lang="en-US" dirty="0"/>
              <a:t>Housing (cont’d)</a:t>
            </a:r>
          </a:p>
          <a:p>
            <a:pPr lvl="1"/>
            <a:r>
              <a:rPr lang="en-US" dirty="0"/>
              <a:t>Provides access to basic services needed for proper health:</a:t>
            </a:r>
          </a:p>
          <a:p>
            <a:pPr lvl="2"/>
            <a:r>
              <a:rPr lang="en-US" dirty="0"/>
              <a:t>Clean water</a:t>
            </a:r>
          </a:p>
          <a:p>
            <a:pPr lvl="2"/>
            <a:r>
              <a:rPr lang="en-US" dirty="0"/>
              <a:t>Sanitation</a:t>
            </a:r>
          </a:p>
          <a:p>
            <a:pPr lvl="2"/>
            <a:r>
              <a:rPr lang="en-US" dirty="0"/>
              <a:t>Waste disposal</a:t>
            </a:r>
          </a:p>
          <a:p>
            <a:pPr lvl="2"/>
            <a:r>
              <a:rPr lang="en-US" dirty="0" smtClean="0"/>
              <a:t>Shelter</a:t>
            </a:r>
            <a:endParaRPr lang="en-US" dirty="0"/>
          </a:p>
        </p:txBody>
      </p:sp>
    </p:spTree>
    <p:extLst>
      <p:ext uri="{BB962C8B-B14F-4D97-AF65-F5344CB8AC3E}">
        <p14:creationId xmlns:p14="http://schemas.microsoft.com/office/powerpoint/2010/main" val="2294282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(12 of 23)</a:t>
            </a:r>
          </a:p>
        </p:txBody>
      </p:sp>
      <p:sp>
        <p:nvSpPr>
          <p:cNvPr id="3" name="Content Placeholder 2"/>
          <p:cNvSpPr>
            <a:spLocks noGrp="1"/>
          </p:cNvSpPr>
          <p:nvPr>
            <p:ph idx="1"/>
          </p:nvPr>
        </p:nvSpPr>
        <p:spPr/>
        <p:txBody>
          <a:bodyPr/>
          <a:lstStyle/>
          <a:p>
            <a:r>
              <a:rPr lang="en-US" dirty="0"/>
              <a:t>Water</a:t>
            </a:r>
          </a:p>
          <a:p>
            <a:pPr lvl="1"/>
            <a:r>
              <a:rPr lang="en-US" dirty="0"/>
              <a:t>Clean </a:t>
            </a:r>
            <a:r>
              <a:rPr lang="en-US" dirty="0" smtClean="0"/>
              <a:t>water is </a:t>
            </a:r>
            <a:r>
              <a:rPr lang="en-US" dirty="0"/>
              <a:t>essential to proper </a:t>
            </a:r>
            <a:r>
              <a:rPr lang="en-US" dirty="0" smtClean="0"/>
              <a:t>health/hygiene</a:t>
            </a:r>
            <a:endParaRPr lang="en-US" dirty="0"/>
          </a:p>
          <a:p>
            <a:pPr lvl="2"/>
            <a:r>
              <a:rPr lang="en-US" dirty="0"/>
              <a:t>Proper food preparation</a:t>
            </a:r>
          </a:p>
          <a:p>
            <a:pPr lvl="2"/>
            <a:r>
              <a:rPr lang="en-US" dirty="0"/>
              <a:t>Sanitization</a:t>
            </a:r>
          </a:p>
          <a:p>
            <a:pPr lvl="1"/>
            <a:r>
              <a:rPr lang="en-US" dirty="0"/>
              <a:t>Improper hygiene can lead to increased rates of </a:t>
            </a:r>
            <a:r>
              <a:rPr lang="en-US" dirty="0" smtClean="0"/>
              <a:t>infection. </a:t>
            </a:r>
            <a:endParaRPr lang="en-US" dirty="0" smtClean="0"/>
          </a:p>
          <a:p>
            <a:pPr lvl="2"/>
            <a:r>
              <a:rPr lang="en-US" dirty="0" err="1"/>
              <a:t>e</a:t>
            </a:r>
            <a:r>
              <a:rPr lang="en-US" dirty="0" err="1" smtClean="0"/>
              <a:t>g</a:t>
            </a:r>
            <a:r>
              <a:rPr lang="en-US" dirty="0" smtClean="0"/>
              <a:t>. </a:t>
            </a:r>
            <a:r>
              <a:rPr lang="en-US" dirty="0"/>
              <a:t>flu, </a:t>
            </a:r>
            <a:r>
              <a:rPr lang="en-US" i="1" dirty="0"/>
              <a:t>Staphylococcus </a:t>
            </a:r>
            <a:r>
              <a:rPr lang="en-US" dirty="0"/>
              <a:t>infections, common </a:t>
            </a:r>
            <a:r>
              <a:rPr lang="en-US" dirty="0" smtClean="0"/>
              <a:t>cold</a:t>
            </a:r>
            <a:endParaRPr lang="en-US" dirty="0"/>
          </a:p>
        </p:txBody>
      </p:sp>
    </p:spTree>
    <p:extLst>
      <p:ext uri="{BB962C8B-B14F-4D97-AF65-F5344CB8AC3E}">
        <p14:creationId xmlns:p14="http://schemas.microsoft.com/office/powerpoint/2010/main" val="1503582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685800" y="609600"/>
            <a:ext cx="7772400" cy="5486400"/>
          </a:xfrm>
        </p:spPr>
        <p:txBody>
          <a:bodyPr/>
          <a:lstStyle/>
          <a:p>
            <a:pPr marL="0" indent="0"/>
            <a:r>
              <a:rPr lang="en-US" sz="4400" dirty="0"/>
              <a:t>Chapter </a:t>
            </a:r>
            <a:r>
              <a:rPr lang="en-US" sz="4400" dirty="0" smtClean="0"/>
              <a:t>7</a:t>
            </a:r>
            <a:br>
              <a:rPr lang="en-US" sz="4400" dirty="0" smtClean="0"/>
            </a:br>
            <a:r>
              <a:rPr lang="en-US" sz="4400" dirty="0"/>
              <a:t/>
            </a:r>
            <a:br>
              <a:rPr lang="en-US" sz="4400" dirty="0"/>
            </a:br>
            <a:r>
              <a:rPr lang="en-US" dirty="0"/>
              <a:t>Social Determinants </a:t>
            </a:r>
            <a:r>
              <a:rPr lang="en-US" dirty="0" smtClean="0"/>
              <a:t/>
            </a:r>
            <a:br>
              <a:rPr lang="en-US" dirty="0" smtClean="0"/>
            </a:br>
            <a:r>
              <a:rPr lang="en-US" dirty="0" smtClean="0"/>
              <a:t>of Health</a:t>
            </a:r>
            <a:endParaRPr lang="en-US" dirty="0"/>
          </a:p>
        </p:txBody>
      </p:sp>
    </p:spTree>
    <p:extLst>
      <p:ext uri="{BB962C8B-B14F-4D97-AF65-F5344CB8AC3E}">
        <p14:creationId xmlns:p14="http://schemas.microsoft.com/office/powerpoint/2010/main" val="4286733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(13 of 23)</a:t>
            </a:r>
          </a:p>
        </p:txBody>
      </p:sp>
      <p:sp>
        <p:nvSpPr>
          <p:cNvPr id="3" name="Content Placeholder 2"/>
          <p:cNvSpPr>
            <a:spLocks noGrp="1"/>
          </p:cNvSpPr>
          <p:nvPr>
            <p:ph idx="1"/>
          </p:nvPr>
        </p:nvSpPr>
        <p:spPr/>
        <p:txBody>
          <a:bodyPr/>
          <a:lstStyle/>
          <a:p>
            <a:r>
              <a:rPr lang="en-US" dirty="0"/>
              <a:t>Water (cont’d)</a:t>
            </a:r>
          </a:p>
          <a:p>
            <a:pPr lvl="1"/>
            <a:r>
              <a:rPr lang="en-US" dirty="0" smtClean="0"/>
              <a:t>Approximately </a:t>
            </a:r>
            <a:r>
              <a:rPr lang="en-US" dirty="0"/>
              <a:t>630,000 households, or 1.6 million Americans, live in housing with inadequate or no access to:</a:t>
            </a:r>
          </a:p>
          <a:p>
            <a:pPr lvl="2"/>
            <a:r>
              <a:rPr lang="en-US" dirty="0"/>
              <a:t>Indoor plumbing </a:t>
            </a:r>
          </a:p>
          <a:p>
            <a:pPr lvl="2"/>
            <a:r>
              <a:rPr lang="en-US" dirty="0"/>
              <a:t>Running water</a:t>
            </a:r>
          </a:p>
        </p:txBody>
      </p:sp>
    </p:spTree>
    <p:extLst>
      <p:ext uri="{BB962C8B-B14F-4D97-AF65-F5344CB8AC3E}">
        <p14:creationId xmlns:p14="http://schemas.microsoft.com/office/powerpoint/2010/main" val="3541124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(14 of 23)</a:t>
            </a:r>
          </a:p>
        </p:txBody>
      </p:sp>
      <p:sp>
        <p:nvSpPr>
          <p:cNvPr id="3" name="Content Placeholder 2"/>
          <p:cNvSpPr>
            <a:spLocks noGrp="1"/>
          </p:cNvSpPr>
          <p:nvPr>
            <p:ph idx="1"/>
          </p:nvPr>
        </p:nvSpPr>
        <p:spPr/>
        <p:txBody>
          <a:bodyPr/>
          <a:lstStyle/>
          <a:p>
            <a:r>
              <a:rPr lang="en-US" dirty="0"/>
              <a:t>The home visit assessment</a:t>
            </a:r>
          </a:p>
          <a:p>
            <a:pPr lvl="1"/>
            <a:r>
              <a:rPr lang="en-US" dirty="0"/>
              <a:t>Focus on common causes of injury</a:t>
            </a:r>
          </a:p>
          <a:p>
            <a:pPr lvl="2"/>
            <a:r>
              <a:rPr lang="en-US" dirty="0"/>
              <a:t>Trip hazards</a:t>
            </a:r>
          </a:p>
          <a:p>
            <a:pPr lvl="2"/>
            <a:r>
              <a:rPr lang="en-US" dirty="0"/>
              <a:t>Kitchen safety </a:t>
            </a:r>
          </a:p>
          <a:p>
            <a:pPr lvl="2"/>
            <a:r>
              <a:rPr lang="en-US" dirty="0"/>
              <a:t>Adequate lighting inside and outside</a:t>
            </a:r>
          </a:p>
          <a:p>
            <a:pPr lvl="2"/>
            <a:r>
              <a:rPr lang="en-US" dirty="0"/>
              <a:t>Grab bars/lift handles in bathroom if needed</a:t>
            </a:r>
          </a:p>
        </p:txBody>
      </p:sp>
    </p:spTree>
    <p:extLst>
      <p:ext uri="{BB962C8B-B14F-4D97-AF65-F5344CB8AC3E}">
        <p14:creationId xmlns:p14="http://schemas.microsoft.com/office/powerpoint/2010/main" val="2709424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Social Determinants of Health </a:t>
            </a:r>
            <a:r>
              <a:rPr lang="en-US" sz="2400" dirty="0"/>
              <a:t>(15 of 23)</a:t>
            </a:r>
          </a:p>
        </p:txBody>
      </p:sp>
      <p:sp>
        <p:nvSpPr>
          <p:cNvPr id="1029" name="Content Placeholder 2"/>
          <p:cNvSpPr>
            <a:spLocks noGrp="1"/>
          </p:cNvSpPr>
          <p:nvPr>
            <p:ph type="body" idx="1"/>
          </p:nvPr>
        </p:nvSpPr>
        <p:spPr>
          <a:xfrm>
            <a:off x="4724400" y="1447800"/>
            <a:ext cx="4038600" cy="4800600"/>
          </a:xfrm>
        </p:spPr>
        <p:txBody>
          <a:bodyPr rIns="228600"/>
          <a:lstStyle/>
          <a:p>
            <a:pPr>
              <a:spcBef>
                <a:spcPct val="35000"/>
              </a:spcBef>
            </a:pPr>
            <a:r>
              <a:rPr lang="en-US" altLang="en-US" dirty="0"/>
              <a:t>Homes </a:t>
            </a:r>
            <a:r>
              <a:rPr lang="en-US" altLang="en-US" dirty="0" smtClean="0"/>
              <a:t>with dust</a:t>
            </a:r>
            <a:r>
              <a:rPr lang="en-US" altLang="en-US" dirty="0"/>
              <a:t>, mold, lead paint, cockroaches, rodents</a:t>
            </a:r>
          </a:p>
          <a:p>
            <a:pPr lvl="1">
              <a:spcBef>
                <a:spcPct val="35000"/>
              </a:spcBef>
            </a:pPr>
            <a:r>
              <a:rPr lang="en-US" altLang="en-US" dirty="0"/>
              <a:t>Exacerbate health issues in people with chronic respiratory diseases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32759"/>
            <a:ext cx="4267200" cy="3048841"/>
          </a:xfrm>
          <a:prstGeom prst="rect">
            <a:avLst/>
          </a:prstGeom>
        </p:spPr>
      </p:pic>
      <p:sp>
        <p:nvSpPr>
          <p:cNvPr id="7" name="TextBox 6"/>
          <p:cNvSpPr txBox="1"/>
          <p:nvPr/>
        </p:nvSpPr>
        <p:spPr>
          <a:xfrm>
            <a:off x="457200" y="5179368"/>
            <a:ext cx="2819400" cy="230832"/>
          </a:xfrm>
          <a:prstGeom prst="rect">
            <a:avLst/>
          </a:prstGeom>
          <a:noFill/>
        </p:spPr>
        <p:txBody>
          <a:bodyPr wrap="square" rtlCol="0">
            <a:spAutoFit/>
          </a:bodyPr>
          <a:lstStyle/>
          <a:p>
            <a:pPr algn="l"/>
            <a:r>
              <a:rPr lang="en-IN" sz="900" dirty="0">
                <a:solidFill>
                  <a:schemeClr val="bg1">
                    <a:lumMod val="75000"/>
                  </a:schemeClr>
                </a:solidFill>
                <a:latin typeface="+mj-lt"/>
              </a:rPr>
              <a:t>© kay </a:t>
            </a:r>
            <a:r>
              <a:rPr lang="en-IN" sz="900" dirty="0" err="1">
                <a:solidFill>
                  <a:schemeClr val="bg1">
                    <a:lumMod val="75000"/>
                  </a:schemeClr>
                </a:solidFill>
                <a:latin typeface="+mj-lt"/>
              </a:rPr>
              <a:t>roxby</a:t>
            </a:r>
            <a:r>
              <a:rPr lang="en-IN" sz="900" dirty="0">
                <a:solidFill>
                  <a:schemeClr val="bg1">
                    <a:lumMod val="75000"/>
                  </a:schemeClr>
                </a:solidFill>
                <a:latin typeface="+mj-lt"/>
              </a:rPr>
              <a:t>/Shutterstock.</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1418956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(16 of 23)</a:t>
            </a:r>
          </a:p>
        </p:txBody>
      </p:sp>
      <p:sp>
        <p:nvSpPr>
          <p:cNvPr id="3" name="Content Placeholder 2"/>
          <p:cNvSpPr>
            <a:spLocks noGrp="1"/>
          </p:cNvSpPr>
          <p:nvPr>
            <p:ph idx="1"/>
          </p:nvPr>
        </p:nvSpPr>
        <p:spPr/>
        <p:txBody>
          <a:bodyPr/>
          <a:lstStyle/>
          <a:p>
            <a:r>
              <a:rPr lang="en-US" dirty="0"/>
              <a:t>Education</a:t>
            </a:r>
          </a:p>
          <a:p>
            <a:pPr lvl="1"/>
            <a:r>
              <a:rPr lang="en-US" dirty="0"/>
              <a:t>The more education you have, the higher </a:t>
            </a:r>
            <a:r>
              <a:rPr lang="en-US" dirty="0" smtClean="0"/>
              <a:t>your chance </a:t>
            </a:r>
            <a:r>
              <a:rPr lang="en-US" dirty="0"/>
              <a:t>of </a:t>
            </a:r>
            <a:r>
              <a:rPr lang="en-US" dirty="0" smtClean="0"/>
              <a:t>employment.</a:t>
            </a:r>
            <a:endParaRPr lang="en-US" dirty="0"/>
          </a:p>
          <a:p>
            <a:pPr lvl="1"/>
            <a:r>
              <a:rPr lang="en-US" dirty="0"/>
              <a:t>Higher probability of access to health insurance</a:t>
            </a:r>
          </a:p>
          <a:p>
            <a:r>
              <a:rPr lang="en-US" dirty="0"/>
              <a:t>Access to education</a:t>
            </a:r>
          </a:p>
          <a:p>
            <a:pPr lvl="1"/>
            <a:r>
              <a:rPr lang="en-US" dirty="0"/>
              <a:t>Longer life expectancy, improved health and quality of life, health-promoting behaviors</a:t>
            </a:r>
          </a:p>
        </p:txBody>
      </p:sp>
    </p:spTree>
    <p:extLst>
      <p:ext uri="{BB962C8B-B14F-4D97-AF65-F5344CB8AC3E}">
        <p14:creationId xmlns:p14="http://schemas.microsoft.com/office/powerpoint/2010/main" val="2143840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(17 of 23)</a:t>
            </a:r>
          </a:p>
        </p:txBody>
      </p:sp>
      <p:sp>
        <p:nvSpPr>
          <p:cNvPr id="3" name="Content Placeholder 2"/>
          <p:cNvSpPr>
            <a:spLocks noGrp="1"/>
          </p:cNvSpPr>
          <p:nvPr>
            <p:ph idx="1"/>
          </p:nvPr>
        </p:nvSpPr>
        <p:spPr/>
        <p:txBody>
          <a:bodyPr/>
          <a:lstStyle/>
          <a:p>
            <a:r>
              <a:rPr lang="en-US" dirty="0"/>
              <a:t>Health education</a:t>
            </a:r>
          </a:p>
          <a:p>
            <a:pPr lvl="1"/>
            <a:r>
              <a:rPr lang="en-US" dirty="0"/>
              <a:t>Can be just as important as education</a:t>
            </a:r>
          </a:p>
          <a:p>
            <a:pPr lvl="1"/>
            <a:r>
              <a:rPr lang="en-US" dirty="0"/>
              <a:t>Even people at lower end of education social gradient can take control of their health</a:t>
            </a:r>
          </a:p>
          <a:p>
            <a:pPr lvl="2"/>
            <a:r>
              <a:rPr lang="en-US" dirty="0"/>
              <a:t>Example: Diabetic-related emergencies that require EMS could be avoided by educating patient (eg, proper diet, insulin use</a:t>
            </a:r>
            <a:r>
              <a:rPr lang="en-US" dirty="0" smtClean="0"/>
              <a:t>)</a:t>
            </a:r>
            <a:endParaRPr lang="en-US" dirty="0"/>
          </a:p>
        </p:txBody>
      </p:sp>
    </p:spTree>
    <p:extLst>
      <p:ext uri="{BB962C8B-B14F-4D97-AF65-F5344CB8AC3E}">
        <p14:creationId xmlns:p14="http://schemas.microsoft.com/office/powerpoint/2010/main" val="1891954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(18 of 23)</a:t>
            </a:r>
          </a:p>
        </p:txBody>
      </p:sp>
      <p:sp>
        <p:nvSpPr>
          <p:cNvPr id="3" name="Content Placeholder 2"/>
          <p:cNvSpPr>
            <a:spLocks noGrp="1"/>
          </p:cNvSpPr>
          <p:nvPr>
            <p:ph idx="1"/>
          </p:nvPr>
        </p:nvSpPr>
        <p:spPr/>
        <p:txBody>
          <a:bodyPr/>
          <a:lstStyle/>
          <a:p>
            <a:r>
              <a:rPr lang="en-US" dirty="0"/>
              <a:t>Employment</a:t>
            </a:r>
          </a:p>
          <a:p>
            <a:pPr lvl="1"/>
            <a:r>
              <a:rPr lang="en-US" dirty="0"/>
              <a:t>Positive impact on person’s health</a:t>
            </a:r>
          </a:p>
          <a:p>
            <a:pPr lvl="2"/>
            <a:r>
              <a:rPr lang="en-US" dirty="0"/>
              <a:t>Higher on social ladder, which positively impacts overall health condition</a:t>
            </a:r>
          </a:p>
          <a:p>
            <a:pPr lvl="2"/>
            <a:r>
              <a:rPr lang="en-US" dirty="0"/>
              <a:t>Improves the likelihood of access to health care services and resources</a:t>
            </a:r>
          </a:p>
        </p:txBody>
      </p:sp>
    </p:spTree>
    <p:extLst>
      <p:ext uri="{BB962C8B-B14F-4D97-AF65-F5344CB8AC3E}">
        <p14:creationId xmlns:p14="http://schemas.microsoft.com/office/powerpoint/2010/main" val="1791389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Social Determinants of Health </a:t>
            </a:r>
            <a:r>
              <a:rPr lang="en-US" sz="2400" dirty="0"/>
              <a:t>(19 of 23)</a:t>
            </a:r>
          </a:p>
        </p:txBody>
      </p:sp>
      <p:sp>
        <p:nvSpPr>
          <p:cNvPr id="1029" name="Content Placeholder 2"/>
          <p:cNvSpPr>
            <a:spLocks noGrp="1"/>
          </p:cNvSpPr>
          <p:nvPr>
            <p:ph type="body" idx="1"/>
          </p:nvPr>
        </p:nvSpPr>
        <p:spPr>
          <a:xfrm>
            <a:off x="4495800" y="1371600"/>
            <a:ext cx="4267200" cy="4800600"/>
          </a:xfrm>
        </p:spPr>
        <p:txBody>
          <a:bodyPr rIns="228600"/>
          <a:lstStyle/>
          <a:p>
            <a:r>
              <a:rPr lang="en-US" dirty="0"/>
              <a:t>Employment (cont’d)</a:t>
            </a:r>
          </a:p>
          <a:p>
            <a:pPr lvl="1"/>
            <a:r>
              <a:rPr lang="en-US" dirty="0"/>
              <a:t>Negative impact on person’s health</a:t>
            </a:r>
          </a:p>
          <a:p>
            <a:pPr lvl="2"/>
            <a:r>
              <a:rPr lang="en-US" dirty="0"/>
              <a:t>Increased stress</a:t>
            </a:r>
          </a:p>
          <a:p>
            <a:pPr lvl="2"/>
            <a:r>
              <a:rPr lang="en-US" dirty="0"/>
              <a:t>Length of commute</a:t>
            </a:r>
          </a:p>
          <a:p>
            <a:pPr lvl="2"/>
            <a:r>
              <a:rPr lang="en-US" dirty="0"/>
              <a:t>Length of shift</a:t>
            </a:r>
          </a:p>
          <a:p>
            <a:pPr lvl="2"/>
            <a:r>
              <a:rPr lang="en-US" dirty="0"/>
              <a:t>Wages</a:t>
            </a:r>
          </a:p>
          <a:p>
            <a:pPr lvl="2"/>
            <a:r>
              <a:rPr lang="en-US" dirty="0"/>
              <a:t>Shift </a:t>
            </a:r>
            <a:r>
              <a:rPr lang="en-US" dirty="0" smtClean="0"/>
              <a:t>schedule</a:t>
            </a:r>
          </a:p>
          <a:p>
            <a:pPr lvl="2"/>
            <a:r>
              <a:rPr lang="en-US" dirty="0" smtClean="0"/>
              <a:t>Physical environment</a:t>
            </a:r>
            <a:endParaRPr lang="en-US" dirty="0"/>
          </a:p>
        </p:txBody>
      </p:sp>
      <p:sp>
        <p:nvSpPr>
          <p:cNvPr id="5" name="TextBox 4"/>
          <p:cNvSpPr txBox="1"/>
          <p:nvPr/>
        </p:nvSpPr>
        <p:spPr>
          <a:xfrm>
            <a:off x="609600" y="5105400"/>
            <a:ext cx="2819400" cy="230832"/>
          </a:xfrm>
          <a:prstGeom prst="rect">
            <a:avLst/>
          </a:prstGeom>
          <a:noFill/>
        </p:spPr>
        <p:txBody>
          <a:bodyPr wrap="square" rtlCol="0">
            <a:spAutoFit/>
          </a:bodyPr>
          <a:lstStyle/>
          <a:p>
            <a:pPr algn="l"/>
            <a:r>
              <a:rPr lang="en-IN" sz="900" dirty="0">
                <a:solidFill>
                  <a:schemeClr val="bg1">
                    <a:lumMod val="75000"/>
                  </a:schemeClr>
                </a:solidFill>
                <a:latin typeface="+mj-lt"/>
              </a:rPr>
              <a:t>© Lawrence Wee/Shutterstock.</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136228"/>
            <a:ext cx="3810000" cy="2969172"/>
          </a:xfrm>
          <a:prstGeom prst="rect">
            <a:avLst/>
          </a:prstGeom>
        </p:spPr>
      </p:pic>
    </p:spTree>
    <p:extLst>
      <p:ext uri="{BB962C8B-B14F-4D97-AF65-F5344CB8AC3E}">
        <p14:creationId xmlns:p14="http://schemas.microsoft.com/office/powerpoint/2010/main" val="1368550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Social Determinants of Health </a:t>
            </a:r>
            <a:r>
              <a:rPr lang="en-US" sz="2400" dirty="0"/>
              <a:t>(20 of 23)</a:t>
            </a:r>
          </a:p>
        </p:txBody>
      </p:sp>
      <p:sp>
        <p:nvSpPr>
          <p:cNvPr id="1029" name="Content Placeholder 2"/>
          <p:cNvSpPr>
            <a:spLocks noGrp="1"/>
          </p:cNvSpPr>
          <p:nvPr>
            <p:ph type="body" idx="1"/>
          </p:nvPr>
        </p:nvSpPr>
        <p:spPr>
          <a:xfrm>
            <a:off x="4876800" y="1371600"/>
            <a:ext cx="3886200" cy="4800600"/>
          </a:xfrm>
        </p:spPr>
        <p:txBody>
          <a:bodyPr rIns="228600"/>
          <a:lstStyle/>
          <a:p>
            <a:pPr>
              <a:spcBef>
                <a:spcPct val="35000"/>
              </a:spcBef>
            </a:pPr>
            <a:r>
              <a:rPr lang="en-US" altLang="en-US" dirty="0"/>
              <a:t>Transportation </a:t>
            </a:r>
          </a:p>
          <a:p>
            <a:pPr lvl="1">
              <a:spcBef>
                <a:spcPct val="35000"/>
              </a:spcBef>
            </a:pPr>
            <a:r>
              <a:rPr lang="en-US" altLang="en-US" dirty="0"/>
              <a:t>People walk less</a:t>
            </a:r>
          </a:p>
          <a:p>
            <a:pPr lvl="1">
              <a:spcBef>
                <a:spcPct val="35000"/>
              </a:spcBef>
            </a:pPr>
            <a:r>
              <a:rPr lang="en-US" altLang="en-US" dirty="0"/>
              <a:t>Walking to public transportation increases physical activity</a:t>
            </a:r>
          </a:p>
        </p:txBody>
      </p:sp>
      <p:sp>
        <p:nvSpPr>
          <p:cNvPr id="5" name="TextBox 4"/>
          <p:cNvSpPr txBox="1"/>
          <p:nvPr/>
        </p:nvSpPr>
        <p:spPr>
          <a:xfrm>
            <a:off x="457200" y="4724400"/>
            <a:ext cx="2819400" cy="230832"/>
          </a:xfrm>
          <a:prstGeom prst="rect">
            <a:avLst/>
          </a:prstGeom>
          <a:noFill/>
        </p:spPr>
        <p:txBody>
          <a:bodyPr wrap="square" rtlCol="0">
            <a:spAutoFit/>
          </a:bodyPr>
          <a:lstStyle/>
          <a:p>
            <a:pPr algn="l"/>
            <a:r>
              <a:rPr lang="en-IN" sz="900" dirty="0">
                <a:solidFill>
                  <a:schemeClr val="bg1">
                    <a:lumMod val="75000"/>
                  </a:schemeClr>
                </a:solidFill>
                <a:latin typeface="+mj-lt"/>
              </a:rPr>
              <a:t>© William </a:t>
            </a:r>
            <a:r>
              <a:rPr lang="en-IN" sz="900" dirty="0" err="1">
                <a:solidFill>
                  <a:schemeClr val="bg1">
                    <a:lumMod val="75000"/>
                  </a:schemeClr>
                </a:solidFill>
                <a:latin typeface="+mj-lt"/>
              </a:rPr>
              <a:t>Perugini</a:t>
            </a:r>
            <a:r>
              <a:rPr lang="en-IN" sz="900" dirty="0">
                <a:solidFill>
                  <a:schemeClr val="bg1">
                    <a:lumMod val="75000"/>
                  </a:schemeClr>
                </a:solidFill>
                <a:latin typeface="+mj-lt"/>
              </a:rPr>
              <a:t>/Shutterstock.</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7400"/>
            <a:ext cx="4277821" cy="2667000"/>
          </a:xfrm>
          <a:prstGeom prst="rect">
            <a:avLst/>
          </a:prstGeom>
        </p:spPr>
      </p:pic>
    </p:spTree>
    <p:extLst>
      <p:ext uri="{BB962C8B-B14F-4D97-AF65-F5344CB8AC3E}">
        <p14:creationId xmlns:p14="http://schemas.microsoft.com/office/powerpoint/2010/main" val="1801793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(21 of 23)</a:t>
            </a:r>
          </a:p>
        </p:txBody>
      </p:sp>
      <p:sp>
        <p:nvSpPr>
          <p:cNvPr id="3" name="Content Placeholder 2"/>
          <p:cNvSpPr>
            <a:spLocks noGrp="1"/>
          </p:cNvSpPr>
          <p:nvPr>
            <p:ph idx="1"/>
          </p:nvPr>
        </p:nvSpPr>
        <p:spPr/>
        <p:txBody>
          <a:bodyPr/>
          <a:lstStyle/>
          <a:p>
            <a:r>
              <a:rPr lang="en-US" dirty="0"/>
              <a:t>Transportation (cont’d)</a:t>
            </a:r>
          </a:p>
          <a:p>
            <a:pPr lvl="1"/>
            <a:r>
              <a:rPr lang="en-US" dirty="0"/>
              <a:t>Any increase in cost of goods and services can:</a:t>
            </a:r>
          </a:p>
          <a:p>
            <a:pPr lvl="2"/>
            <a:r>
              <a:rPr lang="en-US" dirty="0"/>
              <a:t>Prevent people with fixed or limited income from maintaining healthy diets</a:t>
            </a:r>
          </a:p>
          <a:p>
            <a:pPr lvl="2"/>
            <a:r>
              <a:rPr lang="en-US" dirty="0"/>
              <a:t>Cause families with low- and midlevel incomes</a:t>
            </a:r>
            <a:r>
              <a:rPr lang="en-US" dirty="0">
                <a:solidFill>
                  <a:srgbClr val="2B87A6"/>
                </a:solidFill>
              </a:rPr>
              <a:t> </a:t>
            </a:r>
            <a:r>
              <a:rPr lang="en-US" dirty="0"/>
              <a:t>to fall into poverty end of social gradient</a:t>
            </a:r>
          </a:p>
          <a:p>
            <a:pPr lvl="2"/>
            <a:r>
              <a:rPr lang="en-US" dirty="0"/>
              <a:t>Send people into arena of health risks caused by poverty</a:t>
            </a:r>
          </a:p>
        </p:txBody>
      </p:sp>
    </p:spTree>
    <p:extLst>
      <p:ext uri="{BB962C8B-B14F-4D97-AF65-F5344CB8AC3E}">
        <p14:creationId xmlns:p14="http://schemas.microsoft.com/office/powerpoint/2010/main" val="1291271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(22 of 23)</a:t>
            </a:r>
          </a:p>
        </p:txBody>
      </p:sp>
      <p:sp>
        <p:nvSpPr>
          <p:cNvPr id="3" name="Content Placeholder 2"/>
          <p:cNvSpPr>
            <a:spLocks noGrp="1"/>
          </p:cNvSpPr>
          <p:nvPr>
            <p:ph idx="1"/>
          </p:nvPr>
        </p:nvSpPr>
        <p:spPr/>
        <p:txBody>
          <a:bodyPr/>
          <a:lstStyle/>
          <a:p>
            <a:r>
              <a:rPr lang="en-US" dirty="0"/>
              <a:t>Age</a:t>
            </a:r>
          </a:p>
          <a:p>
            <a:pPr lvl="1"/>
            <a:r>
              <a:rPr lang="en-US" dirty="0"/>
              <a:t>Important role in person’s health</a:t>
            </a:r>
          </a:p>
          <a:p>
            <a:pPr lvl="1"/>
            <a:r>
              <a:rPr lang="en-US" dirty="0"/>
              <a:t>Some dependent on others to access health care</a:t>
            </a:r>
          </a:p>
          <a:p>
            <a:pPr lvl="1"/>
            <a:r>
              <a:rPr lang="en-US" dirty="0"/>
              <a:t>Often associated with risk of disease</a:t>
            </a:r>
          </a:p>
          <a:p>
            <a:pPr lvl="1"/>
            <a:r>
              <a:rPr lang="en-US" dirty="0"/>
              <a:t>Think of how age affects patient’s ability to:</a:t>
            </a:r>
          </a:p>
          <a:p>
            <a:pPr lvl="2"/>
            <a:r>
              <a:rPr lang="en-US" dirty="0"/>
              <a:t>Handle illness and injury</a:t>
            </a:r>
          </a:p>
          <a:p>
            <a:pPr lvl="2"/>
            <a:r>
              <a:rPr lang="en-US" dirty="0"/>
              <a:t>Access health care</a:t>
            </a:r>
          </a:p>
        </p:txBody>
      </p:sp>
    </p:spTree>
    <p:extLst>
      <p:ext uri="{BB962C8B-B14F-4D97-AF65-F5344CB8AC3E}">
        <p14:creationId xmlns:p14="http://schemas.microsoft.com/office/powerpoint/2010/main" val="361475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43114"/>
            <a:ext cx="7772400" cy="914400"/>
          </a:xfrm>
        </p:spPr>
        <p:txBody>
          <a:bodyPr/>
          <a:lstStyle/>
          <a:p>
            <a:pPr>
              <a:lnSpc>
                <a:spcPct val="85000"/>
              </a:lnSpc>
              <a:defRPr/>
            </a:pPr>
            <a:r>
              <a:rPr lang="en-US" dirty="0"/>
              <a:t>Introduction</a:t>
            </a:r>
            <a:r>
              <a:rPr lang="en-US" sz="2400" dirty="0"/>
              <a:t> </a:t>
            </a:r>
            <a:r>
              <a:rPr lang="en-US" sz="2400" dirty="0" smtClean="0"/>
              <a:t>(1 </a:t>
            </a:r>
            <a:r>
              <a:rPr lang="en-US" sz="2400" dirty="0"/>
              <a:t>of </a:t>
            </a:r>
            <a:r>
              <a:rPr lang="en-US" sz="2400" dirty="0" smtClean="0"/>
              <a:t>5)</a:t>
            </a:r>
            <a:endParaRPr lang="en-US" sz="2400" dirty="0"/>
          </a:p>
        </p:txBody>
      </p:sp>
      <p:sp>
        <p:nvSpPr>
          <p:cNvPr id="1029" name="Content Placeholder 2"/>
          <p:cNvSpPr>
            <a:spLocks noGrp="1"/>
          </p:cNvSpPr>
          <p:nvPr>
            <p:ph type="body" idx="1"/>
          </p:nvPr>
        </p:nvSpPr>
        <p:spPr>
          <a:xfrm>
            <a:off x="4419600" y="1447800"/>
            <a:ext cx="4419600" cy="4800600"/>
          </a:xfrm>
        </p:spPr>
        <p:txBody>
          <a:bodyPr rIns="228600"/>
          <a:lstStyle/>
          <a:p>
            <a:pPr>
              <a:spcBef>
                <a:spcPct val="35000"/>
              </a:spcBef>
            </a:pPr>
            <a:r>
              <a:rPr lang="en-US" altLang="en-US" dirty="0"/>
              <a:t>Social determinants</a:t>
            </a:r>
          </a:p>
          <a:p>
            <a:pPr lvl="1">
              <a:spcBef>
                <a:spcPct val="35000"/>
              </a:spcBef>
            </a:pPr>
            <a:r>
              <a:rPr lang="en-US" altLang="en-US" dirty="0" smtClean="0"/>
              <a:t>Conditions </a:t>
            </a:r>
            <a:r>
              <a:rPr lang="en-US" altLang="en-US" dirty="0"/>
              <a:t>in which people are born, grow, live, work, and age</a:t>
            </a:r>
          </a:p>
          <a:p>
            <a:pPr>
              <a:spcBef>
                <a:spcPct val="35000"/>
              </a:spcBef>
            </a:pPr>
            <a:r>
              <a:rPr lang="en-US" altLang="en-US" dirty="0" smtClean="0"/>
              <a:t>Shaped by:</a:t>
            </a:r>
          </a:p>
          <a:p>
            <a:pPr lvl="1">
              <a:spcBef>
                <a:spcPct val="35000"/>
              </a:spcBef>
            </a:pPr>
            <a:r>
              <a:rPr lang="en-US" altLang="en-US" dirty="0" smtClean="0"/>
              <a:t>Wealth </a:t>
            </a:r>
            <a:r>
              <a:rPr lang="en-US" altLang="en-US" dirty="0"/>
              <a:t>distribution</a:t>
            </a:r>
          </a:p>
          <a:p>
            <a:pPr lvl="1">
              <a:spcBef>
                <a:spcPct val="35000"/>
              </a:spcBef>
            </a:pPr>
            <a:r>
              <a:rPr lang="en-US" altLang="en-US" dirty="0"/>
              <a:t>Resource </a:t>
            </a:r>
            <a:r>
              <a:rPr lang="en-US" altLang="en-US" dirty="0" smtClean="0"/>
              <a:t>availability</a:t>
            </a:r>
          </a:p>
          <a:p>
            <a:pPr lvl="1">
              <a:spcBef>
                <a:spcPct val="35000"/>
              </a:spcBef>
            </a:pPr>
            <a:r>
              <a:rPr lang="en-US" altLang="en-US" dirty="0" smtClean="0"/>
              <a:t>Individuals</a:t>
            </a:r>
            <a:endParaRPr lang="en-US" altLang="en-US" dirty="0"/>
          </a:p>
        </p:txBody>
      </p:sp>
      <p:pic>
        <p:nvPicPr>
          <p:cNvPr id="1027" name="Picture 3" descr="\\10.1.1.17\productions\ART\ART PROCESS\PPT Projects\AAOS_ITK_PPT_164288\JPEG FILES\Chapter 7\9781284212785_CH07_FIGF0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59922"/>
            <a:ext cx="3610430" cy="2514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1.1.17\productions\ART\ART PROCESS\PPT Projects\AAOS_ITK_PPT_164288\JPEG FILES\Chapter 7\9781284212785_CH07_FIGF01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5" y="3962400"/>
            <a:ext cx="3624324" cy="24097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3657600"/>
            <a:ext cx="2819400" cy="230832"/>
          </a:xfrm>
          <a:prstGeom prst="rect">
            <a:avLst/>
          </a:prstGeom>
          <a:noFill/>
        </p:spPr>
        <p:txBody>
          <a:bodyPr wrap="square" rtlCol="0">
            <a:spAutoFit/>
          </a:bodyPr>
          <a:lstStyle/>
          <a:p>
            <a:pPr algn="l"/>
            <a:r>
              <a:rPr lang="en-IN" sz="900" dirty="0">
                <a:solidFill>
                  <a:schemeClr val="bg1">
                    <a:lumMod val="75000"/>
                  </a:schemeClr>
                </a:solidFill>
                <a:latin typeface="+mj-lt"/>
              </a:rPr>
              <a:t>© Jorge </a:t>
            </a:r>
            <a:r>
              <a:rPr lang="en-IN" sz="900" dirty="0" err="1">
                <a:solidFill>
                  <a:schemeClr val="bg1">
                    <a:lumMod val="75000"/>
                  </a:schemeClr>
                </a:solidFill>
                <a:latin typeface="+mj-lt"/>
              </a:rPr>
              <a:t>Salcedo</a:t>
            </a:r>
            <a:r>
              <a:rPr lang="en-IN" sz="900" dirty="0">
                <a:solidFill>
                  <a:schemeClr val="bg1">
                    <a:lumMod val="75000"/>
                  </a:schemeClr>
                </a:solidFill>
                <a:latin typeface="+mj-lt"/>
              </a:rPr>
              <a:t>/</a:t>
            </a:r>
            <a:r>
              <a:rPr lang="en-IN" sz="900" dirty="0" err="1">
                <a:solidFill>
                  <a:schemeClr val="bg1">
                    <a:lumMod val="75000"/>
                  </a:schemeClr>
                </a:solidFill>
                <a:latin typeface="+mj-lt"/>
              </a:rPr>
              <a:t>Shutterstock</a:t>
            </a:r>
            <a:r>
              <a:rPr lang="en-IN" sz="900" dirty="0" smtClean="0">
                <a:solidFill>
                  <a:schemeClr val="bg1">
                    <a:lumMod val="75000"/>
                  </a:schemeClr>
                </a:solidFill>
                <a:latin typeface="+mj-lt"/>
              </a:rPr>
              <a:t>.</a:t>
            </a:r>
            <a:endParaRPr lang="en-US" sz="900" dirty="0">
              <a:solidFill>
                <a:schemeClr val="bg1">
                  <a:lumMod val="75000"/>
                </a:schemeClr>
              </a:solidFill>
              <a:latin typeface="+mj-lt"/>
            </a:endParaRPr>
          </a:p>
        </p:txBody>
      </p:sp>
      <p:sp>
        <p:nvSpPr>
          <p:cNvPr id="7" name="TextBox 6"/>
          <p:cNvSpPr txBox="1"/>
          <p:nvPr/>
        </p:nvSpPr>
        <p:spPr>
          <a:xfrm>
            <a:off x="533400" y="6400800"/>
            <a:ext cx="2819400" cy="230832"/>
          </a:xfrm>
          <a:prstGeom prst="rect">
            <a:avLst/>
          </a:prstGeom>
          <a:noFill/>
        </p:spPr>
        <p:txBody>
          <a:bodyPr wrap="square" rtlCol="0">
            <a:spAutoFit/>
          </a:bodyPr>
          <a:lstStyle/>
          <a:p>
            <a:pPr algn="l"/>
            <a:r>
              <a:rPr lang="en-IN" sz="900" dirty="0">
                <a:solidFill>
                  <a:schemeClr val="bg1">
                    <a:lumMod val="75000"/>
                  </a:schemeClr>
                </a:solidFill>
                <a:latin typeface="+mj-lt"/>
              </a:rPr>
              <a:t>© Kenneth William </a:t>
            </a:r>
            <a:r>
              <a:rPr lang="en-IN" sz="900" dirty="0" err="1">
                <a:solidFill>
                  <a:schemeClr val="bg1">
                    <a:lumMod val="75000"/>
                  </a:schemeClr>
                </a:solidFill>
                <a:latin typeface="+mj-lt"/>
              </a:rPr>
              <a:t>Caleno</a:t>
            </a:r>
            <a:r>
              <a:rPr lang="en-IN" sz="900" dirty="0">
                <a:solidFill>
                  <a:schemeClr val="bg1">
                    <a:lumMod val="75000"/>
                  </a:schemeClr>
                </a:solidFill>
                <a:latin typeface="+mj-lt"/>
              </a:rPr>
              <a:t>/</a:t>
            </a:r>
            <a:r>
              <a:rPr lang="en-IN" sz="900" dirty="0" err="1">
                <a:solidFill>
                  <a:schemeClr val="bg1">
                    <a:lumMod val="75000"/>
                  </a:schemeClr>
                </a:solidFill>
                <a:latin typeface="+mj-lt"/>
              </a:rPr>
              <a:t>Shutterstock</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Social Determinants of Health </a:t>
            </a:r>
            <a:r>
              <a:rPr lang="en-US" sz="2400" dirty="0"/>
              <a:t>(23 of 23)</a:t>
            </a:r>
          </a:p>
        </p:txBody>
      </p:sp>
      <p:sp>
        <p:nvSpPr>
          <p:cNvPr id="1029" name="Content Placeholder 2"/>
          <p:cNvSpPr>
            <a:spLocks noGrp="1"/>
          </p:cNvSpPr>
          <p:nvPr>
            <p:ph type="body" idx="1"/>
          </p:nvPr>
        </p:nvSpPr>
        <p:spPr>
          <a:xfrm>
            <a:off x="4343400" y="1295400"/>
            <a:ext cx="4114800" cy="4800600"/>
          </a:xfrm>
        </p:spPr>
        <p:txBody>
          <a:bodyPr rIns="228600"/>
          <a:lstStyle/>
          <a:p>
            <a:pPr>
              <a:spcBef>
                <a:spcPct val="35000"/>
              </a:spcBef>
            </a:pPr>
            <a:r>
              <a:rPr lang="en-US" altLang="en-US" dirty="0"/>
              <a:t>Relationship status</a:t>
            </a:r>
          </a:p>
          <a:p>
            <a:pPr lvl="1">
              <a:spcBef>
                <a:spcPct val="35000"/>
              </a:spcBef>
            </a:pPr>
            <a:r>
              <a:rPr lang="en-US" altLang="en-US" dirty="0"/>
              <a:t>Access to physician/pharmacy</a:t>
            </a:r>
          </a:p>
          <a:p>
            <a:pPr lvl="1">
              <a:spcBef>
                <a:spcPct val="35000"/>
              </a:spcBef>
            </a:pPr>
            <a:r>
              <a:rPr lang="en-US" altLang="en-US" dirty="0"/>
              <a:t>Assist with medications</a:t>
            </a:r>
          </a:p>
          <a:p>
            <a:pPr lvl="1">
              <a:spcBef>
                <a:spcPct val="35000"/>
              </a:spcBef>
            </a:pPr>
            <a:r>
              <a:rPr lang="en-US" altLang="en-US" dirty="0"/>
              <a:t>Combined incomes allow for basic </a:t>
            </a:r>
            <a:r>
              <a:rPr lang="en-US" altLang="en-US" dirty="0" smtClean="0"/>
              <a:t>services</a:t>
            </a:r>
            <a:endParaRPr lang="en-US" altLang="en-US" dirty="0"/>
          </a:p>
        </p:txBody>
      </p:sp>
      <p:sp>
        <p:nvSpPr>
          <p:cNvPr id="5" name="TextBox 4"/>
          <p:cNvSpPr txBox="1"/>
          <p:nvPr/>
        </p:nvSpPr>
        <p:spPr>
          <a:xfrm>
            <a:off x="838200" y="5791200"/>
            <a:ext cx="2819400" cy="230832"/>
          </a:xfrm>
          <a:prstGeom prst="rect">
            <a:avLst/>
          </a:prstGeom>
          <a:noFill/>
        </p:spPr>
        <p:txBody>
          <a:bodyPr wrap="square" rtlCol="0">
            <a:spAutoFit/>
          </a:bodyPr>
          <a:lstStyle/>
          <a:p>
            <a:pPr algn="l"/>
            <a:r>
              <a:rPr lang="en-IN" sz="900" dirty="0">
                <a:solidFill>
                  <a:schemeClr val="bg1">
                    <a:lumMod val="75000"/>
                  </a:schemeClr>
                </a:solidFill>
                <a:latin typeface="+mj-lt"/>
              </a:rPr>
              <a:t>© Susan Chiang/</a:t>
            </a:r>
            <a:r>
              <a:rPr lang="en-IN" sz="900" dirty="0" err="1">
                <a:solidFill>
                  <a:schemeClr val="bg1">
                    <a:lumMod val="75000"/>
                  </a:schemeClr>
                </a:solidFill>
                <a:latin typeface="+mj-lt"/>
              </a:rPr>
              <a:t>iStock</a:t>
            </a:r>
            <a:r>
              <a:rPr lang="en-IN" sz="900" dirty="0">
                <a:solidFill>
                  <a:schemeClr val="bg1">
                    <a:lumMod val="75000"/>
                  </a:schemeClr>
                </a:solidFill>
                <a:latin typeface="+mj-lt"/>
              </a:rPr>
              <a:t>/Getty.</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110" y="1371600"/>
            <a:ext cx="2950890" cy="4420231"/>
          </a:xfrm>
          <a:prstGeom prst="rect">
            <a:avLst/>
          </a:prstGeom>
        </p:spPr>
      </p:pic>
    </p:spTree>
    <p:extLst>
      <p:ext uri="{BB962C8B-B14F-4D97-AF65-F5344CB8AC3E}">
        <p14:creationId xmlns:p14="http://schemas.microsoft.com/office/powerpoint/2010/main" val="4029062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Identifying Social Determinants</a:t>
            </a:r>
            <a:r>
              <a:rPr lang="en-US" sz="2400" dirty="0"/>
              <a:t> (1 of 7)</a:t>
            </a:r>
          </a:p>
        </p:txBody>
      </p:sp>
      <p:sp>
        <p:nvSpPr>
          <p:cNvPr id="3" name="Content Placeholder 2"/>
          <p:cNvSpPr>
            <a:spLocks noGrp="1"/>
          </p:cNvSpPr>
          <p:nvPr>
            <p:ph idx="1"/>
          </p:nvPr>
        </p:nvSpPr>
        <p:spPr>
          <a:xfrm>
            <a:off x="685800" y="1600200"/>
            <a:ext cx="7772400" cy="4800600"/>
          </a:xfrm>
        </p:spPr>
        <p:txBody>
          <a:bodyPr/>
          <a:lstStyle/>
          <a:p>
            <a:r>
              <a:rPr lang="en-US" dirty="0"/>
              <a:t>Social ecology</a:t>
            </a:r>
          </a:p>
          <a:p>
            <a:pPr lvl="1"/>
            <a:r>
              <a:rPr lang="en-US" dirty="0"/>
              <a:t>Field that emerged in mid 1960s/early 1970s</a:t>
            </a:r>
          </a:p>
          <a:p>
            <a:pPr lvl="1"/>
            <a:r>
              <a:rPr lang="en-US" dirty="0"/>
              <a:t>Identifies correlation between social aspects of person’s environment and health status</a:t>
            </a:r>
          </a:p>
          <a:p>
            <a:pPr lvl="1"/>
            <a:r>
              <a:rPr lang="en-US" dirty="0"/>
              <a:t>Data collected from patient and community needs</a:t>
            </a:r>
            <a:r>
              <a:rPr lang="en-US" dirty="0" smtClean="0"/>
              <a:t> </a:t>
            </a:r>
            <a:r>
              <a:rPr lang="en-US" dirty="0"/>
              <a:t>assessments</a:t>
            </a:r>
          </a:p>
        </p:txBody>
      </p:sp>
    </p:spTree>
    <p:extLst>
      <p:ext uri="{BB962C8B-B14F-4D97-AF65-F5344CB8AC3E}">
        <p14:creationId xmlns:p14="http://schemas.microsoft.com/office/powerpoint/2010/main" val="2584188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Identifying Social Determinants</a:t>
            </a:r>
            <a:r>
              <a:rPr lang="en-US" sz="2400" dirty="0"/>
              <a:t> (2 of 7)</a:t>
            </a:r>
          </a:p>
        </p:txBody>
      </p:sp>
      <p:sp>
        <p:nvSpPr>
          <p:cNvPr id="3" name="Content Placeholder 2"/>
          <p:cNvSpPr>
            <a:spLocks noGrp="1"/>
          </p:cNvSpPr>
          <p:nvPr>
            <p:ph idx="1"/>
          </p:nvPr>
        </p:nvSpPr>
        <p:spPr>
          <a:xfrm>
            <a:off x="685800" y="1600200"/>
            <a:ext cx="7772400" cy="4800600"/>
          </a:xfrm>
        </p:spPr>
        <p:txBody>
          <a:bodyPr/>
          <a:lstStyle/>
          <a:p>
            <a:r>
              <a:rPr lang="en-US" dirty="0"/>
              <a:t>Socio-ecological model: four overall dimensions of interaction</a:t>
            </a:r>
          </a:p>
          <a:p>
            <a:pPr lvl="1"/>
            <a:r>
              <a:rPr lang="en-US" dirty="0"/>
              <a:t>The person as an individual</a:t>
            </a:r>
          </a:p>
          <a:p>
            <a:pPr lvl="1"/>
            <a:r>
              <a:rPr lang="en-US" dirty="0"/>
              <a:t>The person’s close relationship with others</a:t>
            </a:r>
          </a:p>
          <a:p>
            <a:pPr lvl="1"/>
            <a:r>
              <a:rPr lang="en-US" dirty="0"/>
              <a:t>The person as a member of a community</a:t>
            </a:r>
          </a:p>
          <a:p>
            <a:pPr lvl="1"/>
            <a:r>
              <a:rPr lang="en-US" dirty="0"/>
              <a:t>Societal influences on the person</a:t>
            </a:r>
          </a:p>
        </p:txBody>
      </p:sp>
    </p:spTree>
    <p:extLst>
      <p:ext uri="{BB962C8B-B14F-4D97-AF65-F5344CB8AC3E}">
        <p14:creationId xmlns:p14="http://schemas.microsoft.com/office/powerpoint/2010/main" val="3463453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Identifying Social Determinants</a:t>
            </a:r>
            <a:r>
              <a:rPr lang="en-US" sz="2400" dirty="0"/>
              <a:t> (3 of 7)</a:t>
            </a:r>
          </a:p>
        </p:txBody>
      </p:sp>
      <p:sp>
        <p:nvSpPr>
          <p:cNvPr id="3" name="Content Placeholder 2"/>
          <p:cNvSpPr>
            <a:spLocks noGrp="1"/>
          </p:cNvSpPr>
          <p:nvPr>
            <p:ph idx="1"/>
          </p:nvPr>
        </p:nvSpPr>
        <p:spPr>
          <a:xfrm>
            <a:off x="685800" y="1600200"/>
            <a:ext cx="7772400" cy="4800600"/>
          </a:xfrm>
        </p:spPr>
        <p:txBody>
          <a:bodyPr/>
          <a:lstStyle/>
          <a:p>
            <a:r>
              <a:rPr lang="en-US" dirty="0"/>
              <a:t>The person as an individual</a:t>
            </a:r>
          </a:p>
          <a:p>
            <a:pPr lvl="1"/>
            <a:r>
              <a:rPr lang="en-US" dirty="0" smtClean="0"/>
              <a:t>Focuses on person’s environment and history</a:t>
            </a:r>
          </a:p>
          <a:p>
            <a:pPr lvl="1"/>
            <a:r>
              <a:rPr lang="en-US" dirty="0" smtClean="0"/>
              <a:t>Community </a:t>
            </a:r>
            <a:r>
              <a:rPr lang="en-US" dirty="0"/>
              <a:t>paramedic:</a:t>
            </a:r>
          </a:p>
          <a:p>
            <a:pPr lvl="2"/>
            <a:r>
              <a:rPr lang="en-US" dirty="0"/>
              <a:t>Seeks information related to patient’s personal situation</a:t>
            </a:r>
          </a:p>
          <a:p>
            <a:pPr lvl="2"/>
            <a:r>
              <a:rPr lang="en-US" dirty="0"/>
              <a:t>May inquire about religious/cultural beliefs</a:t>
            </a:r>
          </a:p>
          <a:p>
            <a:pPr lvl="1"/>
            <a:r>
              <a:rPr lang="en-US" dirty="0"/>
              <a:t>At this level, interventions include educating patients on the condition(s) impacting </a:t>
            </a:r>
            <a:r>
              <a:rPr lang="en-US" dirty="0" smtClean="0"/>
              <a:t>health.</a:t>
            </a:r>
            <a:endParaRPr lang="en-US" dirty="0"/>
          </a:p>
        </p:txBody>
      </p:sp>
    </p:spTree>
    <p:extLst>
      <p:ext uri="{BB962C8B-B14F-4D97-AF65-F5344CB8AC3E}">
        <p14:creationId xmlns:p14="http://schemas.microsoft.com/office/powerpoint/2010/main" val="536992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Identifying Social Determinants</a:t>
            </a:r>
            <a:r>
              <a:rPr lang="en-US" sz="2400" dirty="0"/>
              <a:t> (4 of 7)</a:t>
            </a:r>
          </a:p>
        </p:txBody>
      </p:sp>
      <p:sp>
        <p:nvSpPr>
          <p:cNvPr id="3" name="Content Placeholder 2"/>
          <p:cNvSpPr>
            <a:spLocks noGrp="1"/>
          </p:cNvSpPr>
          <p:nvPr>
            <p:ph idx="1"/>
          </p:nvPr>
        </p:nvSpPr>
        <p:spPr>
          <a:xfrm>
            <a:off x="685800" y="1600200"/>
            <a:ext cx="7772400" cy="4800600"/>
          </a:xfrm>
        </p:spPr>
        <p:txBody>
          <a:bodyPr/>
          <a:lstStyle/>
          <a:p>
            <a:r>
              <a:rPr lang="en-US" dirty="0"/>
              <a:t>The person’s relationships with others</a:t>
            </a:r>
          </a:p>
          <a:p>
            <a:pPr lvl="1"/>
            <a:r>
              <a:rPr lang="en-US" dirty="0" smtClean="0"/>
              <a:t>Focuses </a:t>
            </a:r>
            <a:r>
              <a:rPr lang="en-US" dirty="0"/>
              <a:t>on interactions with friends and family</a:t>
            </a:r>
          </a:p>
          <a:p>
            <a:pPr lvl="1"/>
            <a:r>
              <a:rPr lang="en-US" dirty="0"/>
              <a:t>At this level, interventions include:</a:t>
            </a:r>
          </a:p>
          <a:p>
            <a:pPr lvl="2"/>
            <a:r>
              <a:rPr lang="en-US" dirty="0"/>
              <a:t>Counseling</a:t>
            </a:r>
          </a:p>
          <a:p>
            <a:pPr lvl="2"/>
            <a:r>
              <a:rPr lang="en-US" dirty="0"/>
              <a:t>Educating the family</a:t>
            </a:r>
          </a:p>
          <a:p>
            <a:pPr lvl="2"/>
            <a:r>
              <a:rPr lang="en-US" dirty="0"/>
              <a:t>Empowering the patient</a:t>
            </a:r>
          </a:p>
        </p:txBody>
      </p:sp>
    </p:spTree>
    <p:extLst>
      <p:ext uri="{BB962C8B-B14F-4D97-AF65-F5344CB8AC3E}">
        <p14:creationId xmlns:p14="http://schemas.microsoft.com/office/powerpoint/2010/main" val="2473333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Identifying Social Determinants</a:t>
            </a:r>
            <a:r>
              <a:rPr lang="en-US" sz="2400" dirty="0"/>
              <a:t> (5 of 7)</a:t>
            </a:r>
          </a:p>
        </p:txBody>
      </p:sp>
      <p:sp>
        <p:nvSpPr>
          <p:cNvPr id="3" name="Content Placeholder 2"/>
          <p:cNvSpPr>
            <a:spLocks noGrp="1"/>
          </p:cNvSpPr>
          <p:nvPr>
            <p:ph idx="1"/>
          </p:nvPr>
        </p:nvSpPr>
        <p:spPr>
          <a:xfrm>
            <a:off x="685800" y="1600200"/>
            <a:ext cx="7772400" cy="4800600"/>
          </a:xfrm>
        </p:spPr>
        <p:txBody>
          <a:bodyPr/>
          <a:lstStyle/>
          <a:p>
            <a:r>
              <a:rPr lang="en-US" dirty="0"/>
              <a:t>The person as a community member</a:t>
            </a:r>
          </a:p>
          <a:p>
            <a:pPr lvl="1"/>
            <a:r>
              <a:rPr lang="en-US" dirty="0" smtClean="0"/>
              <a:t>Focuses </a:t>
            </a:r>
            <a:r>
              <a:rPr lang="en-US" dirty="0"/>
              <a:t>on interactions with larger community</a:t>
            </a:r>
          </a:p>
          <a:p>
            <a:pPr lvl="1"/>
            <a:r>
              <a:rPr lang="en-US" dirty="0"/>
              <a:t> At this level, deeper exploration of:</a:t>
            </a:r>
          </a:p>
          <a:p>
            <a:pPr lvl="2"/>
            <a:r>
              <a:rPr lang="en-US" dirty="0"/>
              <a:t>School</a:t>
            </a:r>
          </a:p>
          <a:p>
            <a:pPr lvl="2"/>
            <a:r>
              <a:rPr lang="en-US" dirty="0"/>
              <a:t>Workplace</a:t>
            </a:r>
          </a:p>
          <a:p>
            <a:pPr lvl="2"/>
            <a:r>
              <a:rPr lang="en-US" dirty="0"/>
              <a:t>Neighborhood</a:t>
            </a:r>
          </a:p>
          <a:p>
            <a:pPr lvl="2"/>
            <a:r>
              <a:rPr lang="en-US" dirty="0"/>
              <a:t>Other relevant </a:t>
            </a:r>
            <a:r>
              <a:rPr lang="en-US" dirty="0" smtClean="0"/>
              <a:t>settings</a:t>
            </a:r>
            <a:endParaRPr lang="en-US" dirty="0"/>
          </a:p>
        </p:txBody>
      </p:sp>
    </p:spTree>
    <p:extLst>
      <p:ext uri="{BB962C8B-B14F-4D97-AF65-F5344CB8AC3E}">
        <p14:creationId xmlns:p14="http://schemas.microsoft.com/office/powerpoint/2010/main" val="4097171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Identifying Social Determinants</a:t>
            </a:r>
            <a:r>
              <a:rPr lang="en-US" sz="2400" dirty="0"/>
              <a:t> (6 of 7)</a:t>
            </a:r>
          </a:p>
        </p:txBody>
      </p:sp>
      <p:sp>
        <p:nvSpPr>
          <p:cNvPr id="3" name="Content Placeholder 2"/>
          <p:cNvSpPr>
            <a:spLocks noGrp="1"/>
          </p:cNvSpPr>
          <p:nvPr>
            <p:ph idx="1"/>
          </p:nvPr>
        </p:nvSpPr>
        <p:spPr>
          <a:xfrm>
            <a:off x="685800" y="1600200"/>
            <a:ext cx="7772400" cy="4800600"/>
          </a:xfrm>
        </p:spPr>
        <p:txBody>
          <a:bodyPr/>
          <a:lstStyle/>
          <a:p>
            <a:r>
              <a:rPr lang="en-US" dirty="0"/>
              <a:t>The person as a community member (cont’d)</a:t>
            </a:r>
          </a:p>
          <a:p>
            <a:pPr lvl="1"/>
            <a:r>
              <a:rPr lang="en-US" dirty="0"/>
              <a:t>At this level, intervention could include changes in interaction with </a:t>
            </a:r>
            <a:r>
              <a:rPr lang="en-US" dirty="0" smtClean="0"/>
              <a:t>community</a:t>
            </a:r>
            <a:endParaRPr lang="en-US" dirty="0"/>
          </a:p>
          <a:p>
            <a:pPr lvl="1"/>
            <a:r>
              <a:rPr lang="en-US" dirty="0"/>
              <a:t>Example: Council on Aging; Meals on </a:t>
            </a:r>
            <a:r>
              <a:rPr lang="en-US" dirty="0" smtClean="0"/>
              <a:t>Wheels</a:t>
            </a:r>
            <a:endParaRPr lang="en-US" dirty="0"/>
          </a:p>
        </p:txBody>
      </p:sp>
    </p:spTree>
    <p:extLst>
      <p:ext uri="{BB962C8B-B14F-4D97-AF65-F5344CB8AC3E}">
        <p14:creationId xmlns:p14="http://schemas.microsoft.com/office/powerpoint/2010/main" val="2077490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Identifying Social Determinants</a:t>
            </a:r>
            <a:r>
              <a:rPr lang="en-US" sz="2400" dirty="0"/>
              <a:t> (7 of 7)</a:t>
            </a:r>
          </a:p>
        </p:txBody>
      </p:sp>
      <p:sp>
        <p:nvSpPr>
          <p:cNvPr id="3" name="Content Placeholder 2"/>
          <p:cNvSpPr>
            <a:spLocks noGrp="1"/>
          </p:cNvSpPr>
          <p:nvPr>
            <p:ph idx="1"/>
          </p:nvPr>
        </p:nvSpPr>
        <p:spPr>
          <a:xfrm>
            <a:off x="685800" y="1600200"/>
            <a:ext cx="7772400" cy="4800600"/>
          </a:xfrm>
        </p:spPr>
        <p:txBody>
          <a:bodyPr/>
          <a:lstStyle/>
          <a:p>
            <a:r>
              <a:rPr lang="en-US" dirty="0"/>
              <a:t>Societal influences on a person</a:t>
            </a:r>
          </a:p>
          <a:p>
            <a:pPr lvl="1"/>
            <a:r>
              <a:rPr lang="en-US" dirty="0" smtClean="0"/>
              <a:t>Focuses </a:t>
            </a:r>
            <a:r>
              <a:rPr lang="en-US" dirty="0"/>
              <a:t>on </a:t>
            </a:r>
            <a:r>
              <a:rPr lang="en-US" dirty="0" smtClean="0"/>
              <a:t>overall </a:t>
            </a:r>
            <a:r>
              <a:rPr lang="en-US" dirty="0"/>
              <a:t>societal pressures on the person</a:t>
            </a:r>
          </a:p>
          <a:p>
            <a:pPr lvl="1"/>
            <a:r>
              <a:rPr lang="en-US" dirty="0"/>
              <a:t>Culture and stereotypes are primary subjects</a:t>
            </a:r>
          </a:p>
          <a:p>
            <a:pPr lvl="1"/>
            <a:r>
              <a:rPr lang="en-US" dirty="0"/>
              <a:t>Interventions are sweeping policy changes at the government </a:t>
            </a:r>
            <a:r>
              <a:rPr lang="en-US" dirty="0" smtClean="0"/>
              <a:t>level.</a:t>
            </a:r>
            <a:endParaRPr lang="en-US" dirty="0"/>
          </a:p>
        </p:txBody>
      </p:sp>
    </p:spTree>
    <p:extLst>
      <p:ext uri="{BB962C8B-B14F-4D97-AF65-F5344CB8AC3E}">
        <p14:creationId xmlns:p14="http://schemas.microsoft.com/office/powerpoint/2010/main" val="3146198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Determinants </a:t>
            </a:r>
            <a:r>
              <a:rPr lang="en-US" dirty="0" smtClean="0"/>
              <a:t/>
            </a:r>
            <a:br>
              <a:rPr lang="en-US" dirty="0" smtClean="0"/>
            </a:br>
            <a:r>
              <a:rPr lang="en-US" sz="2400" dirty="0" smtClean="0"/>
              <a:t>(</a:t>
            </a:r>
            <a:r>
              <a:rPr lang="en-US" sz="2400" dirty="0"/>
              <a:t>1 of 4)</a:t>
            </a:r>
          </a:p>
        </p:txBody>
      </p:sp>
      <p:sp>
        <p:nvSpPr>
          <p:cNvPr id="3" name="Content Placeholder 2"/>
          <p:cNvSpPr>
            <a:spLocks noGrp="1"/>
          </p:cNvSpPr>
          <p:nvPr>
            <p:ph idx="1"/>
          </p:nvPr>
        </p:nvSpPr>
        <p:spPr>
          <a:xfrm>
            <a:off x="685800" y="1524000"/>
            <a:ext cx="7772400" cy="4800600"/>
          </a:xfrm>
        </p:spPr>
        <p:txBody>
          <a:bodyPr/>
          <a:lstStyle/>
          <a:p>
            <a:r>
              <a:rPr lang="en-US" dirty="0"/>
              <a:t>The physical conditions that affect </a:t>
            </a:r>
          </a:p>
          <a:p>
            <a:pPr lvl="1"/>
            <a:r>
              <a:rPr lang="en-US" dirty="0"/>
              <a:t>How people live</a:t>
            </a:r>
          </a:p>
          <a:p>
            <a:pPr lvl="1"/>
            <a:r>
              <a:rPr lang="en-US" dirty="0"/>
              <a:t>How people interact with their community</a:t>
            </a:r>
          </a:p>
        </p:txBody>
      </p:sp>
    </p:spTree>
    <p:extLst>
      <p:ext uri="{BB962C8B-B14F-4D97-AF65-F5344CB8AC3E}">
        <p14:creationId xmlns:p14="http://schemas.microsoft.com/office/powerpoint/2010/main" val="31814281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Determinants </a:t>
            </a:r>
            <a:r>
              <a:rPr lang="en-US" dirty="0" smtClean="0"/>
              <a:t/>
            </a:r>
            <a:br>
              <a:rPr lang="en-US" dirty="0" smtClean="0"/>
            </a:br>
            <a:r>
              <a:rPr lang="en-US" sz="2400" dirty="0" smtClean="0"/>
              <a:t>(</a:t>
            </a:r>
            <a:r>
              <a:rPr lang="en-US" sz="2400" dirty="0"/>
              <a:t>2 of 4)</a:t>
            </a:r>
          </a:p>
        </p:txBody>
      </p:sp>
      <p:sp>
        <p:nvSpPr>
          <p:cNvPr id="3" name="Content Placeholder 2"/>
          <p:cNvSpPr>
            <a:spLocks noGrp="1"/>
          </p:cNvSpPr>
          <p:nvPr>
            <p:ph idx="1"/>
          </p:nvPr>
        </p:nvSpPr>
        <p:spPr/>
        <p:txBody>
          <a:bodyPr/>
          <a:lstStyle/>
          <a:p>
            <a:r>
              <a:rPr lang="en-US" dirty="0" smtClean="0"/>
              <a:t>Include</a:t>
            </a:r>
            <a:r>
              <a:rPr lang="en-US" dirty="0"/>
              <a:t>:</a:t>
            </a:r>
          </a:p>
          <a:p>
            <a:pPr lvl="1"/>
            <a:r>
              <a:rPr lang="en-US" dirty="0"/>
              <a:t>Air quality</a:t>
            </a:r>
          </a:p>
          <a:p>
            <a:pPr lvl="1"/>
            <a:r>
              <a:rPr lang="en-US" dirty="0"/>
              <a:t>Water quality</a:t>
            </a:r>
          </a:p>
          <a:p>
            <a:pPr lvl="1"/>
            <a:r>
              <a:rPr lang="en-US" dirty="0"/>
              <a:t>Urban degradation</a:t>
            </a:r>
          </a:p>
          <a:p>
            <a:pPr lvl="1"/>
            <a:r>
              <a:rPr lang="en-US" dirty="0"/>
              <a:t>Climate change</a:t>
            </a:r>
          </a:p>
          <a:p>
            <a:r>
              <a:rPr lang="en-US" dirty="0"/>
              <a:t>Immense impact on people at lower end of social gradient</a:t>
            </a:r>
          </a:p>
        </p:txBody>
      </p:sp>
    </p:spTree>
    <p:extLst>
      <p:ext uri="{BB962C8B-B14F-4D97-AF65-F5344CB8AC3E}">
        <p14:creationId xmlns:p14="http://schemas.microsoft.com/office/powerpoint/2010/main" val="406559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r>
              <a:rPr lang="en-US" sz="2400" dirty="0"/>
              <a:t> </a:t>
            </a:r>
            <a:r>
              <a:rPr lang="en-US" sz="2400" dirty="0" smtClean="0"/>
              <a:t>(2 </a:t>
            </a:r>
            <a:r>
              <a:rPr lang="en-US" sz="2400" dirty="0"/>
              <a:t>of 5)</a:t>
            </a:r>
            <a:endParaRPr lang="en-US" sz="2800" dirty="0"/>
          </a:p>
        </p:txBody>
      </p:sp>
      <p:sp>
        <p:nvSpPr>
          <p:cNvPr id="3" name="Content Placeholder 2"/>
          <p:cNvSpPr>
            <a:spLocks noGrp="1"/>
          </p:cNvSpPr>
          <p:nvPr>
            <p:ph idx="1"/>
          </p:nvPr>
        </p:nvSpPr>
        <p:spPr/>
        <p:txBody>
          <a:bodyPr/>
          <a:lstStyle/>
          <a:p>
            <a:r>
              <a:rPr lang="en-US" dirty="0"/>
              <a:t>Community and patient needs assessments</a:t>
            </a:r>
          </a:p>
          <a:p>
            <a:pPr lvl="1"/>
            <a:r>
              <a:rPr lang="en-US" sz="2600" dirty="0" smtClean="0"/>
              <a:t>Identify </a:t>
            </a:r>
            <a:r>
              <a:rPr lang="en-US" sz="2600" dirty="0"/>
              <a:t>social issues that may play a role </a:t>
            </a:r>
            <a:r>
              <a:rPr lang="en-US" sz="2600" dirty="0" smtClean="0"/>
              <a:t>in:</a:t>
            </a:r>
            <a:endParaRPr lang="en-US" sz="2600" dirty="0"/>
          </a:p>
          <a:p>
            <a:pPr lvl="2"/>
            <a:r>
              <a:rPr lang="en-US" sz="2400" dirty="0"/>
              <a:t>The </a:t>
            </a:r>
            <a:r>
              <a:rPr lang="en-US" sz="2400" dirty="0" smtClean="0"/>
              <a:t>health </a:t>
            </a:r>
            <a:r>
              <a:rPr lang="en-US" sz="2400" dirty="0"/>
              <a:t>of the patient</a:t>
            </a:r>
          </a:p>
          <a:p>
            <a:pPr lvl="2"/>
            <a:r>
              <a:rPr lang="en-US" sz="2400" dirty="0"/>
              <a:t>The overall health of the community </a:t>
            </a:r>
          </a:p>
        </p:txBody>
      </p:sp>
    </p:spTree>
    <p:extLst>
      <p:ext uri="{BB962C8B-B14F-4D97-AF65-F5344CB8AC3E}">
        <p14:creationId xmlns:p14="http://schemas.microsoft.com/office/powerpoint/2010/main" val="2464428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Environmental Determinants </a:t>
            </a:r>
            <a:r>
              <a:rPr lang="en-US" dirty="0" smtClean="0"/>
              <a:t/>
            </a:r>
            <a:br>
              <a:rPr lang="en-US" dirty="0" smtClean="0"/>
            </a:br>
            <a:r>
              <a:rPr lang="en-US" sz="2400" dirty="0" smtClean="0"/>
              <a:t>(</a:t>
            </a:r>
            <a:r>
              <a:rPr lang="en-US" sz="2400" dirty="0"/>
              <a:t>3 of 4)</a:t>
            </a:r>
          </a:p>
        </p:txBody>
      </p:sp>
      <p:sp>
        <p:nvSpPr>
          <p:cNvPr id="1029" name="Content Placeholder 2"/>
          <p:cNvSpPr>
            <a:spLocks noGrp="1"/>
          </p:cNvSpPr>
          <p:nvPr>
            <p:ph type="body" idx="1"/>
          </p:nvPr>
        </p:nvSpPr>
        <p:spPr>
          <a:xfrm>
            <a:off x="4419600" y="1371600"/>
            <a:ext cx="4191000" cy="4800600"/>
          </a:xfrm>
        </p:spPr>
        <p:txBody>
          <a:bodyPr rIns="228600"/>
          <a:lstStyle/>
          <a:p>
            <a:r>
              <a:rPr lang="en-US" dirty="0"/>
              <a:t>Effects of environment </a:t>
            </a:r>
          </a:p>
          <a:p>
            <a:pPr lvl="1"/>
            <a:r>
              <a:rPr lang="en-US" dirty="0"/>
              <a:t>Large public transit systems/industrial areas</a:t>
            </a:r>
          </a:p>
          <a:p>
            <a:pPr lvl="1"/>
            <a:r>
              <a:rPr lang="en-US" dirty="0"/>
              <a:t>Children at increased risk for </a:t>
            </a:r>
            <a:r>
              <a:rPr lang="en-US" dirty="0" smtClean="0"/>
              <a:t>asthma</a:t>
            </a:r>
            <a:endParaRPr lang="en-US" dirty="0"/>
          </a:p>
        </p:txBody>
      </p:sp>
      <p:sp>
        <p:nvSpPr>
          <p:cNvPr id="5" name="TextBox 4"/>
          <p:cNvSpPr txBox="1"/>
          <p:nvPr/>
        </p:nvSpPr>
        <p:spPr>
          <a:xfrm>
            <a:off x="609600" y="5867400"/>
            <a:ext cx="2819400" cy="230832"/>
          </a:xfrm>
          <a:prstGeom prst="rect">
            <a:avLst/>
          </a:prstGeom>
          <a:noFill/>
        </p:spPr>
        <p:txBody>
          <a:bodyPr wrap="square" rtlCol="0">
            <a:spAutoFit/>
          </a:bodyPr>
          <a:lstStyle/>
          <a:p>
            <a:pPr algn="l"/>
            <a:r>
              <a:rPr lang="en-IN" sz="900" dirty="0">
                <a:solidFill>
                  <a:schemeClr val="bg1">
                    <a:lumMod val="75000"/>
                  </a:schemeClr>
                </a:solidFill>
                <a:latin typeface="+mj-lt"/>
              </a:rPr>
              <a:t>© </a:t>
            </a:r>
            <a:r>
              <a:rPr lang="en-IN" sz="900" dirty="0" err="1">
                <a:solidFill>
                  <a:schemeClr val="bg1">
                    <a:lumMod val="75000"/>
                  </a:schemeClr>
                </a:solidFill>
                <a:latin typeface="+mj-lt"/>
              </a:rPr>
              <a:t>imageBROKER</a:t>
            </a:r>
            <a:r>
              <a:rPr lang="en-IN" sz="900" dirty="0">
                <a:solidFill>
                  <a:schemeClr val="bg1">
                    <a:lumMod val="75000"/>
                  </a:schemeClr>
                </a:solidFill>
                <a:latin typeface="+mj-lt"/>
              </a:rPr>
              <a:t>/</a:t>
            </a:r>
            <a:r>
              <a:rPr lang="en-IN" sz="900" dirty="0" err="1">
                <a:solidFill>
                  <a:schemeClr val="bg1">
                    <a:lumMod val="75000"/>
                  </a:schemeClr>
                </a:solidFill>
                <a:latin typeface="+mj-lt"/>
              </a:rPr>
              <a:t>Alamy</a:t>
            </a:r>
            <a:r>
              <a:rPr lang="en-IN" sz="900" dirty="0">
                <a:solidFill>
                  <a:schemeClr val="bg1">
                    <a:lumMod val="75000"/>
                  </a:schemeClr>
                </a:solidFill>
                <a:latin typeface="+mj-lt"/>
              </a:rPr>
              <a:t>.</a:t>
            </a:r>
            <a:endParaRPr lang="en-US" sz="900" dirty="0">
              <a:solidFill>
                <a:schemeClr val="bg1">
                  <a:lumMod val="75000"/>
                </a:schemeClr>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96" y="1447800"/>
            <a:ext cx="3542604" cy="4419600"/>
          </a:xfrm>
          <a:prstGeom prst="rect">
            <a:avLst/>
          </a:prstGeom>
        </p:spPr>
      </p:pic>
    </p:spTree>
    <p:extLst>
      <p:ext uri="{BB962C8B-B14F-4D97-AF65-F5344CB8AC3E}">
        <p14:creationId xmlns:p14="http://schemas.microsoft.com/office/powerpoint/2010/main" val="21121773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Determinants </a:t>
            </a:r>
            <a:r>
              <a:rPr lang="en-US" dirty="0" smtClean="0"/>
              <a:t/>
            </a:r>
            <a:br>
              <a:rPr lang="en-US" dirty="0" smtClean="0"/>
            </a:br>
            <a:r>
              <a:rPr lang="en-US" sz="2400" dirty="0" smtClean="0"/>
              <a:t>(</a:t>
            </a:r>
            <a:r>
              <a:rPr lang="en-US" sz="2400" dirty="0"/>
              <a:t>4 of 4)</a:t>
            </a:r>
          </a:p>
        </p:txBody>
      </p:sp>
      <p:sp>
        <p:nvSpPr>
          <p:cNvPr id="3" name="Content Placeholder 2"/>
          <p:cNvSpPr>
            <a:spLocks noGrp="1"/>
          </p:cNvSpPr>
          <p:nvPr>
            <p:ph idx="1"/>
          </p:nvPr>
        </p:nvSpPr>
        <p:spPr/>
        <p:txBody>
          <a:bodyPr/>
          <a:lstStyle/>
          <a:p>
            <a:r>
              <a:rPr lang="en-US" dirty="0"/>
              <a:t>Identifying environmental determinants</a:t>
            </a:r>
          </a:p>
          <a:p>
            <a:pPr lvl="1"/>
            <a:r>
              <a:rPr lang="en-US" dirty="0"/>
              <a:t>Community paramedics should pay close attention to:</a:t>
            </a:r>
          </a:p>
          <a:p>
            <a:pPr lvl="2"/>
            <a:r>
              <a:rPr lang="en-US" dirty="0"/>
              <a:t>Evidence of environmental degradation</a:t>
            </a:r>
          </a:p>
          <a:p>
            <a:pPr lvl="2"/>
            <a:r>
              <a:rPr lang="en-US" dirty="0"/>
              <a:t>Nearby industries</a:t>
            </a:r>
          </a:p>
          <a:p>
            <a:pPr lvl="2"/>
            <a:r>
              <a:rPr lang="en-US" dirty="0"/>
              <a:t>Areas with history of pollution</a:t>
            </a:r>
          </a:p>
          <a:p>
            <a:pPr lvl="2"/>
            <a:r>
              <a:rPr lang="en-US" dirty="0"/>
              <a:t>Immediate environment in which the patient lives</a:t>
            </a:r>
          </a:p>
        </p:txBody>
      </p:sp>
    </p:spTree>
    <p:extLst>
      <p:ext uri="{BB962C8B-B14F-4D97-AF65-F5344CB8AC3E}">
        <p14:creationId xmlns:p14="http://schemas.microsoft.com/office/powerpoint/2010/main" val="991468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idx="1"/>
          </p:nvPr>
        </p:nvSpPr>
        <p:spPr/>
        <p:txBody>
          <a:bodyPr/>
          <a:lstStyle/>
          <a:p>
            <a:r>
              <a:rPr lang="en-US" dirty="0" smtClean="0"/>
              <a:t>Provides </a:t>
            </a:r>
            <a:r>
              <a:rPr lang="en-US" dirty="0"/>
              <a:t>the foundation for the development of treatment plans</a:t>
            </a:r>
          </a:p>
          <a:p>
            <a:pPr lvl="1"/>
            <a:r>
              <a:rPr lang="en-US" dirty="0"/>
              <a:t>Serves as a means to evaluate/improve on those </a:t>
            </a:r>
            <a:r>
              <a:rPr lang="en-US" dirty="0" smtClean="0"/>
              <a:t>plans</a:t>
            </a:r>
          </a:p>
          <a:p>
            <a:pPr lvl="1"/>
            <a:r>
              <a:rPr lang="en-US" dirty="0" smtClean="0"/>
              <a:t>Provides </a:t>
            </a:r>
            <a:r>
              <a:rPr lang="en-US" dirty="0" smtClean="0"/>
              <a:t>platform to request </a:t>
            </a:r>
            <a:r>
              <a:rPr lang="en-US" dirty="0"/>
              <a:t>grants/public funding to continue or increase efforts</a:t>
            </a:r>
          </a:p>
        </p:txBody>
      </p:sp>
    </p:spTree>
    <p:extLst>
      <p:ext uri="{BB962C8B-B14F-4D97-AF65-F5344CB8AC3E}">
        <p14:creationId xmlns:p14="http://schemas.microsoft.com/office/powerpoint/2010/main" val="3279415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The Social Aspect of Public Health Policy</a:t>
            </a:r>
            <a:r>
              <a:rPr lang="en-US" sz="2400" dirty="0"/>
              <a:t> (1 of 2)</a:t>
            </a:r>
          </a:p>
        </p:txBody>
      </p:sp>
      <p:sp>
        <p:nvSpPr>
          <p:cNvPr id="3" name="Content Placeholder 2"/>
          <p:cNvSpPr>
            <a:spLocks noGrp="1"/>
          </p:cNvSpPr>
          <p:nvPr>
            <p:ph idx="1"/>
          </p:nvPr>
        </p:nvSpPr>
        <p:spPr>
          <a:xfrm>
            <a:off x="685800" y="1600200"/>
            <a:ext cx="7772400" cy="4800600"/>
          </a:xfrm>
        </p:spPr>
        <p:txBody>
          <a:bodyPr/>
          <a:lstStyle/>
          <a:p>
            <a:r>
              <a:rPr lang="en-US" dirty="0"/>
              <a:t>Public health initiatives</a:t>
            </a:r>
          </a:p>
          <a:p>
            <a:pPr lvl="1"/>
            <a:r>
              <a:rPr lang="en-US" dirty="0"/>
              <a:t>Local level examples</a:t>
            </a:r>
          </a:p>
          <a:p>
            <a:pPr lvl="2"/>
            <a:r>
              <a:rPr lang="en-US" dirty="0"/>
              <a:t>Education on safe sex and abstinence</a:t>
            </a:r>
          </a:p>
          <a:p>
            <a:pPr lvl="2"/>
            <a:r>
              <a:rPr lang="en-US" dirty="0"/>
              <a:t>Blood pressure and diabetes screening </a:t>
            </a:r>
            <a:r>
              <a:rPr lang="en-US" dirty="0" smtClean="0"/>
              <a:t>clinics</a:t>
            </a:r>
          </a:p>
          <a:p>
            <a:pPr lvl="1"/>
            <a:r>
              <a:rPr lang="en-US" dirty="0" smtClean="0"/>
              <a:t>Policy </a:t>
            </a:r>
            <a:r>
              <a:rPr lang="en-US" dirty="0"/>
              <a:t>level examples</a:t>
            </a:r>
          </a:p>
          <a:p>
            <a:pPr lvl="2"/>
            <a:r>
              <a:rPr lang="en-US" dirty="0"/>
              <a:t>Continuance of physical education in schools</a:t>
            </a:r>
          </a:p>
          <a:p>
            <a:pPr lvl="2"/>
            <a:r>
              <a:rPr lang="en-US" dirty="0"/>
              <a:t>School nutrition </a:t>
            </a:r>
            <a:r>
              <a:rPr lang="en-US" dirty="0" smtClean="0"/>
              <a:t>programs</a:t>
            </a:r>
          </a:p>
          <a:p>
            <a:pPr lvl="2"/>
            <a:r>
              <a:rPr lang="en-US" dirty="0" smtClean="0"/>
              <a:t>Drug education programs</a:t>
            </a:r>
            <a:endParaRPr lang="en-US" dirty="0"/>
          </a:p>
        </p:txBody>
      </p:sp>
    </p:spTree>
    <p:extLst>
      <p:ext uri="{BB962C8B-B14F-4D97-AF65-F5344CB8AC3E}">
        <p14:creationId xmlns:p14="http://schemas.microsoft.com/office/powerpoint/2010/main" val="988717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t>The Social Aspect of Public Health Policy</a:t>
            </a:r>
            <a:r>
              <a:rPr lang="en-US" sz="2400" dirty="0"/>
              <a:t> (2 of 2)</a:t>
            </a:r>
          </a:p>
        </p:txBody>
      </p:sp>
      <p:sp>
        <p:nvSpPr>
          <p:cNvPr id="3" name="Content Placeholder 2"/>
          <p:cNvSpPr>
            <a:spLocks noGrp="1"/>
          </p:cNvSpPr>
          <p:nvPr>
            <p:ph idx="1"/>
          </p:nvPr>
        </p:nvSpPr>
        <p:spPr>
          <a:xfrm>
            <a:off x="685800" y="1600200"/>
            <a:ext cx="7772400" cy="4800600"/>
          </a:xfrm>
        </p:spPr>
        <p:txBody>
          <a:bodyPr/>
          <a:lstStyle/>
          <a:p>
            <a:r>
              <a:rPr lang="en-US" dirty="0"/>
              <a:t>Public health initiatives (cont’d)</a:t>
            </a:r>
          </a:p>
          <a:p>
            <a:pPr lvl="1"/>
            <a:r>
              <a:rPr lang="en-US" dirty="0"/>
              <a:t>Societal level examples</a:t>
            </a:r>
          </a:p>
          <a:p>
            <a:pPr lvl="2"/>
            <a:r>
              <a:rPr lang="en-US" dirty="0"/>
              <a:t>Unemployment benefits</a:t>
            </a:r>
          </a:p>
          <a:p>
            <a:pPr lvl="2"/>
            <a:r>
              <a:rPr lang="en-US" dirty="0" smtClean="0"/>
              <a:t>Health care </a:t>
            </a:r>
            <a:r>
              <a:rPr lang="en-US" dirty="0"/>
              <a:t>clinics</a:t>
            </a:r>
          </a:p>
          <a:p>
            <a:pPr lvl="2"/>
            <a:r>
              <a:rPr lang="en-US" dirty="0"/>
              <a:t>Patient Protection and Affordable Care Act of 2010 (PPACA)</a:t>
            </a:r>
          </a:p>
        </p:txBody>
      </p:sp>
    </p:spTree>
    <p:extLst>
      <p:ext uri="{BB962C8B-B14F-4D97-AF65-F5344CB8AC3E}">
        <p14:creationId xmlns:p14="http://schemas.microsoft.com/office/powerpoint/2010/main" val="1535698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r>
              <a:rPr lang="en-US" sz="2400" dirty="0"/>
              <a:t> </a:t>
            </a:r>
            <a:r>
              <a:rPr lang="en-US" sz="2400" dirty="0" smtClean="0"/>
              <a:t>(3 </a:t>
            </a:r>
            <a:r>
              <a:rPr lang="en-US" sz="2400" dirty="0"/>
              <a:t>of 5)</a:t>
            </a:r>
            <a:endParaRPr lang="en-US" sz="2800" dirty="0"/>
          </a:p>
        </p:txBody>
      </p:sp>
      <p:sp>
        <p:nvSpPr>
          <p:cNvPr id="3" name="Content Placeholder 2"/>
          <p:cNvSpPr>
            <a:spLocks noGrp="1"/>
          </p:cNvSpPr>
          <p:nvPr>
            <p:ph idx="1"/>
          </p:nvPr>
        </p:nvSpPr>
        <p:spPr/>
        <p:txBody>
          <a:bodyPr/>
          <a:lstStyle/>
          <a:p>
            <a:r>
              <a:rPr lang="en-US" dirty="0"/>
              <a:t>Social issues related to health</a:t>
            </a:r>
          </a:p>
          <a:p>
            <a:pPr lvl="1"/>
            <a:r>
              <a:rPr lang="en-US" dirty="0" smtClean="0"/>
              <a:t>Culturally </a:t>
            </a:r>
            <a:r>
              <a:rPr lang="en-US" dirty="0"/>
              <a:t>guided behavior practices that impact diet and exercise </a:t>
            </a:r>
          </a:p>
          <a:p>
            <a:pPr lvl="1"/>
            <a:r>
              <a:rPr lang="en-US" dirty="0" smtClean="0"/>
              <a:t>Socioeconomic </a:t>
            </a:r>
            <a:r>
              <a:rPr lang="en-US" dirty="0"/>
              <a:t>constraints such as poverty</a:t>
            </a:r>
          </a:p>
        </p:txBody>
      </p:sp>
    </p:spTree>
    <p:extLst>
      <p:ext uri="{BB962C8B-B14F-4D97-AF65-F5344CB8AC3E}">
        <p14:creationId xmlns:p14="http://schemas.microsoft.com/office/powerpoint/2010/main" val="4042134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r>
              <a:rPr lang="en-US" sz="2400" dirty="0"/>
              <a:t> </a:t>
            </a:r>
            <a:r>
              <a:rPr lang="en-US" sz="2400" dirty="0" smtClean="0"/>
              <a:t>(4 </a:t>
            </a:r>
            <a:r>
              <a:rPr lang="en-US" sz="2400" dirty="0"/>
              <a:t>of 5)</a:t>
            </a:r>
            <a:endParaRPr lang="en-US" sz="2800" dirty="0"/>
          </a:p>
        </p:txBody>
      </p:sp>
      <p:sp>
        <p:nvSpPr>
          <p:cNvPr id="3" name="Content Placeholder 2"/>
          <p:cNvSpPr>
            <a:spLocks noGrp="1"/>
          </p:cNvSpPr>
          <p:nvPr>
            <p:ph idx="1"/>
          </p:nvPr>
        </p:nvSpPr>
        <p:spPr>
          <a:xfrm>
            <a:off x="685800" y="1444170"/>
            <a:ext cx="7772400" cy="4800600"/>
          </a:xfrm>
        </p:spPr>
        <p:txBody>
          <a:bodyPr/>
          <a:lstStyle/>
          <a:p>
            <a:r>
              <a:rPr lang="en-US" dirty="0"/>
              <a:t>Community paramedic</a:t>
            </a:r>
          </a:p>
          <a:p>
            <a:pPr lvl="1"/>
            <a:r>
              <a:rPr lang="en-US" dirty="0"/>
              <a:t>Identifies social aspects of a patient’s and the community’s health</a:t>
            </a:r>
          </a:p>
          <a:p>
            <a:pPr lvl="1"/>
            <a:r>
              <a:rPr lang="en-US" dirty="0"/>
              <a:t>Prepared to assist in developing initiatives to address or overcome those </a:t>
            </a:r>
            <a:r>
              <a:rPr lang="en-US" dirty="0" smtClean="0"/>
              <a:t>issues</a:t>
            </a:r>
          </a:p>
          <a:p>
            <a:pPr lvl="1"/>
            <a:r>
              <a:rPr lang="en-US" sz="2400" dirty="0" smtClean="0"/>
              <a:t>Addressing </a:t>
            </a:r>
            <a:r>
              <a:rPr lang="en-US" sz="2400" dirty="0"/>
              <a:t>one determinant has a </a:t>
            </a:r>
            <a:r>
              <a:rPr lang="en-US" dirty="0"/>
              <a:t>domino effect</a:t>
            </a:r>
          </a:p>
          <a:p>
            <a:pPr lvl="2"/>
            <a:r>
              <a:rPr lang="en-US" sz="2200" dirty="0" err="1" smtClean="0"/>
              <a:t>eg</a:t>
            </a:r>
            <a:r>
              <a:rPr lang="en-US" sz="2200" dirty="0"/>
              <a:t>, employment provides access to health </a:t>
            </a:r>
            <a:r>
              <a:rPr lang="en-US" sz="2200" dirty="0" smtClean="0"/>
              <a:t>care</a:t>
            </a:r>
            <a:endParaRPr lang="en-US" dirty="0"/>
          </a:p>
        </p:txBody>
      </p:sp>
    </p:spTree>
    <p:extLst>
      <p:ext uri="{BB962C8B-B14F-4D97-AF65-F5344CB8AC3E}">
        <p14:creationId xmlns:p14="http://schemas.microsoft.com/office/powerpoint/2010/main" val="1672961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r>
              <a:rPr lang="en-US" sz="2400" dirty="0"/>
              <a:t> </a:t>
            </a:r>
            <a:r>
              <a:rPr lang="en-US" sz="2400" dirty="0" smtClean="0"/>
              <a:t>(5 </a:t>
            </a:r>
            <a:r>
              <a:rPr lang="en-US" sz="2400" dirty="0"/>
              <a:t>of 5)</a:t>
            </a:r>
            <a:endParaRPr lang="en-US" sz="2800" dirty="0"/>
          </a:p>
        </p:txBody>
      </p:sp>
      <p:sp>
        <p:nvSpPr>
          <p:cNvPr id="3" name="Content Placeholder 2"/>
          <p:cNvSpPr>
            <a:spLocks noGrp="1"/>
          </p:cNvSpPr>
          <p:nvPr>
            <p:ph idx="1"/>
          </p:nvPr>
        </p:nvSpPr>
        <p:spPr/>
        <p:txBody>
          <a:bodyPr/>
          <a:lstStyle/>
          <a:p>
            <a:r>
              <a:rPr lang="en-US" dirty="0"/>
              <a:t>Social determinants should be addressed early and at the foundational level</a:t>
            </a:r>
          </a:p>
          <a:p>
            <a:pPr lvl="1"/>
            <a:r>
              <a:rPr lang="en-US" dirty="0"/>
              <a:t>Example: Identifying and educating patients who frequently contact EMS for chronic health issues</a:t>
            </a:r>
          </a:p>
        </p:txBody>
      </p:sp>
    </p:spTree>
    <p:extLst>
      <p:ext uri="{BB962C8B-B14F-4D97-AF65-F5344CB8AC3E}">
        <p14:creationId xmlns:p14="http://schemas.microsoft.com/office/powerpoint/2010/main" val="324728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 </a:t>
            </a:r>
            <a:r>
              <a:rPr lang="en-US" sz="2400" dirty="0"/>
              <a:t>(1 of 23) </a:t>
            </a:r>
          </a:p>
        </p:txBody>
      </p:sp>
      <p:sp>
        <p:nvSpPr>
          <p:cNvPr id="3" name="Content Placeholder 2"/>
          <p:cNvSpPr>
            <a:spLocks noGrp="1"/>
          </p:cNvSpPr>
          <p:nvPr>
            <p:ph idx="1"/>
          </p:nvPr>
        </p:nvSpPr>
        <p:spPr/>
        <p:txBody>
          <a:bodyPr/>
          <a:lstStyle/>
          <a:p>
            <a:r>
              <a:rPr lang="en-US" dirty="0"/>
              <a:t>Social determinants that affect the community’s overall health include:</a:t>
            </a:r>
          </a:p>
          <a:p>
            <a:pPr lvl="1"/>
            <a:r>
              <a:rPr lang="en-US" dirty="0"/>
              <a:t>Religion</a:t>
            </a:r>
          </a:p>
          <a:p>
            <a:pPr lvl="1"/>
            <a:r>
              <a:rPr lang="en-US" dirty="0"/>
              <a:t>Culture</a:t>
            </a:r>
          </a:p>
          <a:p>
            <a:pPr lvl="1"/>
            <a:r>
              <a:rPr lang="en-US" dirty="0"/>
              <a:t>Socioeconomic </a:t>
            </a:r>
            <a:r>
              <a:rPr lang="en-US" dirty="0" smtClean="0"/>
              <a:t>status</a:t>
            </a:r>
          </a:p>
          <a:p>
            <a:pPr lvl="1"/>
            <a:r>
              <a:rPr lang="en-US" dirty="0"/>
              <a:t>Age</a:t>
            </a:r>
          </a:p>
          <a:p>
            <a:pPr lvl="1"/>
            <a:r>
              <a:rPr lang="en-US" dirty="0"/>
              <a:t>Relationship </a:t>
            </a:r>
            <a:r>
              <a:rPr lang="en-US" dirty="0" smtClean="0"/>
              <a:t>status</a:t>
            </a:r>
          </a:p>
        </p:txBody>
      </p:sp>
    </p:spTree>
    <p:extLst>
      <p:ext uri="{BB962C8B-B14F-4D97-AF65-F5344CB8AC3E}">
        <p14:creationId xmlns:p14="http://schemas.microsoft.com/office/powerpoint/2010/main" val="1554543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Social Determinants of Health </a:t>
            </a:r>
            <a:r>
              <a:rPr lang="en-US" sz="2400" dirty="0"/>
              <a:t>(2 of 23)</a:t>
            </a:r>
          </a:p>
        </p:txBody>
      </p:sp>
      <p:pic>
        <p:nvPicPr>
          <p:cNvPr id="2050" name="Picture 2" descr="\\10.1.1.17\productions\ART\ART PROCESS\PPT Projects\AAOS_ITK_PPT_164288\JPEG FILES\Chapter 7\9781284212785_CH07_FIGF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1433348"/>
            <a:ext cx="4905828" cy="46626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0" y="6093768"/>
            <a:ext cx="2819400" cy="230832"/>
          </a:xfrm>
          <a:prstGeom prst="rect">
            <a:avLst/>
          </a:prstGeom>
          <a:noFill/>
        </p:spPr>
        <p:txBody>
          <a:bodyPr wrap="square" rtlCol="0">
            <a:spAutoFit/>
          </a:bodyPr>
          <a:lstStyle/>
          <a:p>
            <a:pPr algn="l"/>
            <a:r>
              <a:rPr lang="en-US" sz="900" dirty="0">
                <a:solidFill>
                  <a:schemeClr val="bg1">
                    <a:lumMod val="75000"/>
                  </a:schemeClr>
                </a:solidFill>
                <a:latin typeface="+mj-lt"/>
              </a:rPr>
              <a:t>© Jones &amp; Bartlett Learning</a:t>
            </a:r>
            <a:r>
              <a:rPr lang="en-US" sz="900" dirty="0" smtClean="0">
                <a:solidFill>
                  <a:schemeClr val="bg1">
                    <a:lumMod val="75000"/>
                  </a:schemeClr>
                </a:solidFill>
                <a:latin typeface="+mj-lt"/>
              </a:rPr>
              <a:t>.</a:t>
            </a:r>
            <a:endParaRPr lang="en-US" sz="900" dirty="0">
              <a:solidFill>
                <a:schemeClr val="bg1">
                  <a:lumMod val="75000"/>
                </a:schemeClr>
              </a:solidFill>
              <a:latin typeface="+mj-lt"/>
            </a:endParaRPr>
          </a:p>
        </p:txBody>
      </p:sp>
    </p:spTree>
    <p:extLst>
      <p:ext uri="{BB962C8B-B14F-4D97-AF65-F5344CB8AC3E}">
        <p14:creationId xmlns:p14="http://schemas.microsoft.com/office/powerpoint/2010/main" val="3355822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3789</TotalTime>
  <Words>1734</Words>
  <Application>Microsoft Office PowerPoint</Application>
  <PresentationFormat>On-screen Show (4:3)</PresentationFormat>
  <Paragraphs>696</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design_template</vt:lpstr>
      <vt:lpstr>PowerPoint Presentation</vt:lpstr>
      <vt:lpstr>Chapter 7  Social Determinants  of Health</vt:lpstr>
      <vt:lpstr>Introduction (1 of 5)</vt:lpstr>
      <vt:lpstr>Introduction (2 of 5)</vt:lpstr>
      <vt:lpstr>Introduction (3 of 5)</vt:lpstr>
      <vt:lpstr>Introduction (4 of 5)</vt:lpstr>
      <vt:lpstr>Introduction (5 of 5)</vt:lpstr>
      <vt:lpstr>Social Determinants of Health (1 of 23) </vt:lpstr>
      <vt:lpstr>Social Determinants of Health (2 of 23)</vt:lpstr>
      <vt:lpstr>Social Determinants of Health (3 of 23)</vt:lpstr>
      <vt:lpstr>Social Determinants of Health (4 of 23)</vt:lpstr>
      <vt:lpstr>Social Determinants of Health (5 of 23)</vt:lpstr>
      <vt:lpstr>Social Determinants of Health (6 of 23)</vt:lpstr>
      <vt:lpstr>Social Determinants of Health (7 of 23)</vt:lpstr>
      <vt:lpstr>Social Determinants of Health (8 of 23)</vt:lpstr>
      <vt:lpstr>Social Determinants of Health (9 of 23)</vt:lpstr>
      <vt:lpstr>Social Determinants of Health (10 of 23)</vt:lpstr>
      <vt:lpstr>Social Determinants of Health (11 of 23)</vt:lpstr>
      <vt:lpstr>Social Determinants of Health (12 of 23)</vt:lpstr>
      <vt:lpstr>Social Determinants of Health (13 of 23)</vt:lpstr>
      <vt:lpstr>Social Determinants of Health (14 of 23)</vt:lpstr>
      <vt:lpstr>Social Determinants of Health (15 of 23)</vt:lpstr>
      <vt:lpstr>Social Determinants of Health (16 of 23)</vt:lpstr>
      <vt:lpstr>Social Determinants of Health (17 of 23)</vt:lpstr>
      <vt:lpstr>Social Determinants of Health (18 of 23)</vt:lpstr>
      <vt:lpstr>Social Determinants of Health (19 of 23)</vt:lpstr>
      <vt:lpstr>Social Determinants of Health (20 of 23)</vt:lpstr>
      <vt:lpstr>Social Determinants of Health (21 of 23)</vt:lpstr>
      <vt:lpstr>Social Determinants of Health (22 of 23)</vt:lpstr>
      <vt:lpstr>Social Determinants of Health (23 of 23)</vt:lpstr>
      <vt:lpstr>Identifying Social Determinants (1 of 7)</vt:lpstr>
      <vt:lpstr>Identifying Social Determinants (2 of 7)</vt:lpstr>
      <vt:lpstr>Identifying Social Determinants (3 of 7)</vt:lpstr>
      <vt:lpstr>Identifying Social Determinants (4 of 7)</vt:lpstr>
      <vt:lpstr>Identifying Social Determinants (5 of 7)</vt:lpstr>
      <vt:lpstr>Identifying Social Determinants (6 of 7)</vt:lpstr>
      <vt:lpstr>Identifying Social Determinants (7 of 7)</vt:lpstr>
      <vt:lpstr>Environmental Determinants  (1 of 4)</vt:lpstr>
      <vt:lpstr>Environmental Determinants  (2 of 4)</vt:lpstr>
      <vt:lpstr>Environmental Determinants  (3 of 4)</vt:lpstr>
      <vt:lpstr>Environmental Determinants  (4 of 4)</vt:lpstr>
      <vt:lpstr>Documentation</vt:lpstr>
      <vt:lpstr>The Social Aspect of Public Health Policy (1 of 2)</vt:lpstr>
      <vt:lpstr>The Social Aspect of Public Health Policy (2 of 2)</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Jessica Sturtevant</cp:lastModifiedBy>
  <cp:revision>447</cp:revision>
  <dcterms:created xsi:type="dcterms:W3CDTF">2002-02-12T20:19:46Z</dcterms:created>
  <dcterms:modified xsi:type="dcterms:W3CDTF">2017-02-15T22:53:00Z</dcterms:modified>
</cp:coreProperties>
</file>