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66" r:id="rId2"/>
    <p:sldId id="257" r:id="rId3"/>
    <p:sldId id="278" r:id="rId4"/>
    <p:sldId id="258" r:id="rId5"/>
    <p:sldId id="261" r:id="rId6"/>
    <p:sldId id="262" r:id="rId7"/>
    <p:sldId id="280" r:id="rId8"/>
    <p:sldId id="263" r:id="rId9"/>
    <p:sldId id="264" r:id="rId10"/>
    <p:sldId id="265" r:id="rId11"/>
    <p:sldId id="268" r:id="rId12"/>
    <p:sldId id="267" r:id="rId13"/>
    <p:sldId id="270" r:id="rId14"/>
    <p:sldId id="274" r:id="rId15"/>
    <p:sldId id="275" r:id="rId16"/>
    <p:sldId id="276" r:id="rId17"/>
    <p:sldId id="279" r:id="rId18"/>
    <p:sldId id="271" r:id="rId19"/>
    <p:sldId id="277"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yond Words" initials="BW"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4389" autoAdjust="0"/>
  </p:normalViewPr>
  <p:slideViewPr>
    <p:cSldViewPr snapToGrid="0">
      <p:cViewPr>
        <p:scale>
          <a:sx n="100" d="100"/>
          <a:sy n="100" d="100"/>
        </p:scale>
        <p:origin x="-1344" y="-128"/>
      </p:cViewPr>
      <p:guideLst>
        <p:guide orient="horz" pos="2160"/>
        <p:guide pos="2880"/>
      </p:guideLst>
    </p:cSldViewPr>
  </p:slideViewPr>
  <p:notesTextViewPr>
    <p:cViewPr>
      <p:scale>
        <a:sx n="125" d="100"/>
        <a:sy n="125" d="100"/>
      </p:scale>
      <p:origin x="0" y="0"/>
    </p:cViewPr>
  </p:notesTextViewPr>
  <p:notesViewPr>
    <p:cSldViewPr snapToGrid="0">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24A03-5210-4017-B76B-084B1691F77F}" type="datetimeFigureOut">
              <a:rPr lang="en-US" smtClean="0"/>
              <a:t>4/19/17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A0B5B9-FFE0-4E82-994A-7A4C8C6C08FE}" type="slidenum">
              <a:rPr lang="en-US" smtClean="0"/>
              <a:t>‹#›</a:t>
            </a:fld>
            <a:endParaRPr lang="en-US"/>
          </a:p>
        </p:txBody>
      </p:sp>
    </p:spTree>
    <p:extLst>
      <p:ext uri="{BB962C8B-B14F-4D97-AF65-F5344CB8AC3E}">
        <p14:creationId xmlns:p14="http://schemas.microsoft.com/office/powerpoint/2010/main" val="3923570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A0B5B9-FFE0-4E82-994A-7A4C8C6C08FE}" type="slidenum">
              <a:rPr lang="en-US" smtClean="0"/>
              <a:t>1</a:t>
            </a:fld>
            <a:endParaRPr lang="en-US"/>
          </a:p>
        </p:txBody>
      </p:sp>
    </p:spTree>
    <p:extLst>
      <p:ext uri="{BB962C8B-B14F-4D97-AF65-F5344CB8AC3E}">
        <p14:creationId xmlns:p14="http://schemas.microsoft.com/office/powerpoint/2010/main" val="431970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defRPr/>
            </a:pPr>
            <a:r>
              <a:rPr lang="en-US" altLang="en-US" b="1" u="sng" dirty="0"/>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Patient status</a:t>
            </a:r>
            <a:r>
              <a:rPr kumimoji="0" lang="en-US" sz="1200" b="0" i="0" u="none" strike="noStrike" kern="1200" cap="none" spc="0" normalizeH="0" baseline="0" noProof="0" dirty="0">
                <a:ln>
                  <a:noFill/>
                </a:ln>
                <a:solidFill>
                  <a:prstClr val="black"/>
                </a:solidFill>
                <a:effectLst/>
                <a:uLnTx/>
                <a:uFillTx/>
                <a:latin typeface="+mn-lt"/>
                <a:ea typeface="+mn-ea"/>
                <a:cs typeface="+mn-cs"/>
              </a:rPr>
              <a:t>: Stable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Vascular access type and site: </a:t>
            </a:r>
            <a:r>
              <a:rPr kumimoji="0" lang="en-US" sz="1200" b="0" i="0" u="none" strike="noStrike" kern="1200" cap="none" spc="0" normalizeH="0" baseline="0" noProof="0" dirty="0">
                <a:ln>
                  <a:noFill/>
                </a:ln>
                <a:solidFill>
                  <a:prstClr val="black"/>
                </a:solidFill>
                <a:effectLst/>
                <a:uLnTx/>
                <a:uFillTx/>
                <a:latin typeface="+mn-lt"/>
                <a:ea typeface="+mn-ea"/>
                <a:cs typeface="+mn-cs"/>
              </a:rPr>
              <a:t>Triple lumen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PICC, </a:t>
            </a:r>
            <a:r>
              <a:rPr kumimoji="0" lang="en-US" sz="1200" b="0" i="0" u="none" strike="noStrike" kern="1200" cap="none" spc="0" normalizeH="0" baseline="0" noProof="0" dirty="0">
                <a:ln>
                  <a:noFill/>
                </a:ln>
                <a:solidFill>
                  <a:prstClr val="black"/>
                </a:solidFill>
                <a:effectLst/>
                <a:uLnTx/>
                <a:uFillTx/>
                <a:latin typeface="+mn-lt"/>
                <a:ea typeface="+mn-ea"/>
                <a:cs typeface="+mn-cs"/>
              </a:rPr>
              <a:t>4 cm externally (4 hash marks), site is clear. No inflammation, irritation, or discharge noted.</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Vascular access infusion: </a:t>
            </a:r>
            <a:r>
              <a:rPr kumimoji="0" lang="en-US" sz="1200" b="0" i="0" u="none" strike="noStrike" kern="1200" cap="none" spc="0" normalizeH="0" baseline="0" noProof="0" dirty="0">
                <a:ln>
                  <a:noFill/>
                </a:ln>
                <a:solidFill>
                  <a:prstClr val="black"/>
                </a:solidFill>
                <a:effectLst/>
                <a:uLnTx/>
                <a:uFillTx/>
                <a:latin typeface="+mn-lt"/>
                <a:ea typeface="+mn-ea"/>
                <a:cs typeface="+mn-cs"/>
              </a:rPr>
              <a:t>TPN is ordered. While en route, begin infusion in the larger port, after drawing 20 mL of blood to waste.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Vascular access documentation: </a:t>
            </a:r>
            <a:r>
              <a:rPr kumimoji="0" lang="en-US" sz="1200" b="0" i="0" u="none" strike="noStrike" kern="1200" cap="none" spc="0" normalizeH="0" baseline="0" noProof="0" dirty="0">
                <a:ln>
                  <a:noFill/>
                </a:ln>
                <a:solidFill>
                  <a:prstClr val="black"/>
                </a:solidFill>
                <a:effectLst/>
                <a:uLnTx/>
                <a:uFillTx/>
                <a:latin typeface="+mn-lt"/>
                <a:ea typeface="+mn-ea"/>
                <a:cs typeface="+mn-cs"/>
              </a:rPr>
              <a:t>The patient’s chart includes documentation of the PICC placement 2.5 weeks ago and what medications have been infused.</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10</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b="1" u="sng" dirty="0"/>
              <a:t>INSTRUCTOR NOTES AND TIPS</a:t>
            </a:r>
          </a:p>
          <a:p>
            <a:pPr marL="171450" indent="-171450">
              <a:buFont typeface="Arial" pitchFamily="34" charset="0"/>
              <a:buChar char="•"/>
            </a:pPr>
            <a:r>
              <a:rPr lang="en-US" b="1" dirty="0"/>
              <a:t>PEG</a:t>
            </a:r>
            <a:r>
              <a:rPr lang="en-US" b="1" baseline="0" dirty="0"/>
              <a:t> tube: </a:t>
            </a:r>
            <a:r>
              <a:rPr lang="en-US" baseline="0" dirty="0"/>
              <a:t>Gastrostomy tube (G-tube), 3 cm outside of the skin; site is clear; no elevation, irritation, or discharge noted.</a:t>
            </a:r>
          </a:p>
          <a:p>
            <a:pPr marL="171450" indent="-171450">
              <a:buFont typeface="Arial" pitchFamily="34" charset="0"/>
              <a:buChar char="•"/>
            </a:pPr>
            <a:r>
              <a:rPr lang="en-US" b="1" baseline="0" dirty="0"/>
              <a:t>PEG tube flushed: </a:t>
            </a:r>
            <a:r>
              <a:rPr lang="en-US" baseline="0" dirty="0"/>
              <a:t>PEG </a:t>
            </a:r>
            <a:r>
              <a:rPr lang="en-US" baseline="0" dirty="0" smtClean="0"/>
              <a:t>cannot </a:t>
            </a:r>
            <a:r>
              <a:rPr lang="en-US" baseline="0" dirty="0"/>
              <a:t>be flushed according to LPN. </a:t>
            </a:r>
            <a:r>
              <a:rPr lang="en-US" baseline="0" dirty="0" smtClean="0"/>
              <a:t>They have </a:t>
            </a:r>
            <a:r>
              <a:rPr lang="en-US" baseline="0" dirty="0"/>
              <a:t>attempted once without success.</a:t>
            </a:r>
          </a:p>
          <a:p>
            <a:pPr marL="171450" indent="-171450">
              <a:buFont typeface="Arial" pitchFamily="34" charset="0"/>
              <a:buChar char="•"/>
            </a:pPr>
            <a:r>
              <a:rPr lang="en-US" b="1" baseline="0" dirty="0"/>
              <a:t>PEG tube documentation: </a:t>
            </a:r>
            <a:r>
              <a:rPr lang="en-US" baseline="0" dirty="0"/>
              <a:t>PEG tube documentation, including when tube feeding has occurred, is included in the patient’s chart.</a:t>
            </a:r>
            <a:endParaRPr lang="en-US" dirty="0"/>
          </a:p>
          <a:p>
            <a:pPr marL="171450" indent="-171450">
              <a:buFont typeface="Arial" pitchFamily="34" charset="0"/>
              <a:buChar char="•"/>
            </a:pPr>
            <a:endParaRPr lang="en-US" sz="1200" kern="1200" dirty="0">
              <a:solidFill>
                <a:schemeClr val="tx1"/>
              </a:solidFill>
              <a:effectLst/>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11</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b="1" u="sng" dirty="0"/>
              <a:t>INSTRUCTOR NOTES AND TIPS</a:t>
            </a:r>
          </a:p>
          <a:p>
            <a:pPr marL="171450" indent="-171450">
              <a:buFont typeface="Arial" pitchFamily="34" charset="0"/>
              <a:buChar char="•"/>
            </a:pPr>
            <a:r>
              <a:rPr lang="en-US" b="1" dirty="0"/>
              <a:t>Patient</a:t>
            </a:r>
            <a:r>
              <a:rPr lang="en-US" b="1" baseline="0" dirty="0"/>
              <a:t> status: </a:t>
            </a:r>
            <a:r>
              <a:rPr lang="en-US" baseline="0" dirty="0"/>
              <a:t>Patient is stable and communicating appropriately.</a:t>
            </a:r>
          </a:p>
          <a:p>
            <a:pPr marL="171450" indent="-171450">
              <a:buFont typeface="Arial" pitchFamily="34" charset="0"/>
              <a:buChar char="•"/>
            </a:pPr>
            <a:r>
              <a:rPr lang="en-US" b="1" baseline="0" dirty="0"/>
              <a:t>PICC status: </a:t>
            </a:r>
            <a:r>
              <a:rPr lang="en-US" baseline="0" dirty="0"/>
              <a:t>Site is clear. PICC will not flush. Initially, clamp is on. After gentle aspiration/flush, the second lumen successfully flushes. An infusion of TPN is initiated.</a:t>
            </a:r>
          </a:p>
          <a:p>
            <a:pPr marL="171450" indent="-171450">
              <a:buFont typeface="Arial" pitchFamily="34" charset="0"/>
              <a:buChar char="•"/>
            </a:pPr>
            <a:r>
              <a:rPr lang="en-US" b="1" baseline="0" dirty="0"/>
              <a:t>PEG status: </a:t>
            </a:r>
            <a:r>
              <a:rPr lang="en-US" baseline="0" dirty="0"/>
              <a:t>Site is clear. Initial aspiration/flush is unsuccessful. PEG flushes without an issue after aspiration and flush with warm water.</a:t>
            </a:r>
            <a:endParaRPr 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12</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b="1" u="sng" dirty="0"/>
              <a:t>INSTRUCTOR NOTES AND TIPS</a:t>
            </a:r>
          </a:p>
          <a:p>
            <a:pPr marL="171450" indent="-171450">
              <a:buFont typeface="Arial" pitchFamily="34" charset="0"/>
              <a:buChar char="•"/>
            </a:pPr>
            <a:r>
              <a:rPr lang="en-US" b="1" dirty="0"/>
              <a:t>Onset:</a:t>
            </a:r>
            <a:r>
              <a:rPr lang="en-US" b="1" baseline="0" dirty="0"/>
              <a:t> </a:t>
            </a:r>
            <a:r>
              <a:rPr lang="en-US" b="0" baseline="0" dirty="0"/>
              <a:t>An e</a:t>
            </a:r>
            <a:r>
              <a:rPr lang="en-US" baseline="0" dirty="0"/>
              <a:t>lectrolyte imbalance was diagnosed this morning from the blood that was taken yesterday. PEG tube clogged this morning, just before the evacuation started.</a:t>
            </a:r>
          </a:p>
          <a:p>
            <a:pPr marL="171450" indent="-171450">
              <a:buFont typeface="Arial" pitchFamily="34" charset="0"/>
              <a:buChar char="•"/>
            </a:pPr>
            <a:r>
              <a:rPr lang="en-US" b="1" baseline="0" dirty="0"/>
              <a:t>Palliation/Provocation: </a:t>
            </a:r>
            <a:r>
              <a:rPr lang="en-US" baseline="0" dirty="0"/>
              <a:t>N/A</a:t>
            </a:r>
          </a:p>
          <a:p>
            <a:pPr marL="171450" indent="-171450">
              <a:buFont typeface="Arial" pitchFamily="34" charset="0"/>
              <a:buChar char="•"/>
            </a:pPr>
            <a:r>
              <a:rPr lang="en-US" b="1" baseline="0" dirty="0"/>
              <a:t>Quality: </a:t>
            </a:r>
            <a:r>
              <a:rPr lang="en-US" baseline="0" dirty="0"/>
              <a:t>N/A</a:t>
            </a:r>
          </a:p>
          <a:p>
            <a:pPr marL="171450" indent="-171450">
              <a:buFont typeface="Arial" pitchFamily="34" charset="0"/>
              <a:buChar char="•"/>
            </a:pPr>
            <a:r>
              <a:rPr lang="en-US" b="1" baseline="0" dirty="0"/>
              <a:t>Radiation: </a:t>
            </a:r>
            <a:r>
              <a:rPr lang="en-US" baseline="0" dirty="0"/>
              <a:t>N/A</a:t>
            </a:r>
          </a:p>
          <a:p>
            <a:pPr marL="171450" indent="-171450">
              <a:buFont typeface="Arial" pitchFamily="34" charset="0"/>
              <a:buChar char="•"/>
            </a:pPr>
            <a:r>
              <a:rPr lang="en-US" b="1" baseline="0" dirty="0"/>
              <a:t>Severity: </a:t>
            </a:r>
            <a:r>
              <a:rPr lang="en-US" baseline="0" dirty="0"/>
              <a:t>N/A</a:t>
            </a:r>
          </a:p>
          <a:p>
            <a:pPr marL="171450" indent="-171450">
              <a:buFont typeface="Arial" pitchFamily="34" charset="0"/>
              <a:buChar char="•"/>
            </a:pPr>
            <a:r>
              <a:rPr lang="en-US" b="1" baseline="0" dirty="0"/>
              <a:t>Time: </a:t>
            </a:r>
            <a:r>
              <a:rPr lang="en-US" baseline="0" dirty="0"/>
              <a:t>N/A</a:t>
            </a:r>
            <a:endParaRPr 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13</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 NOTES AND TIPS</a:t>
            </a:r>
          </a:p>
          <a:p>
            <a:pPr marL="171450" indent="-171450">
              <a:buFont typeface="Arial" pitchFamily="34" charset="0"/>
              <a:buChar char="•"/>
            </a:pPr>
            <a:r>
              <a:rPr lang="en-US" sz="1200" b="1" kern="1200" dirty="0">
                <a:solidFill>
                  <a:schemeClr val="tx1"/>
                </a:solidFill>
                <a:effectLst/>
                <a:latin typeface="+mn-lt"/>
                <a:ea typeface="+mn-ea"/>
                <a:cs typeface="+mn-cs"/>
              </a:rPr>
              <a:t>S</a:t>
            </a:r>
            <a:r>
              <a:rPr lang="en-US" sz="1200" b="0" kern="1200" dirty="0">
                <a:solidFill>
                  <a:schemeClr val="tx1"/>
                </a:solidFill>
                <a:effectLst/>
                <a:latin typeface="+mn-lt"/>
                <a:ea typeface="+mn-ea"/>
                <a:cs typeface="+mn-cs"/>
              </a:rPr>
              <a:t>igns/</a:t>
            </a:r>
            <a:r>
              <a:rPr lang="en-US" sz="1200" b="1" kern="1200" baseline="0" dirty="0">
                <a:solidFill>
                  <a:schemeClr val="tx1"/>
                </a:solidFill>
                <a:effectLst/>
                <a:latin typeface="+mn-lt"/>
                <a:ea typeface="+mn-ea"/>
                <a:cs typeface="+mn-cs"/>
              </a:rPr>
              <a:t>S</a:t>
            </a:r>
            <a:r>
              <a:rPr lang="en-US" sz="1200" b="0" kern="1200" dirty="0">
                <a:solidFill>
                  <a:schemeClr val="tx1"/>
                </a:solidFill>
                <a:effectLst/>
                <a:latin typeface="+mn-lt"/>
                <a:ea typeface="+mn-ea"/>
                <a:cs typeface="+mn-cs"/>
              </a:rPr>
              <a:t>ymptoms: </a:t>
            </a:r>
            <a:r>
              <a:rPr lang="en-US" sz="1200" kern="1200" dirty="0">
                <a:solidFill>
                  <a:schemeClr val="tx1"/>
                </a:solidFill>
                <a:effectLst/>
                <a:latin typeface="+mn-lt"/>
                <a:ea typeface="+mn-ea"/>
                <a:cs typeface="+mn-cs"/>
              </a:rPr>
              <a:t>N/A</a:t>
            </a:r>
          </a:p>
          <a:p>
            <a:pPr marL="171450" indent="-171450">
              <a:buFont typeface="Arial" pitchFamily="34" charset="0"/>
              <a:buChar char="•"/>
            </a:pPr>
            <a:r>
              <a:rPr lang="en-US" sz="1200" b="1" kern="1200" dirty="0">
                <a:solidFill>
                  <a:schemeClr val="tx1"/>
                </a:solidFill>
                <a:effectLst/>
                <a:latin typeface="+mn-lt"/>
                <a:ea typeface="+mn-ea"/>
                <a:cs typeface="+mn-cs"/>
              </a:rPr>
              <a:t>A</a:t>
            </a:r>
            <a:r>
              <a:rPr lang="en-US" sz="1200" b="0" kern="1200" dirty="0">
                <a:solidFill>
                  <a:schemeClr val="tx1"/>
                </a:solidFill>
                <a:effectLst/>
                <a:latin typeface="+mn-lt"/>
                <a:ea typeface="+mn-ea"/>
                <a:cs typeface="+mn-cs"/>
              </a:rPr>
              <a:t>llergies: </a:t>
            </a:r>
            <a:r>
              <a:rPr lang="en-US" sz="1200" kern="1200" dirty="0">
                <a:solidFill>
                  <a:schemeClr val="tx1"/>
                </a:solidFill>
                <a:effectLst/>
                <a:latin typeface="+mn-lt"/>
                <a:ea typeface="+mn-ea"/>
                <a:cs typeface="+mn-cs"/>
              </a:rPr>
              <a:t>Morphine sulfate</a:t>
            </a:r>
          </a:p>
          <a:p>
            <a:pPr marL="171450" indent="-171450">
              <a:buFont typeface="Arial" pitchFamily="34" charset="0"/>
              <a:buChar char="•"/>
            </a:pPr>
            <a:r>
              <a:rPr lang="en-US" sz="1200" b="1" kern="1200" dirty="0">
                <a:solidFill>
                  <a:schemeClr val="tx1"/>
                </a:solidFill>
                <a:effectLst/>
                <a:latin typeface="+mn-lt"/>
                <a:ea typeface="+mn-ea"/>
                <a:cs typeface="+mn-cs"/>
              </a:rPr>
              <a:t>M</a:t>
            </a:r>
            <a:r>
              <a:rPr lang="en-US" sz="1200" b="0" kern="1200" dirty="0">
                <a:solidFill>
                  <a:schemeClr val="tx1"/>
                </a:solidFill>
                <a:effectLst/>
                <a:latin typeface="+mn-lt"/>
                <a:ea typeface="+mn-ea"/>
                <a:cs typeface="+mn-cs"/>
              </a:rPr>
              <a:t>edications: </a:t>
            </a:r>
            <a:r>
              <a:rPr lang="en-US" sz="1200" kern="1200" dirty="0">
                <a:solidFill>
                  <a:schemeClr val="tx1"/>
                </a:solidFill>
                <a:effectLst/>
                <a:latin typeface="+mn-lt"/>
                <a:ea typeface="+mn-ea"/>
                <a:cs typeface="+mn-cs"/>
              </a:rPr>
              <a:t>Aspirin, Glucophage, prednisone, Lasix, potassium</a:t>
            </a:r>
          </a:p>
          <a:p>
            <a:pPr marL="171450" indent="-171450">
              <a:buFont typeface="Arial" pitchFamily="34" charset="0"/>
              <a:buChar char="•"/>
            </a:pPr>
            <a:r>
              <a:rPr lang="en-US" sz="1200" b="1" kern="1200" dirty="0">
                <a:solidFill>
                  <a:schemeClr val="tx1"/>
                </a:solidFill>
                <a:effectLst/>
                <a:latin typeface="+mn-lt"/>
                <a:ea typeface="+mn-ea"/>
                <a:cs typeface="+mn-cs"/>
              </a:rPr>
              <a:t>P</a:t>
            </a:r>
            <a:r>
              <a:rPr lang="en-US" sz="1200" b="0" kern="1200" dirty="0">
                <a:solidFill>
                  <a:schemeClr val="tx1"/>
                </a:solidFill>
                <a:effectLst/>
                <a:latin typeface="+mn-lt"/>
                <a:ea typeface="+mn-ea"/>
                <a:cs typeface="+mn-cs"/>
              </a:rPr>
              <a:t>ast medical history: </a:t>
            </a:r>
            <a:r>
              <a:rPr lang="en-US" sz="1200" kern="1200" dirty="0">
                <a:solidFill>
                  <a:schemeClr val="tx1"/>
                </a:solidFill>
                <a:effectLst/>
                <a:latin typeface="+mn-lt"/>
                <a:ea typeface="+mn-ea"/>
                <a:cs typeface="+mn-cs"/>
              </a:rPr>
              <a:t>Diabetes, AMI, CHF, COPD, renal failure, and Alzheimer’s</a:t>
            </a:r>
          </a:p>
          <a:p>
            <a:pPr marL="171450" indent="-171450">
              <a:buFont typeface="Arial" pitchFamily="34" charset="0"/>
              <a:buChar char="•"/>
            </a:pPr>
            <a:r>
              <a:rPr lang="en-US" sz="1200" b="1" kern="1200" dirty="0">
                <a:solidFill>
                  <a:schemeClr val="tx1"/>
                </a:solidFill>
                <a:effectLst/>
                <a:latin typeface="+mn-lt"/>
                <a:ea typeface="+mn-ea"/>
                <a:cs typeface="+mn-cs"/>
              </a:rPr>
              <a:t>L</a:t>
            </a:r>
            <a:r>
              <a:rPr lang="en-US" sz="1200" b="0" kern="1200" dirty="0">
                <a:solidFill>
                  <a:schemeClr val="tx1"/>
                </a:solidFill>
                <a:effectLst/>
                <a:latin typeface="+mn-lt"/>
                <a:ea typeface="+mn-ea"/>
                <a:cs typeface="+mn-cs"/>
              </a:rPr>
              <a:t>ast oral intake: </a:t>
            </a:r>
            <a:r>
              <a:rPr lang="en-US" sz="1200" kern="1200" dirty="0">
                <a:solidFill>
                  <a:schemeClr val="tx1"/>
                </a:solidFill>
                <a:effectLst/>
                <a:latin typeface="+mn-lt"/>
                <a:ea typeface="+mn-ea"/>
                <a:cs typeface="+mn-cs"/>
              </a:rPr>
              <a:t>Tube feeding last night</a:t>
            </a:r>
          </a:p>
          <a:p>
            <a:pPr marL="171450" indent="-171450">
              <a:buFont typeface="Arial" pitchFamily="34" charset="0"/>
              <a:buChar char="•"/>
            </a:pPr>
            <a:r>
              <a:rPr lang="en-US" sz="1200" b="1" kern="1200" dirty="0">
                <a:solidFill>
                  <a:schemeClr val="tx1"/>
                </a:solidFill>
                <a:effectLst/>
                <a:latin typeface="+mn-lt"/>
                <a:ea typeface="+mn-ea"/>
                <a:cs typeface="+mn-cs"/>
              </a:rPr>
              <a:t>E</a:t>
            </a:r>
            <a:r>
              <a:rPr lang="en-US" sz="1200" b="0" kern="1200" dirty="0">
                <a:solidFill>
                  <a:schemeClr val="tx1"/>
                </a:solidFill>
                <a:effectLst/>
                <a:latin typeface="+mn-lt"/>
                <a:ea typeface="+mn-ea"/>
                <a:cs typeface="+mn-cs"/>
              </a:rPr>
              <a:t>vents leading: </a:t>
            </a:r>
            <a:r>
              <a:rPr lang="en-US" sz="1200" kern="1200" dirty="0">
                <a:solidFill>
                  <a:schemeClr val="tx1"/>
                </a:solidFill>
                <a:effectLst/>
                <a:latin typeface="+mn-lt"/>
                <a:ea typeface="+mn-ea"/>
                <a:cs typeface="+mn-cs"/>
              </a:rPr>
              <a:t>Being relocated due to the evacuation</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14</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lvl="0" algn="l"/>
            <a:r>
              <a:rPr lang="en-US" sz="1200" b="1" kern="1200" dirty="0">
                <a:solidFill>
                  <a:schemeClr val="tx1"/>
                </a:solidFill>
                <a:effectLst/>
                <a:latin typeface="+mn-lt"/>
                <a:ea typeface="+mn-ea"/>
                <a:cs typeface="+mn-cs"/>
              </a:rPr>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kern="1200" dirty="0">
                <a:solidFill>
                  <a:schemeClr val="tx1"/>
                </a:solidFill>
                <a:effectLst/>
                <a:latin typeface="+mn-lt"/>
                <a:ea typeface="+mn-ea"/>
                <a:cs typeface="+mn-cs"/>
              </a:rPr>
              <a:t>Risk factors: </a:t>
            </a:r>
            <a:r>
              <a:rPr lang="en-US" sz="1200" kern="1200" dirty="0">
                <a:solidFill>
                  <a:schemeClr val="tx1"/>
                </a:solidFill>
                <a:effectLst/>
                <a:latin typeface="+mn-lt"/>
                <a:ea typeface="+mn-ea"/>
                <a:cs typeface="+mn-cs"/>
              </a:rPr>
              <a:t>PICC, G-tube, and Foley catheter</a:t>
            </a:r>
            <a:endParaRPr lang="en-US" sz="1200" b="1" kern="1200" dirty="0">
              <a:solidFill>
                <a:schemeClr val="tx1"/>
              </a:solidFill>
              <a:effectLst/>
              <a:latin typeface="+mn-lt"/>
              <a:ea typeface="+mn-ea"/>
              <a:cs typeface="+mn-cs"/>
            </a:endParaRPr>
          </a:p>
          <a:p>
            <a:pPr marL="171450" lvl="0" indent="-171450" algn="l">
              <a:buFont typeface="Arial" pitchFamily="34" charset="0"/>
              <a:buChar char="•"/>
            </a:pPr>
            <a:r>
              <a:rPr lang="en-US" sz="1200" b="1" kern="1200" dirty="0">
                <a:solidFill>
                  <a:schemeClr val="tx1"/>
                </a:solidFill>
                <a:effectLst/>
                <a:latin typeface="+mn-lt"/>
                <a:ea typeface="+mn-ea"/>
                <a:cs typeface="+mn-cs"/>
              </a:rPr>
              <a:t>Respirations</a:t>
            </a:r>
            <a:r>
              <a:rPr lang="en-US" sz="1200" kern="1200" dirty="0">
                <a:solidFill>
                  <a:schemeClr val="tx1"/>
                </a:solidFill>
                <a:effectLst/>
                <a:latin typeface="+mn-lt"/>
                <a:ea typeface="+mn-ea"/>
                <a:cs typeface="+mn-cs"/>
              </a:rPr>
              <a:t>: 10–16, depending on the anxiety of the patient from being moved</a:t>
            </a:r>
          </a:p>
          <a:p>
            <a:pPr marL="171450" lvl="0" indent="-171450" algn="l">
              <a:buFont typeface="Arial" pitchFamily="34" charset="0"/>
              <a:buChar char="•"/>
            </a:pPr>
            <a:r>
              <a:rPr lang="en-US" sz="1200" b="1" kern="1200" dirty="0">
                <a:solidFill>
                  <a:schemeClr val="tx1"/>
                </a:solidFill>
                <a:effectLst/>
                <a:latin typeface="+mn-lt"/>
                <a:ea typeface="+mn-ea"/>
                <a:cs typeface="+mn-cs"/>
              </a:rPr>
              <a:t>Pulse</a:t>
            </a:r>
            <a:r>
              <a:rPr lang="en-US" sz="1200" kern="1200" dirty="0">
                <a:solidFill>
                  <a:schemeClr val="tx1"/>
                </a:solidFill>
                <a:effectLst/>
                <a:latin typeface="+mn-lt"/>
                <a:ea typeface="+mn-ea"/>
                <a:cs typeface="+mn-cs"/>
              </a:rPr>
              <a:t>: 72. Good or bad? Baseline?</a:t>
            </a:r>
          </a:p>
          <a:p>
            <a:pPr marL="171450" lvl="0" indent="-171450">
              <a:buFont typeface="Arial" pitchFamily="34" charset="0"/>
              <a:buChar char="•"/>
            </a:pPr>
            <a:r>
              <a:rPr lang="en-US" sz="1200" b="1" kern="1200" dirty="0">
                <a:solidFill>
                  <a:schemeClr val="tx1"/>
                </a:solidFill>
                <a:effectLst/>
                <a:latin typeface="+mn-lt"/>
                <a:ea typeface="+mn-ea"/>
                <a:cs typeface="+mn-cs"/>
              </a:rPr>
              <a:t>BP</a:t>
            </a:r>
            <a:r>
              <a:rPr lang="en-US" sz="1200" b="0" kern="1200" dirty="0">
                <a:solidFill>
                  <a:schemeClr val="tx1"/>
                </a:solidFill>
                <a:effectLst/>
                <a:latin typeface="+mn-lt"/>
                <a:ea typeface="+mn-ea"/>
                <a:cs typeface="+mn-cs"/>
              </a:rPr>
              <a:t>:</a:t>
            </a:r>
            <a:r>
              <a:rPr lang="en-US" sz="1200" b="0" kern="1200" baseline="0" dirty="0">
                <a:solidFill>
                  <a:schemeClr val="tx1"/>
                </a:solidFill>
                <a:effectLst/>
                <a:latin typeface="+mn-lt"/>
                <a:ea typeface="+mn-ea"/>
                <a:cs typeface="+mn-cs"/>
              </a:rPr>
              <a:t> 126/74.</a:t>
            </a:r>
            <a:r>
              <a:rPr lang="en-US" sz="1200" kern="1200" dirty="0">
                <a:solidFill>
                  <a:schemeClr val="tx1"/>
                </a:solidFill>
                <a:effectLst/>
                <a:latin typeface="+mn-lt"/>
                <a:ea typeface="+mn-ea"/>
                <a:cs typeface="+mn-cs"/>
              </a:rPr>
              <a:t> Good or bad? Baseline?</a:t>
            </a:r>
          </a:p>
          <a:p>
            <a:pPr marL="171450" lvl="0" indent="-171450">
              <a:buFont typeface="Arial" pitchFamily="34" charset="0"/>
              <a:buChar char="•"/>
            </a:pPr>
            <a:r>
              <a:rPr lang="en-US" sz="1200" b="1" kern="1200" dirty="0">
                <a:solidFill>
                  <a:schemeClr val="tx1"/>
                </a:solidFill>
                <a:effectLst/>
                <a:latin typeface="+mn-lt"/>
                <a:ea typeface="+mn-ea"/>
                <a:cs typeface="+mn-cs"/>
              </a:rPr>
              <a:t>Temperature</a:t>
            </a:r>
            <a:r>
              <a:rPr lang="en-US" sz="1200" kern="1200" dirty="0">
                <a:solidFill>
                  <a:schemeClr val="tx1"/>
                </a:solidFill>
                <a:effectLst/>
                <a:latin typeface="+mn-lt"/>
                <a:ea typeface="+mn-ea"/>
                <a:cs typeface="+mn-cs"/>
              </a:rPr>
              <a:t>: 98.1ºF. Good or bad? Why would temperature matter with this</a:t>
            </a:r>
            <a:r>
              <a:rPr lang="en-US" sz="1200" kern="1200" baseline="0" dirty="0">
                <a:solidFill>
                  <a:schemeClr val="tx1"/>
                </a:solidFill>
                <a:effectLst/>
                <a:latin typeface="+mn-lt"/>
                <a:ea typeface="+mn-ea"/>
                <a:cs typeface="+mn-cs"/>
              </a:rPr>
              <a:t> patient? What would a high temperature mean (sepsis), and how could the EMS practitioner treat it (fluids)?</a:t>
            </a:r>
            <a:endParaRPr lang="en-US" sz="1200" kern="1200" dirty="0">
              <a:solidFill>
                <a:schemeClr val="tx1"/>
              </a:solidFill>
              <a:effectLst/>
              <a:latin typeface="+mn-lt"/>
              <a:ea typeface="+mn-ea"/>
              <a:cs typeface="+mn-cs"/>
            </a:endParaRPr>
          </a:p>
          <a:p>
            <a:pPr marL="171450" indent="-171450">
              <a:buFont typeface="Arial" pitchFamily="34" charset="0"/>
              <a:buChar char="•"/>
            </a:pPr>
            <a:endParaRPr 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15</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3-lead</a:t>
            </a:r>
            <a:r>
              <a:rPr kumimoji="0" lang="en-US" sz="1200" b="0" i="0" u="none" strike="noStrike" kern="1200" cap="none" spc="0" normalizeH="0" baseline="0" noProof="0" dirty="0">
                <a:ln>
                  <a:noFill/>
                </a:ln>
                <a:solidFill>
                  <a:prstClr val="black"/>
                </a:solidFill>
                <a:effectLst/>
                <a:uLnTx/>
                <a:uFillTx/>
                <a:latin typeface="+mn-lt"/>
                <a:ea typeface="+mn-ea"/>
                <a:cs typeface="+mn-cs"/>
              </a:rPr>
              <a:t>: Sinus rhythm</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12-lead</a:t>
            </a:r>
            <a:r>
              <a:rPr kumimoji="0" lang="en-US" sz="1200" b="0" i="0" u="none" strike="noStrike" kern="1200" cap="none" spc="0" normalizeH="0" baseline="0" noProof="0" dirty="0">
                <a:ln>
                  <a:noFill/>
                </a:ln>
                <a:solidFill>
                  <a:prstClr val="black"/>
                </a:solidFill>
                <a:effectLst/>
                <a:uLnTx/>
                <a:uFillTx/>
                <a:latin typeface="+mn-lt"/>
                <a:ea typeface="+mn-ea"/>
                <a:cs typeface="+mn-cs"/>
              </a:rPr>
              <a:t>: Unremarkable. Discuss why this is an important consideration.</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SPO2: </a:t>
            </a:r>
            <a:r>
              <a:rPr kumimoji="0" lang="en-US" sz="1200" b="0" i="0" u="none" strike="noStrike" kern="1200" cap="none" spc="0" normalizeH="0" baseline="0" noProof="0" dirty="0">
                <a:ln>
                  <a:noFill/>
                </a:ln>
                <a:solidFill>
                  <a:prstClr val="black"/>
                </a:solidFill>
                <a:effectLst/>
                <a:uLnTx/>
                <a:uFillTx/>
                <a:latin typeface="+mn-lt"/>
                <a:ea typeface="+mn-ea"/>
                <a:cs typeface="+mn-cs"/>
              </a:rPr>
              <a:t>94% 2 L N/C. More or less O2 or change at all? Discuss the importance of establishing the patient’s baseline prior to any changes, especially dramatic changes (NRB w/ high concentration O2).</a:t>
            </a:r>
            <a:br>
              <a:rPr kumimoji="0" lang="en-US" sz="1200" b="0" i="0" u="none" strike="noStrike" kern="1200" cap="none" spc="0" normalizeH="0" baseline="0" noProof="0" dirty="0">
                <a:ln>
                  <a:noFill/>
                </a:ln>
                <a:solidFill>
                  <a:prstClr val="black"/>
                </a:solidFill>
                <a:effectLst/>
                <a:uLnTx/>
                <a:uFillTx/>
                <a:latin typeface="+mn-lt"/>
                <a:ea typeface="+mn-ea"/>
                <a:cs typeface="+mn-cs"/>
              </a:rPr>
            </a:br>
            <a:r>
              <a:rPr kumimoji="0" lang="en-US" sz="1200" b="1" i="0" u="none" strike="noStrike" kern="1200" cap="none" spc="0" normalizeH="0" baseline="0" noProof="0" dirty="0">
                <a:ln>
                  <a:noFill/>
                </a:ln>
                <a:solidFill>
                  <a:prstClr val="black"/>
                </a:solidFill>
                <a:effectLst/>
                <a:uLnTx/>
                <a:uFillTx/>
                <a:latin typeface="+mn-lt"/>
                <a:ea typeface="+mn-ea"/>
                <a:cs typeface="+mn-cs"/>
              </a:rPr>
              <a:t>ETCO2</a:t>
            </a:r>
            <a:r>
              <a:rPr kumimoji="0" lang="en-US" sz="1200" b="0" i="0" u="none" strike="noStrike" kern="1200" cap="none" spc="0" normalizeH="0" baseline="0" noProof="0" dirty="0">
                <a:ln>
                  <a:noFill/>
                </a:ln>
                <a:solidFill>
                  <a:prstClr val="black"/>
                </a:solidFill>
                <a:effectLst/>
                <a:uLnTx/>
                <a:uFillTx/>
                <a:latin typeface="+mn-lt"/>
                <a:ea typeface="+mn-ea"/>
                <a:cs typeface="+mn-cs"/>
              </a:rPr>
              <a:t>: 40 mmHg, maintains throughout transport</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Blood glucose</a:t>
            </a:r>
            <a:r>
              <a:rPr kumimoji="0" lang="en-US" sz="1200" b="0" i="0" u="none" strike="noStrike" kern="1200" cap="none" spc="0" normalizeH="0" baseline="0" noProof="0" dirty="0">
                <a:ln>
                  <a:noFill/>
                </a:ln>
                <a:solidFill>
                  <a:prstClr val="black"/>
                </a:solidFill>
                <a:effectLst/>
                <a:uLnTx/>
                <a:uFillTx/>
                <a:latin typeface="+mn-lt"/>
                <a:ea typeface="+mn-ea"/>
                <a:cs typeface="+mn-cs"/>
              </a:rPr>
              <a:t>: 162. What significance would this number play? What could it possibly mean, and what are the treatment options, if any?</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CO</a:t>
            </a:r>
            <a:r>
              <a:rPr kumimoji="0" lang="en-US" sz="1200" b="0" i="0" u="none" strike="noStrike" kern="1200" cap="none" spc="0" normalizeH="0" baseline="0" noProof="0" dirty="0">
                <a:ln>
                  <a:noFill/>
                </a:ln>
                <a:solidFill>
                  <a:prstClr val="black"/>
                </a:solidFill>
                <a:effectLst/>
                <a:uLnTx/>
                <a:uFillTx/>
                <a:latin typeface="+mn-lt"/>
                <a:ea typeface="+mn-ea"/>
                <a:cs typeface="+mn-cs"/>
              </a:rPr>
              <a:t>: N/A</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16</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 NOTES AND TIPS</a:t>
            </a:r>
          </a:p>
          <a:p>
            <a:pPr marL="171450" indent="-171450">
              <a:buFont typeface="Arial" pitchFamily="34" charset="0"/>
              <a:buChar char="•"/>
            </a:pPr>
            <a:r>
              <a:rPr lang="en-US" sz="1200" b="1" kern="1200" dirty="0">
                <a:solidFill>
                  <a:schemeClr val="tx1"/>
                </a:solidFill>
                <a:effectLst/>
                <a:latin typeface="+mn-lt"/>
                <a:ea typeface="+mn-ea"/>
                <a:cs typeface="+mn-cs"/>
              </a:rPr>
              <a:t>Head, eyes, ears, nose, and</a:t>
            </a:r>
            <a:r>
              <a:rPr lang="en-US" sz="1200" b="1" kern="1200" baseline="0" dirty="0">
                <a:solidFill>
                  <a:schemeClr val="tx1"/>
                </a:solidFill>
                <a:effectLst/>
                <a:latin typeface="+mn-lt"/>
                <a:ea typeface="+mn-ea"/>
                <a:cs typeface="+mn-cs"/>
              </a:rPr>
              <a:t> t</a:t>
            </a:r>
            <a:r>
              <a:rPr lang="en-US" sz="1200" b="1" kern="1200" dirty="0">
                <a:solidFill>
                  <a:schemeClr val="tx1"/>
                </a:solidFill>
                <a:effectLst/>
                <a:latin typeface="+mn-lt"/>
                <a:ea typeface="+mn-ea"/>
                <a:cs typeface="+mn-cs"/>
              </a:rPr>
              <a:t>hroat</a:t>
            </a:r>
            <a:r>
              <a:rPr lang="en-US" sz="1200" kern="1200" dirty="0">
                <a:solidFill>
                  <a:schemeClr val="tx1"/>
                </a:solidFill>
                <a:effectLst/>
                <a:latin typeface="+mn-lt"/>
                <a:ea typeface="+mn-ea"/>
                <a:cs typeface="+mn-cs"/>
              </a:rPr>
              <a:t>: Unremarkable; PERRL</a:t>
            </a:r>
          </a:p>
          <a:p>
            <a:pPr marL="171450" indent="-171450">
              <a:buFont typeface="Arial" pitchFamily="34" charset="0"/>
              <a:buChar char="•"/>
            </a:pPr>
            <a:r>
              <a:rPr lang="en-US" sz="1200" b="1" kern="1200" dirty="0">
                <a:solidFill>
                  <a:schemeClr val="tx1"/>
                </a:solidFill>
                <a:effectLst/>
                <a:latin typeface="+mn-lt"/>
                <a:ea typeface="+mn-ea"/>
                <a:cs typeface="+mn-cs"/>
              </a:rPr>
              <a:t>Chest</a:t>
            </a:r>
            <a:r>
              <a:rPr lang="en-US" sz="1200" kern="1200" dirty="0">
                <a:solidFill>
                  <a:schemeClr val="tx1"/>
                </a:solidFill>
                <a:effectLst/>
                <a:latin typeface="+mn-lt"/>
                <a:ea typeface="+mn-ea"/>
                <a:cs typeface="+mn-cs"/>
              </a:rPr>
              <a:t>: Mild</a:t>
            </a:r>
            <a:r>
              <a:rPr lang="en-US" sz="1200" kern="1200" baseline="0" dirty="0">
                <a:solidFill>
                  <a:schemeClr val="tx1"/>
                </a:solidFill>
                <a:effectLst/>
                <a:latin typeface="+mn-lt"/>
                <a:ea typeface="+mn-ea"/>
                <a:cs typeface="+mn-cs"/>
              </a:rPr>
              <a:t> wheezing; baseline? What prior issues may make this expected (COPD)?</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Abdomen</a:t>
            </a:r>
            <a:r>
              <a:rPr lang="en-US" sz="1200" kern="1200" dirty="0">
                <a:solidFill>
                  <a:schemeClr val="tx1"/>
                </a:solidFill>
                <a:effectLst/>
                <a:latin typeface="+mn-lt"/>
                <a:ea typeface="+mn-ea"/>
                <a:cs typeface="+mn-cs"/>
              </a:rPr>
              <a:t>: G-tube</a:t>
            </a:r>
            <a:r>
              <a:rPr lang="en-US" sz="1200" kern="1200" baseline="0" dirty="0">
                <a:solidFill>
                  <a:schemeClr val="tx1"/>
                </a:solidFill>
                <a:effectLst/>
                <a:latin typeface="+mn-lt"/>
                <a:ea typeface="+mn-ea"/>
                <a:cs typeface="+mn-cs"/>
              </a:rPr>
              <a:t> present</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Extremities</a:t>
            </a:r>
            <a:r>
              <a:rPr lang="en-US" sz="1200" kern="1200" dirty="0">
                <a:solidFill>
                  <a:schemeClr val="tx1"/>
                </a:solidFill>
                <a:effectLst/>
                <a:latin typeface="+mn-lt"/>
                <a:ea typeface="+mn-ea"/>
                <a:cs typeface="+mn-cs"/>
              </a:rPr>
              <a:t>: Triple lumen PICC in right AC;</a:t>
            </a:r>
            <a:r>
              <a:rPr lang="en-US" sz="1200" kern="1200" baseline="0" dirty="0">
                <a:solidFill>
                  <a:schemeClr val="tx1"/>
                </a:solidFill>
                <a:effectLst/>
                <a:latin typeface="+mn-lt"/>
                <a:ea typeface="+mn-ea"/>
                <a:cs typeface="+mn-cs"/>
              </a:rPr>
              <a:t> are there a</a:t>
            </a:r>
            <a:r>
              <a:rPr lang="en-US" sz="1200" kern="1200" dirty="0">
                <a:solidFill>
                  <a:schemeClr val="tx1"/>
                </a:solidFill>
                <a:effectLst/>
                <a:latin typeface="+mn-lt"/>
                <a:ea typeface="+mn-ea"/>
                <a:cs typeface="+mn-cs"/>
              </a:rPr>
              <a:t>ny</a:t>
            </a:r>
            <a:r>
              <a:rPr lang="en-US" sz="1200" kern="1200" baseline="0" dirty="0">
                <a:solidFill>
                  <a:schemeClr val="tx1"/>
                </a:solidFill>
                <a:effectLst/>
                <a:latin typeface="+mn-lt"/>
                <a:ea typeface="+mn-ea"/>
                <a:cs typeface="+mn-cs"/>
              </a:rPr>
              <a:t> other issues with the line we should be looking for?</a:t>
            </a:r>
            <a:endParaRPr lang="en-US" sz="1200"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Other</a:t>
            </a:r>
            <a:r>
              <a:rPr lang="en-US" sz="1200" kern="1200" dirty="0">
                <a:solidFill>
                  <a:schemeClr val="tx1"/>
                </a:solidFill>
                <a:effectLst/>
                <a:latin typeface="+mn-lt"/>
                <a:ea typeface="+mn-ea"/>
                <a:cs typeface="+mn-cs"/>
              </a:rPr>
              <a:t>: Foley catheter is present with a small amount of dark yellow urine. </a:t>
            </a:r>
          </a:p>
          <a:p>
            <a:pPr marL="171450" indent="-171450">
              <a:buFont typeface="Arial" pitchFamily="34" charset="0"/>
              <a:buChar char="•"/>
            </a:pPr>
            <a:r>
              <a:rPr lang="en-US" sz="1200" kern="1200" dirty="0">
                <a:solidFill>
                  <a:schemeClr val="tx1"/>
                </a:solidFill>
                <a:effectLst/>
                <a:latin typeface="+mn-lt"/>
                <a:ea typeface="+mn-ea"/>
                <a:cs typeface="+mn-cs"/>
              </a:rPr>
              <a:t>Discuss the Foley catheter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and its relevance to the patient and the patient’s condition (color, clarity, amount).</a:t>
            </a:r>
          </a:p>
          <a:p>
            <a:pPr marL="171450" indent="-171450">
              <a:buFont typeface="Arial" pitchFamily="34" charset="0"/>
              <a:buChar char="•"/>
            </a:pPr>
            <a:r>
              <a:rPr lang="en-US" sz="1200" kern="1200" dirty="0">
                <a:solidFill>
                  <a:schemeClr val="tx1"/>
                </a:solidFill>
                <a:effectLst/>
                <a:latin typeface="+mn-lt"/>
                <a:ea typeface="+mn-ea"/>
                <a:cs typeface="+mn-cs"/>
              </a:rPr>
              <a:t>Discuss the PICC line and what it means to treatment and treatment options (blood pressure cuffs, usage of the lines, maximum flow rates, familiarity with locations and complications).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17</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a:t>
            </a:r>
            <a:r>
              <a:rPr lang="en-US" sz="1200" b="1" u="sng" kern="1200" baseline="0" dirty="0">
                <a:solidFill>
                  <a:schemeClr val="tx1"/>
                </a:solidFill>
                <a:effectLst/>
                <a:latin typeface="+mn-lt"/>
                <a:ea typeface="+mn-ea"/>
                <a:cs typeface="+mn-cs"/>
              </a:rPr>
              <a:t> NOTES AND TIPS</a:t>
            </a:r>
            <a:endParaRPr lang="en-US" sz="1200" b="1" u="sng"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Patient status</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The patient is stable and communicating appropriately.</a:t>
            </a:r>
          </a:p>
          <a:p>
            <a:pPr marL="171450" indent="-171450">
              <a:buFont typeface="Arial" pitchFamily="34" charset="0"/>
              <a:buChar char="•"/>
            </a:pPr>
            <a:r>
              <a:rPr lang="en-US" sz="1200" b="1" kern="1200" baseline="0" dirty="0">
                <a:solidFill>
                  <a:schemeClr val="tx1"/>
                </a:solidFill>
                <a:effectLst/>
                <a:latin typeface="+mn-lt"/>
                <a:ea typeface="+mn-ea"/>
                <a:cs typeface="+mn-cs"/>
              </a:rPr>
              <a:t>Vascular access status: </a:t>
            </a:r>
            <a:r>
              <a:rPr lang="en-US" sz="1200" kern="1200" baseline="0" dirty="0">
                <a:solidFill>
                  <a:schemeClr val="tx1"/>
                </a:solidFill>
                <a:effectLst/>
                <a:latin typeface="+mn-lt"/>
                <a:ea typeface="+mn-ea"/>
                <a:cs typeface="+mn-cs"/>
              </a:rPr>
              <a:t>As the crew was wheeling the patient out, the line was caught on the stretcher and the patient moved his arm. Check the PICC; has the length changed (still at 4 hash mark/no compromise)?</a:t>
            </a:r>
          </a:p>
          <a:p>
            <a:pPr marL="171450" indent="-171450">
              <a:buFont typeface="Arial" pitchFamily="34" charset="0"/>
              <a:buChar char="•"/>
            </a:pPr>
            <a:r>
              <a:rPr lang="en-US" sz="1200" b="1" kern="1200" baseline="0" dirty="0">
                <a:solidFill>
                  <a:schemeClr val="tx1"/>
                </a:solidFill>
                <a:effectLst/>
                <a:latin typeface="+mn-lt"/>
                <a:ea typeface="+mn-ea"/>
                <a:cs typeface="+mn-cs"/>
              </a:rPr>
              <a:t>Vascular access report: </a:t>
            </a:r>
            <a:r>
              <a:rPr lang="en-US" sz="1200" kern="1200" baseline="0" dirty="0">
                <a:solidFill>
                  <a:schemeClr val="tx1"/>
                </a:solidFill>
                <a:effectLst/>
                <a:latin typeface="+mn-lt"/>
                <a:ea typeface="+mn-ea"/>
                <a:cs typeface="+mn-cs"/>
              </a:rPr>
              <a:t>Report the issues regarding the first port not working. Report how much TPN has been infused. Report the issue with the PICC being pulled and the current measurement externally.</a:t>
            </a:r>
          </a:p>
          <a:p>
            <a:pPr marL="171450" indent="-171450">
              <a:buFont typeface="Arial" pitchFamily="34" charset="0"/>
              <a:buChar char="•"/>
            </a:pPr>
            <a:r>
              <a:rPr lang="en-US" sz="1200" b="1" kern="1200" baseline="0" dirty="0">
                <a:solidFill>
                  <a:schemeClr val="tx1"/>
                </a:solidFill>
                <a:effectLst/>
                <a:latin typeface="+mn-lt"/>
                <a:ea typeface="+mn-ea"/>
                <a:cs typeface="+mn-cs"/>
              </a:rPr>
              <a:t>Vascular access documentation: </a:t>
            </a:r>
            <a:r>
              <a:rPr lang="en-US" sz="1200" kern="1200" baseline="0" dirty="0">
                <a:solidFill>
                  <a:schemeClr val="tx1"/>
                </a:solidFill>
                <a:effectLst/>
                <a:latin typeface="+mn-lt"/>
                <a:ea typeface="+mn-ea"/>
                <a:cs typeface="+mn-cs"/>
              </a:rPr>
              <a:t>Turn over all documentation. Also, turn in any run sheet information of intervention initiated during transport.</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18</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sz="1200" b="1" u="sng" kern="1200" dirty="0">
                <a:solidFill>
                  <a:schemeClr val="tx1"/>
                </a:solidFill>
                <a:effectLst/>
                <a:latin typeface="+mn-lt"/>
                <a:ea typeface="+mn-ea"/>
                <a:cs typeface="+mn-cs"/>
              </a:rPr>
              <a:t>INSTRUCTOR</a:t>
            </a:r>
            <a:r>
              <a:rPr lang="en-US" sz="1200" b="1" u="sng" kern="1200" baseline="0" dirty="0">
                <a:solidFill>
                  <a:schemeClr val="tx1"/>
                </a:solidFill>
                <a:effectLst/>
                <a:latin typeface="+mn-lt"/>
                <a:ea typeface="+mn-ea"/>
                <a:cs typeface="+mn-cs"/>
              </a:rPr>
              <a:t> NOTES AND TIPS</a:t>
            </a:r>
            <a:endParaRPr lang="en-US" sz="1200" b="1" u="sng" kern="1200" dirty="0">
              <a:solidFill>
                <a:schemeClr val="tx1"/>
              </a:solidFill>
              <a:effectLst/>
              <a:latin typeface="+mn-lt"/>
              <a:ea typeface="+mn-ea"/>
              <a:cs typeface="+mn-cs"/>
            </a:endParaRPr>
          </a:p>
          <a:p>
            <a:pPr marL="171450" indent="-171450">
              <a:buFont typeface="Arial" pitchFamily="34" charset="0"/>
              <a:buChar char="•"/>
            </a:pPr>
            <a:r>
              <a:rPr lang="en-US" sz="1200" b="1" kern="1200" dirty="0">
                <a:solidFill>
                  <a:schemeClr val="tx1"/>
                </a:solidFill>
                <a:effectLst/>
                <a:latin typeface="+mn-lt"/>
                <a:ea typeface="+mn-ea"/>
                <a:cs typeface="+mn-cs"/>
              </a:rPr>
              <a:t>PEG status: </a:t>
            </a:r>
            <a:r>
              <a:rPr lang="en-US" sz="1200" b="0" kern="1200" dirty="0">
                <a:solidFill>
                  <a:schemeClr val="tx1"/>
                </a:solidFill>
                <a:effectLst/>
                <a:latin typeface="+mn-lt"/>
                <a:ea typeface="+mn-ea"/>
                <a:cs typeface="+mn-cs"/>
              </a:rPr>
              <a:t>The G-tube</a:t>
            </a:r>
            <a:r>
              <a:rPr lang="en-US" sz="1200" b="0" kern="1200" baseline="0" dirty="0">
                <a:solidFill>
                  <a:schemeClr val="tx1"/>
                </a:solidFill>
                <a:effectLst/>
                <a:latin typeface="+mn-lt"/>
                <a:ea typeface="+mn-ea"/>
                <a:cs typeface="+mn-cs"/>
              </a:rPr>
              <a:t> is 3 cm outside of the skin; the site is clear, with no inflammation, irritation, or discharge noted.</a:t>
            </a:r>
          </a:p>
          <a:p>
            <a:pPr marL="171450" indent="-171450">
              <a:buFont typeface="Arial" pitchFamily="34" charset="0"/>
              <a:buChar char="•"/>
            </a:pPr>
            <a:r>
              <a:rPr lang="en-US" sz="1200" b="1" kern="1200" baseline="0" dirty="0">
                <a:solidFill>
                  <a:schemeClr val="tx1"/>
                </a:solidFill>
                <a:effectLst/>
                <a:latin typeface="+mn-lt"/>
                <a:ea typeface="+mn-ea"/>
                <a:cs typeface="+mn-cs"/>
              </a:rPr>
              <a:t>PEG report: </a:t>
            </a:r>
            <a:r>
              <a:rPr lang="en-US" sz="1200" b="0" kern="1200" baseline="0" dirty="0">
                <a:solidFill>
                  <a:schemeClr val="tx1"/>
                </a:solidFill>
                <a:effectLst/>
                <a:latin typeface="+mn-lt"/>
                <a:ea typeface="+mn-ea"/>
                <a:cs typeface="+mn-cs"/>
              </a:rPr>
              <a:t>Discuss how the PEG could be flushed and aspirated with warm water.</a:t>
            </a:r>
          </a:p>
          <a:p>
            <a:pPr marL="171450" indent="-171450">
              <a:buFont typeface="Arial" pitchFamily="34" charset="0"/>
              <a:buChar char="•"/>
            </a:pPr>
            <a:r>
              <a:rPr lang="en-US" sz="1200" b="1" kern="1200" baseline="0" dirty="0">
                <a:solidFill>
                  <a:schemeClr val="tx1"/>
                </a:solidFill>
                <a:effectLst/>
                <a:latin typeface="+mn-lt"/>
                <a:ea typeface="+mn-ea"/>
                <a:cs typeface="+mn-cs"/>
              </a:rPr>
              <a:t>PEG documentation: </a:t>
            </a:r>
            <a:r>
              <a:rPr lang="en-US" sz="1200" b="0" kern="1200" baseline="0" dirty="0">
                <a:solidFill>
                  <a:schemeClr val="tx1"/>
                </a:solidFill>
                <a:effectLst/>
                <a:latin typeface="+mn-lt"/>
                <a:ea typeface="+mn-ea"/>
                <a:cs typeface="+mn-cs"/>
              </a:rPr>
              <a:t>PEG tube documentation is left with the receiving facility nurse. The crew also needs to leave a run sheet or other documentation discussing the </a:t>
            </a:r>
            <a:r>
              <a:rPr lang="en-US" sz="1200" b="0" kern="1200" baseline="0" dirty="0" err="1">
                <a:solidFill>
                  <a:schemeClr val="tx1"/>
                </a:solidFill>
                <a:effectLst/>
                <a:latin typeface="+mn-lt"/>
                <a:ea typeface="+mn-ea"/>
                <a:cs typeface="+mn-cs"/>
              </a:rPr>
              <a:t>en</a:t>
            </a:r>
            <a:r>
              <a:rPr lang="en-US" sz="1200" b="0" kern="1200" baseline="0" dirty="0">
                <a:solidFill>
                  <a:schemeClr val="tx1"/>
                </a:solidFill>
                <a:effectLst/>
                <a:latin typeface="+mn-lt"/>
                <a:ea typeface="+mn-ea"/>
                <a:cs typeface="+mn-cs"/>
              </a:rPr>
              <a:t> route interventions.</a:t>
            </a:r>
            <a:endParaRPr lang="en-US" sz="1200" b="1" kern="1200" dirty="0">
              <a:solidFill>
                <a:schemeClr val="tx1"/>
              </a:solidFill>
              <a:effectLst/>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19</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en-US" b="1" u="sng" dirty="0"/>
              <a:t>INSTRUCTOR</a:t>
            </a:r>
            <a:r>
              <a:rPr lang="en-US" b="1" u="sng" baseline="0" dirty="0"/>
              <a:t> NOTES AND TIPS</a:t>
            </a:r>
            <a:r>
              <a:rPr lang="en-US" baseline="0" dirty="0"/>
              <a:t/>
            </a:r>
            <a:br>
              <a:rPr lang="en-US" baseline="0" dirty="0"/>
            </a:br>
            <a:r>
              <a:rPr lang="en-US" b="0" u="none" dirty="0"/>
              <a:t>By the end of Lesson 7A,</a:t>
            </a:r>
            <a:r>
              <a:rPr lang="en-US" b="0" u="none" baseline="0" dirty="0"/>
              <a:t> </a:t>
            </a:r>
            <a:r>
              <a:rPr lang="en-US" b="0" u="none" dirty="0"/>
              <a:t>participants should be able to:</a:t>
            </a:r>
          </a:p>
          <a:p>
            <a:pPr marL="171450" indent="-171450" fontAlgn="base">
              <a:buFont typeface="Arial" pitchFamily="34" charset="0"/>
              <a:buChar char="•"/>
            </a:pPr>
            <a:r>
              <a:rPr lang="en-US" dirty="0"/>
              <a:t>Recognize </a:t>
            </a:r>
            <a:r>
              <a:rPr lang="en-US" dirty="0" smtClean="0"/>
              <a:t>medical </a:t>
            </a:r>
            <a:r>
              <a:rPr lang="en-US" dirty="0"/>
              <a:t>conditions that indicate</a:t>
            </a:r>
            <a:r>
              <a:rPr lang="en-US" baseline="0" dirty="0"/>
              <a:t> the</a:t>
            </a:r>
            <a:r>
              <a:rPr lang="en-US" dirty="0"/>
              <a:t> need for placement of a peripheral inserted central catheter (PICC) or </a:t>
            </a:r>
            <a:r>
              <a:rPr lang="en-US" dirty="0" smtClean="0"/>
              <a:t>percutaneous endoscopic gastrostomy (PEG) </a:t>
            </a:r>
            <a:r>
              <a:rPr lang="en-US" dirty="0"/>
              <a:t>feeding tube.  ​</a:t>
            </a:r>
          </a:p>
          <a:p>
            <a:pPr marL="171450" indent="-171450" fontAlgn="base">
              <a:buFont typeface="Arial" pitchFamily="34" charset="0"/>
              <a:buChar char="•"/>
            </a:pPr>
            <a:r>
              <a:rPr lang="en-US" dirty="0"/>
              <a:t>Identify the physiologic complications of infection, sepsis, catheter leak, displacement, clot, air embolus, or venous thrombosis associated with the placement of a PICC or PEG tube. ​</a:t>
            </a:r>
          </a:p>
          <a:p>
            <a:pPr marL="171450" indent="-171450" fontAlgn="base">
              <a:buFont typeface="Arial" pitchFamily="34" charset="0"/>
              <a:buChar char="•"/>
            </a:pPr>
            <a:r>
              <a:rPr lang="en-US" dirty="0"/>
              <a:t>Recognize the proper prehospital care of a PICC line suspected of sluggish flow or inability to infuse solutions as a result of thrombus.  ​</a:t>
            </a:r>
          </a:p>
          <a:p>
            <a:pPr marL="171450" indent="-171450" fontAlgn="base">
              <a:buFont typeface="Arial" pitchFamily="34" charset="0"/>
              <a:buChar char="•"/>
            </a:pPr>
            <a:r>
              <a:rPr lang="en-US" dirty="0"/>
              <a:t>Identify the signs, symptoms, and treatment associated with PICC migration, dislodgement, or infiltration. </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F7B4A9-850B-4D89-9092-A7AFF36923D0}" type="slidenum">
              <a:rPr lang="en-US" altLang="en-US" smtClean="0">
                <a:solidFill>
                  <a:prstClr val="black"/>
                </a:solidFill>
              </a:rPr>
              <a:pPr>
                <a:spcBef>
                  <a:spcPct val="0"/>
                </a:spcBef>
              </a:pPr>
              <a:t>2</a:t>
            </a:fld>
            <a:endParaRPr lang="en-US" altLang="en-US">
              <a:solidFill>
                <a:prstClr val="black"/>
              </a:solidFill>
            </a:endParaRPr>
          </a:p>
        </p:txBody>
      </p:sp>
    </p:spTree>
    <p:extLst>
      <p:ext uri="{BB962C8B-B14F-4D97-AF65-F5344CB8AC3E}">
        <p14:creationId xmlns:p14="http://schemas.microsoft.com/office/powerpoint/2010/main" val="35943330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171450" indent="-171450">
              <a:buFont typeface="Arial" pitchFamily="34" charset="0"/>
              <a:buChar char="•"/>
            </a:pPr>
            <a:endParaRPr lang="en-US" sz="1200" kern="1200" dirty="0">
              <a:solidFill>
                <a:schemeClr val="tx1"/>
              </a:solidFill>
              <a:effectLst/>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20</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171450" indent="-171450">
              <a:buFont typeface="Arial" pitchFamily="34" charset="0"/>
              <a:buChar char="•"/>
            </a:pPr>
            <a:endParaRPr lang="en-US" sz="1200" kern="1200" dirty="0">
              <a:solidFill>
                <a:schemeClr val="tx1"/>
              </a:solidFill>
              <a:effectLst/>
              <a:latin typeface="+mn-lt"/>
              <a:ea typeface="+mn-ea"/>
              <a:cs typeface="+mn-cs"/>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581CF5-8D2B-4543-B94F-C7FCAFBEEF3D}" type="slidenum">
              <a:rPr lang="en-US" altLang="en-US" smtClean="0">
                <a:solidFill>
                  <a:prstClr val="black"/>
                </a:solidFill>
                <a:latin typeface="Calibri" panose="020F0502020204030204" pitchFamily="34" charset="0"/>
              </a:rPr>
              <a:pPr/>
              <a:t>21</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2411529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en-US" b="1" u="sng" dirty="0"/>
              <a:t>INSTRUCTOR</a:t>
            </a:r>
            <a:r>
              <a:rPr lang="en-US" b="1" u="sng" baseline="0" dirty="0"/>
              <a:t> NOTES AND TIPS</a:t>
            </a:r>
            <a:r>
              <a:rPr lang="en-US" baseline="0" dirty="0"/>
              <a:t/>
            </a:r>
            <a:br>
              <a:rPr lang="en-US" baseline="0" dirty="0"/>
            </a:br>
            <a:r>
              <a:rPr lang="en-US" b="0" u="none" dirty="0"/>
              <a:t>By the end of Lesson 7A,</a:t>
            </a:r>
            <a:r>
              <a:rPr lang="en-US" b="0" u="none" baseline="0" dirty="0"/>
              <a:t> </a:t>
            </a:r>
            <a:r>
              <a:rPr lang="en-US" b="0" u="none" dirty="0"/>
              <a:t>participants should be able to:</a:t>
            </a:r>
          </a:p>
          <a:p>
            <a:pPr marL="171450" indent="-171450" fontAlgn="base">
              <a:buFont typeface="Arial" pitchFamily="34" charset="0"/>
              <a:buChar char="•"/>
            </a:pPr>
            <a:r>
              <a:rPr lang="en-US" dirty="0"/>
              <a:t>Recognize </a:t>
            </a:r>
            <a:r>
              <a:rPr lang="en-US" dirty="0" smtClean="0"/>
              <a:t>medical </a:t>
            </a:r>
            <a:r>
              <a:rPr lang="en-US" dirty="0"/>
              <a:t>conditions that indicate</a:t>
            </a:r>
            <a:r>
              <a:rPr lang="en-US" baseline="0" dirty="0"/>
              <a:t> the</a:t>
            </a:r>
            <a:r>
              <a:rPr lang="en-US" dirty="0"/>
              <a:t> need for placement of a peripheral inserted central catheter (PICC) or </a:t>
            </a:r>
            <a:r>
              <a:rPr lang="en-US" dirty="0" smtClean="0"/>
              <a:t>percutaneous endoscopic gastrostomy (PEG) </a:t>
            </a:r>
            <a:r>
              <a:rPr lang="en-US" dirty="0"/>
              <a:t>feeding tube.  ​</a:t>
            </a:r>
          </a:p>
          <a:p>
            <a:pPr marL="171450" indent="-171450" fontAlgn="base">
              <a:buFont typeface="Arial" pitchFamily="34" charset="0"/>
              <a:buChar char="•"/>
            </a:pPr>
            <a:r>
              <a:rPr lang="en-US" dirty="0"/>
              <a:t>Identify the physiologic complications of infection, sepsis, catheter leak, displacement, clot, air embolus, or venous thrombosis associated with the placement of a PICC or PEG tube. ​</a:t>
            </a:r>
          </a:p>
          <a:p>
            <a:pPr marL="171450" indent="-171450" fontAlgn="base">
              <a:buFont typeface="Arial" pitchFamily="34" charset="0"/>
              <a:buChar char="•"/>
            </a:pPr>
            <a:r>
              <a:rPr lang="en-US" dirty="0"/>
              <a:t>Recognize the proper prehospital care of a PICC line suspected of sluggish flow or inability to infuse solutions as a result of thrombus.  ​</a:t>
            </a:r>
          </a:p>
          <a:p>
            <a:pPr marL="171450" indent="-171450" fontAlgn="base">
              <a:buFont typeface="Arial" pitchFamily="34" charset="0"/>
              <a:buChar char="•"/>
            </a:pPr>
            <a:r>
              <a:rPr lang="en-US" dirty="0"/>
              <a:t>Identify the signs, symptoms, and treatment associated with PICC migration, dislodgement, or infiltration. </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F7B4A9-850B-4D89-9092-A7AFF36923D0}" type="slidenum">
              <a:rPr lang="en-US" altLang="en-US" smtClean="0">
                <a:solidFill>
                  <a:prstClr val="black"/>
                </a:solidFill>
              </a:rPr>
              <a:pPr>
                <a:spcBef>
                  <a:spcPct val="0"/>
                </a:spcBef>
              </a:pPr>
              <a:t>3</a:t>
            </a:fld>
            <a:endParaRPr lang="en-US" altLang="en-US">
              <a:solidFill>
                <a:prstClr val="black"/>
              </a:solidFill>
            </a:endParaRPr>
          </a:p>
        </p:txBody>
      </p:sp>
    </p:spTree>
    <p:extLst>
      <p:ext uri="{BB962C8B-B14F-4D97-AF65-F5344CB8AC3E}">
        <p14:creationId xmlns:p14="http://schemas.microsoft.com/office/powerpoint/2010/main" val="3594333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INSTRUCTOR NOTES AND TIPS</a:t>
            </a:r>
          </a:p>
          <a:p>
            <a:r>
              <a:rPr lang="en-US" sz="1200" kern="1200" dirty="0">
                <a:solidFill>
                  <a:schemeClr val="tx1"/>
                </a:solidFill>
                <a:effectLst/>
                <a:latin typeface="+mn-lt"/>
                <a:ea typeface="+mn-ea"/>
                <a:cs typeface="+mn-cs"/>
              </a:rPr>
              <a:t>Kenwood</a:t>
            </a:r>
            <a:r>
              <a:rPr lang="en-US" sz="1200" kern="1200" baseline="0" dirty="0">
                <a:solidFill>
                  <a:schemeClr val="tx1"/>
                </a:solidFill>
                <a:effectLst/>
                <a:latin typeface="+mn-lt"/>
                <a:ea typeface="+mn-ea"/>
                <a:cs typeface="+mn-cs"/>
              </a:rPr>
              <a:t> Manor</a:t>
            </a:r>
            <a:r>
              <a:rPr lang="en-US" sz="1200" kern="1200" dirty="0">
                <a:solidFill>
                  <a:schemeClr val="tx1"/>
                </a:solidFill>
                <a:effectLst/>
                <a:latin typeface="+mn-lt"/>
                <a:ea typeface="+mn-ea"/>
                <a:cs typeface="+mn-cs"/>
              </a:rPr>
              <a:t> is 27 miles away.</a:t>
            </a:r>
            <a:endParaRPr lang="en-US" dirty="0"/>
          </a:p>
          <a:p>
            <a:pPr eaLnBrk="1" hangingPunct="1">
              <a:spcBef>
                <a:spcPct val="0"/>
              </a:spcBef>
            </a:pPr>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4D0065-D4EC-4D66-8DE2-77ACCE730C85}" type="slidenum">
              <a:rPr lang="en-US" altLang="en-US" smtClean="0">
                <a:solidFill>
                  <a:prstClr val="black"/>
                </a:solidFill>
              </a:rPr>
              <a:pPr>
                <a:spcBef>
                  <a:spcPct val="0"/>
                </a:spcBef>
              </a:pPr>
              <a:t>4</a:t>
            </a:fld>
            <a:endParaRPr lang="en-US" altLang="en-US">
              <a:solidFill>
                <a:prstClr val="black"/>
              </a:solidFill>
            </a:endParaRPr>
          </a:p>
        </p:txBody>
      </p:sp>
    </p:spTree>
    <p:extLst>
      <p:ext uri="{BB962C8B-B14F-4D97-AF65-F5344CB8AC3E}">
        <p14:creationId xmlns:p14="http://schemas.microsoft.com/office/powerpoint/2010/main" val="423666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137E6E-0989-4ECD-AF28-02EEF58E113A}" type="slidenum">
              <a:rPr lang="en-US" altLang="en-US" smtClean="0">
                <a:solidFill>
                  <a:prstClr val="black"/>
                </a:solidFill>
              </a:rPr>
              <a:pPr>
                <a:spcBef>
                  <a:spcPct val="0"/>
                </a:spcBef>
              </a:pPr>
              <a:t>5</a:t>
            </a:fld>
            <a:endParaRPr lang="en-US" altLang="en-US">
              <a:solidFill>
                <a:prstClr val="black"/>
              </a:solidFill>
            </a:endParaRPr>
          </a:p>
        </p:txBody>
      </p:sp>
    </p:spTree>
    <p:extLst>
      <p:ext uri="{BB962C8B-B14F-4D97-AF65-F5344CB8AC3E}">
        <p14:creationId xmlns:p14="http://schemas.microsoft.com/office/powerpoint/2010/main" val="2845592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u="sng" kern="1200" dirty="0">
                <a:solidFill>
                  <a:schemeClr val="tx1"/>
                </a:solidFill>
                <a:effectLst/>
                <a:latin typeface="+mn-lt"/>
                <a:ea typeface="+mn-ea"/>
                <a:cs typeface="+mn-cs"/>
              </a:rPr>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Scene safe: </a:t>
            </a:r>
            <a:r>
              <a:rPr kumimoji="0" lang="en-US" sz="1200" b="0" i="0" u="none" strike="noStrike" kern="1200" cap="none" spc="0" normalizeH="0" baseline="0" noProof="0" dirty="0">
                <a:ln>
                  <a:noFill/>
                </a:ln>
                <a:solidFill>
                  <a:prstClr val="black"/>
                </a:solidFill>
                <a:effectLst/>
                <a:uLnTx/>
                <a:uFillTx/>
                <a:latin typeface="+mn-lt"/>
                <a:ea typeface="+mn-ea"/>
                <a:cs typeface="+mn-cs"/>
              </a:rPr>
              <a:t>Secure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Situation: </a:t>
            </a:r>
            <a:r>
              <a:rPr kumimoji="0" lang="en-US" sz="1200" b="0" i="0" u="none" strike="noStrike" kern="1200" cap="none" spc="0" normalizeH="0" baseline="0" noProof="0" dirty="0">
                <a:ln>
                  <a:noFill/>
                </a:ln>
                <a:solidFill>
                  <a:prstClr val="black"/>
                </a:solidFill>
                <a:effectLst/>
                <a:uLnTx/>
                <a:uFillTx/>
                <a:latin typeface="+mn-lt"/>
                <a:ea typeface="+mn-ea"/>
                <a:cs typeface="+mn-cs"/>
              </a:rPr>
              <a:t>Evacuation relocation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Cultural: </a:t>
            </a:r>
            <a:r>
              <a:rPr kumimoji="0" lang="en-US" sz="1200" b="0" i="0" u="none" strike="noStrike" kern="1200" cap="none" spc="0" normalizeH="0" baseline="0" noProof="0" dirty="0">
                <a:ln>
                  <a:noFill/>
                </a:ln>
                <a:solidFill>
                  <a:prstClr val="black"/>
                </a:solidFill>
                <a:effectLst/>
                <a:uLnTx/>
                <a:uFillTx/>
                <a:latin typeface="+mn-lt"/>
                <a:ea typeface="+mn-ea"/>
                <a:cs typeface="+mn-cs"/>
              </a:rPr>
              <a:t>Caucasian, English speaking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Communication: </a:t>
            </a:r>
            <a:r>
              <a:rPr kumimoji="0" lang="en-US" sz="1200" b="0" i="0" u="none" strike="noStrike" kern="1200" cap="none" spc="0" normalizeH="0" baseline="0" noProof="0" dirty="0">
                <a:ln>
                  <a:noFill/>
                </a:ln>
                <a:solidFill>
                  <a:prstClr val="black"/>
                </a:solidFill>
                <a:effectLst/>
                <a:uLnTx/>
                <a:uFillTx/>
                <a:latin typeface="+mn-lt"/>
                <a:ea typeface="+mn-ea"/>
                <a:cs typeface="+mn-cs"/>
              </a:rPr>
              <a:t>Intermittently verbal </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Medical devices: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Foley catheter, PEG tube, PICC line</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EA4828-FD87-437A-BCD5-90644D42D66E}" type="slidenum">
              <a:rPr lang="en-US" altLang="en-US" smtClean="0">
                <a:solidFill>
                  <a:prstClr val="black"/>
                </a:solidFill>
              </a:rPr>
              <a:pPr>
                <a:spcBef>
                  <a:spcPct val="0"/>
                </a:spcBef>
              </a:pPr>
              <a:t>6</a:t>
            </a:fld>
            <a:endParaRPr lang="en-US" altLang="en-US">
              <a:solidFill>
                <a:prstClr val="black"/>
              </a:solidFill>
            </a:endParaRPr>
          </a:p>
        </p:txBody>
      </p:sp>
    </p:spTree>
    <p:extLst>
      <p:ext uri="{BB962C8B-B14F-4D97-AF65-F5344CB8AC3E}">
        <p14:creationId xmlns:p14="http://schemas.microsoft.com/office/powerpoint/2010/main" val="2009843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u="sng" kern="1200" dirty="0">
                <a:solidFill>
                  <a:schemeClr val="tx1"/>
                </a:solidFill>
                <a:effectLst/>
                <a:latin typeface="+mn-lt"/>
                <a:ea typeface="+mn-ea"/>
                <a:cs typeface="+mn-cs"/>
              </a:rPr>
              <a:t>INSTRUCTOR NOTES AND TIPS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Chief complaint: </a:t>
            </a:r>
            <a:r>
              <a:rPr kumimoji="0" lang="en-US" sz="1200" b="0" i="0" u="none" strike="noStrike" kern="1200" cap="none" spc="0" normalizeH="0" baseline="0" noProof="0" dirty="0">
                <a:ln>
                  <a:noFill/>
                </a:ln>
                <a:solidFill>
                  <a:prstClr val="black"/>
                </a:solidFill>
                <a:effectLst/>
                <a:uLnTx/>
                <a:uFillTx/>
                <a:latin typeface="+mn-lt"/>
                <a:ea typeface="+mn-ea"/>
                <a:cs typeface="+mn-cs"/>
              </a:rPr>
              <a:t>PEG tube clogged and electrolyte imbalance</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EA4828-FD87-437A-BCD5-90644D42D66E}" type="slidenum">
              <a:rPr lang="en-US" altLang="en-US" smtClean="0">
                <a:solidFill>
                  <a:prstClr val="black"/>
                </a:solidFill>
              </a:rPr>
              <a:pPr>
                <a:spcBef>
                  <a:spcPct val="0"/>
                </a:spcBef>
              </a:pPr>
              <a:t>7</a:t>
            </a:fld>
            <a:endParaRPr lang="en-US" altLang="en-US">
              <a:solidFill>
                <a:prstClr val="black"/>
              </a:solidFill>
            </a:endParaRPr>
          </a:p>
        </p:txBody>
      </p:sp>
    </p:spTree>
    <p:extLst>
      <p:ext uri="{BB962C8B-B14F-4D97-AF65-F5344CB8AC3E}">
        <p14:creationId xmlns:p14="http://schemas.microsoft.com/office/powerpoint/2010/main" val="2009843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u="sng" kern="1200" dirty="0">
                <a:solidFill>
                  <a:schemeClr val="tx1"/>
                </a:solidFill>
                <a:effectLst/>
                <a:latin typeface="+mn-lt"/>
                <a:ea typeface="+mn-ea"/>
                <a:cs typeface="+mn-cs"/>
              </a:rPr>
              <a:t>INSTRUCTOR NOTES AND TIPS</a:t>
            </a:r>
          </a:p>
          <a:p>
            <a:pPr marL="171450" indent="-171450">
              <a:buFont typeface="Arial" pitchFamily="34" charset="0"/>
              <a:buChar char="•"/>
            </a:pPr>
            <a:r>
              <a:rPr lang="en-US" sz="1200" b="1" kern="1200" dirty="0">
                <a:solidFill>
                  <a:schemeClr val="tx1"/>
                </a:solidFill>
                <a:effectLst/>
                <a:latin typeface="+mn-lt"/>
                <a:ea typeface="+mn-ea"/>
                <a:cs typeface="+mn-cs"/>
              </a:rPr>
              <a:t>Level of consciousness: </a:t>
            </a:r>
            <a:r>
              <a:rPr lang="en-US" sz="1200" kern="1200" dirty="0">
                <a:solidFill>
                  <a:schemeClr val="tx1"/>
                </a:solidFill>
                <a:effectLst/>
                <a:latin typeface="+mn-lt"/>
                <a:ea typeface="+mn-ea"/>
                <a:cs typeface="+mn-cs"/>
              </a:rPr>
              <a:t>Responsive to verbal stimuli</a:t>
            </a:r>
          </a:p>
          <a:p>
            <a:pPr marL="171450" indent="-171450">
              <a:buFont typeface="Arial" pitchFamily="34" charset="0"/>
              <a:buChar char="•"/>
            </a:pPr>
            <a:r>
              <a:rPr lang="en-US" sz="1200" b="1" kern="1200" dirty="0">
                <a:solidFill>
                  <a:schemeClr val="tx1"/>
                </a:solidFill>
                <a:effectLst/>
                <a:latin typeface="+mn-lt"/>
                <a:ea typeface="+mn-ea"/>
                <a:cs typeface="+mn-cs"/>
              </a:rPr>
              <a:t>Airway: </a:t>
            </a:r>
            <a:r>
              <a:rPr lang="en-US" sz="1200" kern="1200" dirty="0">
                <a:solidFill>
                  <a:schemeClr val="tx1"/>
                </a:solidFill>
                <a:effectLst/>
                <a:latin typeface="+mn-lt"/>
                <a:ea typeface="+mn-ea"/>
                <a:cs typeface="+mn-cs"/>
              </a:rPr>
              <a:t>Secured</a:t>
            </a:r>
          </a:p>
          <a:p>
            <a:pPr marL="171450" indent="-171450">
              <a:buFont typeface="Arial" pitchFamily="34" charset="0"/>
              <a:buChar char="•"/>
            </a:pPr>
            <a:r>
              <a:rPr lang="en-US" sz="1200" b="1" kern="1200" dirty="0">
                <a:solidFill>
                  <a:schemeClr val="tx1"/>
                </a:solidFill>
                <a:effectLst/>
                <a:latin typeface="+mn-lt"/>
                <a:ea typeface="+mn-ea"/>
                <a:cs typeface="+mn-cs"/>
              </a:rPr>
              <a:t>Breathing: </a:t>
            </a:r>
            <a:r>
              <a:rPr lang="en-US" sz="1200" kern="1200" dirty="0">
                <a:solidFill>
                  <a:schemeClr val="tx1"/>
                </a:solidFill>
                <a:effectLst/>
                <a:latin typeface="+mn-lt"/>
                <a:ea typeface="+mn-ea"/>
                <a:cs typeface="+mn-cs"/>
              </a:rPr>
              <a:t>Adequate rate and depth</a:t>
            </a:r>
          </a:p>
          <a:p>
            <a:pPr marL="171450" indent="-171450">
              <a:buFont typeface="Arial" pitchFamily="34" charset="0"/>
              <a:buChar char="•"/>
            </a:pPr>
            <a:r>
              <a:rPr lang="en-US" sz="1200" b="1" kern="1200" dirty="0">
                <a:solidFill>
                  <a:schemeClr val="tx1"/>
                </a:solidFill>
                <a:effectLst/>
                <a:latin typeface="+mn-lt"/>
                <a:ea typeface="+mn-ea"/>
                <a:cs typeface="+mn-cs"/>
              </a:rPr>
              <a:t>Circulation: </a:t>
            </a:r>
            <a:r>
              <a:rPr lang="en-US" sz="1200" b="0"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ormal pulse and skin </a:t>
            </a:r>
          </a:p>
          <a:p>
            <a:pPr marL="171450" indent="-171450">
              <a:buFont typeface="Arial" pitchFamily="34" charset="0"/>
              <a:buChar char="•"/>
            </a:pPr>
            <a:r>
              <a:rPr lang="en-US" sz="1200" b="1" kern="1200" dirty="0">
                <a:solidFill>
                  <a:schemeClr val="tx1"/>
                </a:solidFill>
                <a:effectLst/>
                <a:latin typeface="+mn-lt"/>
                <a:ea typeface="+mn-ea"/>
                <a:cs typeface="+mn-cs"/>
              </a:rPr>
              <a:t>First impression: </a:t>
            </a:r>
            <a:r>
              <a:rPr lang="en-US" sz="1200" kern="1200" dirty="0">
                <a:solidFill>
                  <a:schemeClr val="tx1"/>
                </a:solidFill>
                <a:effectLst/>
                <a:latin typeface="+mn-lt"/>
                <a:ea typeface="+mn-ea"/>
                <a:cs typeface="+mn-cs"/>
              </a:rPr>
              <a:t>Not sick; no life threats; must address PEG tube issue.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What can be done to fix the issue? Or transport to be fixed?</a:t>
            </a:r>
          </a:p>
          <a:p>
            <a:pPr marL="171450" indent="-171450">
              <a:buFont typeface="Arial" pitchFamily="34" charset="0"/>
              <a:buChar char="•"/>
            </a:pPr>
            <a:r>
              <a:rPr lang="en-US" sz="1200" b="1" kern="1200" dirty="0">
                <a:solidFill>
                  <a:schemeClr val="tx1"/>
                </a:solidFill>
                <a:effectLst/>
                <a:latin typeface="+mn-lt"/>
                <a:ea typeface="+mn-ea"/>
                <a:cs typeface="+mn-cs"/>
              </a:rPr>
              <a:t>Differential diagnosis: </a:t>
            </a:r>
            <a:r>
              <a:rPr lang="en-US" sz="1200" kern="1200" dirty="0">
                <a:solidFill>
                  <a:schemeClr val="tx1"/>
                </a:solidFill>
                <a:effectLst/>
                <a:latin typeface="+mn-lt"/>
                <a:ea typeface="+mn-ea"/>
                <a:cs typeface="+mn-cs"/>
              </a:rPr>
              <a:t>Clogged PEG;</a:t>
            </a:r>
            <a:r>
              <a:rPr lang="en-US" sz="1200" kern="1200" baseline="0" dirty="0">
                <a:solidFill>
                  <a:schemeClr val="tx1"/>
                </a:solidFill>
                <a:effectLst/>
                <a:latin typeface="+mn-lt"/>
                <a:ea typeface="+mn-ea"/>
                <a:cs typeface="+mn-cs"/>
              </a:rPr>
              <a:t> electrolyte imbalance</a:t>
            </a:r>
            <a:endParaRPr lang="en-US" sz="1200" kern="1200" dirty="0">
              <a:solidFill>
                <a:schemeClr val="tx1"/>
              </a:solidFill>
              <a:effectLst/>
              <a:latin typeface="+mn-lt"/>
              <a:ea typeface="+mn-ea"/>
              <a:cs typeface="+mn-cs"/>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783594-FFEA-41C0-A0DA-CF5AF708783C}" type="slidenum">
              <a:rPr lang="en-US" altLang="en-US" smtClean="0">
                <a:solidFill>
                  <a:prstClr val="black"/>
                </a:solidFill>
              </a:rPr>
              <a:pPr>
                <a:spcBef>
                  <a:spcPct val="0"/>
                </a:spcBef>
              </a:pPr>
              <a:t>8</a:t>
            </a:fld>
            <a:endParaRPr lang="en-US" altLang="en-US">
              <a:solidFill>
                <a:prstClr val="black"/>
              </a:solidFill>
            </a:endParaRPr>
          </a:p>
        </p:txBody>
      </p:sp>
    </p:spTree>
    <p:extLst>
      <p:ext uri="{BB962C8B-B14F-4D97-AF65-F5344CB8AC3E}">
        <p14:creationId xmlns:p14="http://schemas.microsoft.com/office/powerpoint/2010/main" val="1774403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u="sng" dirty="0"/>
              <a:t>INSTRUCTOR NOTES AND TIPS</a:t>
            </a:r>
            <a:endParaRPr lang="en-US" altLang="en-US" b="0" u="sng" dirty="0"/>
          </a:p>
          <a:p>
            <a:pPr marL="171450" indent="-171450">
              <a:buFont typeface="Arial" pitchFamily="34" charset="0"/>
              <a:buChar char="•"/>
            </a:pPr>
            <a:r>
              <a:rPr lang="en-US" sz="1200" b="1" kern="1200" dirty="0">
                <a:solidFill>
                  <a:schemeClr val="tx1"/>
                </a:solidFill>
                <a:effectLst/>
                <a:latin typeface="+mn-lt"/>
                <a:ea typeface="+mn-ea"/>
                <a:cs typeface="+mn-cs"/>
              </a:rPr>
              <a:t>Geriatric: </a:t>
            </a:r>
            <a:r>
              <a:rPr lang="en-US" sz="1200" kern="1200" dirty="0">
                <a:solidFill>
                  <a:schemeClr val="tx1"/>
                </a:solidFill>
                <a:effectLst/>
                <a:latin typeface="+mn-lt"/>
                <a:ea typeface="+mn-ea"/>
                <a:cs typeface="+mn-cs"/>
              </a:rPr>
              <a:t>80-year-old residing in a skilled nursing facility   </a:t>
            </a:r>
          </a:p>
          <a:p>
            <a:pPr marL="171450" indent="-171450">
              <a:buFont typeface="Arial" pitchFamily="34" charset="0"/>
              <a:buChar char="•"/>
            </a:pPr>
            <a:r>
              <a:rPr lang="en-US" sz="1200" b="1" kern="1200" dirty="0">
                <a:solidFill>
                  <a:schemeClr val="tx1"/>
                </a:solidFill>
                <a:effectLst/>
                <a:latin typeface="+mn-lt"/>
                <a:ea typeface="+mn-ea"/>
                <a:cs typeface="+mn-cs"/>
              </a:rPr>
              <a:t>Environmental: </a:t>
            </a:r>
            <a:r>
              <a:rPr lang="en-US" sz="1200" kern="1200" dirty="0">
                <a:solidFill>
                  <a:schemeClr val="tx1"/>
                </a:solidFill>
                <a:effectLst/>
                <a:latin typeface="+mn-lt"/>
                <a:ea typeface="+mn-ea"/>
                <a:cs typeface="+mn-cs"/>
              </a:rPr>
              <a:t>Skilled nursing facility with 4</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other patients in the room   </a:t>
            </a:r>
          </a:p>
          <a:p>
            <a:pPr marL="171450" indent="-171450">
              <a:buFont typeface="Arial" pitchFamily="34" charset="0"/>
              <a:buChar char="•"/>
            </a:pPr>
            <a:r>
              <a:rPr lang="en-US" sz="1200" b="1" kern="1200" dirty="0">
                <a:solidFill>
                  <a:schemeClr val="tx1"/>
                </a:solidFill>
                <a:effectLst/>
                <a:latin typeface="+mn-lt"/>
                <a:ea typeface="+mn-ea"/>
                <a:cs typeface="+mn-cs"/>
              </a:rPr>
              <a:t>Medical: </a:t>
            </a:r>
            <a:r>
              <a:rPr lang="en-US" sz="1200" kern="1200" dirty="0">
                <a:solidFill>
                  <a:schemeClr val="tx1"/>
                </a:solidFill>
                <a:effectLst/>
                <a:latin typeface="+mn-lt"/>
                <a:ea typeface="+mn-ea"/>
                <a:cs typeface="+mn-cs"/>
              </a:rPr>
              <a:t>Diabetes, renal failure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nephrologist is discussing dialysis options with the family), CHF, COPD, Alzheimer’s</a:t>
            </a:r>
          </a:p>
          <a:p>
            <a:pPr marL="171450" indent="-171450">
              <a:buFont typeface="Arial" pitchFamily="34" charset="0"/>
              <a:buChar char="•"/>
            </a:pPr>
            <a:r>
              <a:rPr lang="en-US" sz="1200" b="1" kern="1200" dirty="0">
                <a:solidFill>
                  <a:schemeClr val="tx1"/>
                </a:solidFill>
                <a:effectLst/>
                <a:latin typeface="+mn-lt"/>
                <a:ea typeface="+mn-ea"/>
                <a:cs typeface="+mn-cs"/>
              </a:rPr>
              <a:t>Social: </a:t>
            </a:r>
            <a:r>
              <a:rPr lang="en-US" sz="1200" b="0" kern="1200" dirty="0">
                <a:solidFill>
                  <a:schemeClr val="tx1"/>
                </a:solidFill>
                <a:effectLst/>
                <a:latin typeface="+mn-lt"/>
                <a:ea typeface="+mn-ea"/>
                <a:cs typeface="+mn-cs"/>
              </a:rPr>
              <a:t>S</a:t>
            </a:r>
            <a:r>
              <a:rPr lang="en-US" sz="1200" kern="1200" dirty="0">
                <a:solidFill>
                  <a:schemeClr val="tx1"/>
                </a:solidFill>
                <a:effectLst/>
                <a:latin typeface="+mn-lt"/>
                <a:ea typeface="+mn-ea"/>
                <a:cs typeface="+mn-cs"/>
              </a:rPr>
              <a:t>ister visits 3–4 times a week. She is aware of the current</a:t>
            </a:r>
            <a:r>
              <a:rPr lang="en-US" sz="1200" kern="1200" baseline="0" dirty="0">
                <a:solidFill>
                  <a:schemeClr val="tx1"/>
                </a:solidFill>
                <a:effectLst/>
                <a:latin typeface="+mn-lt"/>
                <a:ea typeface="+mn-ea"/>
                <a:cs typeface="+mn-cs"/>
              </a:rPr>
              <a:t> situation and is waiting at the receiving facility.</a:t>
            </a:r>
            <a:endParaRPr lang="en-US" sz="1200" kern="1200" dirty="0">
              <a:solidFill>
                <a:schemeClr val="tx1"/>
              </a:solidFill>
              <a:effectLst/>
              <a:latin typeface="+mn-lt"/>
              <a:ea typeface="+mn-ea"/>
              <a:cs typeface="+mn-cs"/>
            </a:endParaRPr>
          </a:p>
          <a:p>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62A112-ECC3-438A-A421-4F848DCB64BE}" type="slidenum">
              <a:rPr lang="en-US" altLang="en-US" smtClean="0">
                <a:solidFill>
                  <a:prstClr val="black"/>
                </a:solidFill>
              </a:rPr>
              <a:pPr>
                <a:spcBef>
                  <a:spcPct val="0"/>
                </a:spcBef>
              </a:pPr>
              <a:t>9</a:t>
            </a:fld>
            <a:endParaRPr lang="en-US" altLang="en-US">
              <a:solidFill>
                <a:prstClr val="black"/>
              </a:solidFill>
            </a:endParaRPr>
          </a:p>
        </p:txBody>
      </p:sp>
    </p:spTree>
    <p:extLst>
      <p:ext uri="{BB962C8B-B14F-4D97-AF65-F5344CB8AC3E}">
        <p14:creationId xmlns:p14="http://schemas.microsoft.com/office/powerpoint/2010/main" val="230418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5927"/>
            <a:ext cx="7772400" cy="1470025"/>
          </a:xfrm>
        </p:spPr>
        <p:txBody>
          <a:bodyPr/>
          <a:lstStyle>
            <a:lvl1pPr>
              <a:defRPr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378200"/>
            <a:ext cx="6400800" cy="1752600"/>
          </a:xfrm>
        </p:spPr>
        <p:txBody>
          <a:bodyPr/>
          <a:lstStyle>
            <a:lvl1pPr marL="0" indent="0" algn="ctr">
              <a:buNone/>
              <a:defRPr sz="4000" b="1">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3367DAF-A54C-42A4-B68E-C96D436D7159}"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C9B1A9B6-26EE-4088-BCB2-999321DB35EF}" type="slidenum">
              <a:rPr lang="en-US" altLang="en-US"/>
              <a:pPr>
                <a:defRPr/>
              </a:pPr>
              <a:t>‹#›</a:t>
            </a:fld>
            <a:endParaRPr lang="en-US" altLang="en-US"/>
          </a:p>
        </p:txBody>
      </p:sp>
    </p:spTree>
    <p:extLst>
      <p:ext uri="{BB962C8B-B14F-4D97-AF65-F5344CB8AC3E}">
        <p14:creationId xmlns:p14="http://schemas.microsoft.com/office/powerpoint/2010/main" val="2882414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6D460F-E1DE-472F-B365-995F7004830D}"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F459055A-C9F0-406D-8572-45BEDB5CF131}" type="slidenum">
              <a:rPr lang="en-US" altLang="en-US"/>
              <a:pPr>
                <a:defRPr/>
              </a:pPr>
              <a:t>‹#›</a:t>
            </a:fld>
            <a:endParaRPr lang="en-US" altLang="en-US"/>
          </a:p>
        </p:txBody>
      </p:sp>
    </p:spTree>
    <p:extLst>
      <p:ext uri="{BB962C8B-B14F-4D97-AF65-F5344CB8AC3E}">
        <p14:creationId xmlns:p14="http://schemas.microsoft.com/office/powerpoint/2010/main" val="221364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97DE133-45A1-42AD-BC9F-3A3CFBD1DAE3}"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DA63177-B63B-4FED-98BE-F601B8D2C0B9}" type="slidenum">
              <a:rPr lang="en-US" altLang="en-US"/>
              <a:pPr>
                <a:defRPr/>
              </a:pPr>
              <a:t>‹#›</a:t>
            </a:fld>
            <a:endParaRPr lang="en-US" altLang="en-US"/>
          </a:p>
        </p:txBody>
      </p:sp>
    </p:spTree>
    <p:extLst>
      <p:ext uri="{BB962C8B-B14F-4D97-AF65-F5344CB8AC3E}">
        <p14:creationId xmlns:p14="http://schemas.microsoft.com/office/powerpoint/2010/main" val="402307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5005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729D6DB-67CC-4B86-B202-1C59B7A98187}"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13065994-3CA2-43D6-BB57-65B303F4FE8B}" type="slidenum">
              <a:rPr lang="en-US" altLang="en-US"/>
              <a:pPr>
                <a:defRPr/>
              </a:pPr>
              <a:t>‹#›</a:t>
            </a:fld>
            <a:endParaRPr lang="en-US" altLang="en-US"/>
          </a:p>
        </p:txBody>
      </p:sp>
    </p:spTree>
    <p:extLst>
      <p:ext uri="{BB962C8B-B14F-4D97-AF65-F5344CB8AC3E}">
        <p14:creationId xmlns:p14="http://schemas.microsoft.com/office/powerpoint/2010/main" val="287111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E807BE3-B300-4E8E-8B53-1D4C30447194}" type="datetimeFigureOut">
              <a:rPr lang="en-US" altLang="en-US"/>
              <a:pPr>
                <a:defRPr/>
              </a:pPr>
              <a:t>4/19/17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B6684B86-A0AF-4312-BBDA-19DA6CEE3CFC}" type="slidenum">
              <a:rPr lang="en-US" altLang="en-US"/>
              <a:pPr>
                <a:defRPr/>
              </a:pPr>
              <a:t>‹#›</a:t>
            </a:fld>
            <a:endParaRPr lang="en-US" altLang="en-US"/>
          </a:p>
        </p:txBody>
      </p:sp>
    </p:spTree>
    <p:extLst>
      <p:ext uri="{BB962C8B-B14F-4D97-AF65-F5344CB8AC3E}">
        <p14:creationId xmlns:p14="http://schemas.microsoft.com/office/powerpoint/2010/main" val="3360284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EE95B51-22F0-4606-ACE7-90CF5F86AD9C}" type="datetimeFigureOut">
              <a:rPr lang="en-US" altLang="en-US"/>
              <a:pPr>
                <a:defRPr/>
              </a:pPr>
              <a:t>4/19/17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737C9E8D-8AE5-41CD-A935-685CD224DDA9}" type="slidenum">
              <a:rPr lang="en-US" altLang="en-US"/>
              <a:pPr>
                <a:defRPr/>
              </a:pPr>
              <a:t>‹#›</a:t>
            </a:fld>
            <a:endParaRPr lang="en-US" altLang="en-US"/>
          </a:p>
        </p:txBody>
      </p:sp>
    </p:spTree>
    <p:extLst>
      <p:ext uri="{BB962C8B-B14F-4D97-AF65-F5344CB8AC3E}">
        <p14:creationId xmlns:p14="http://schemas.microsoft.com/office/powerpoint/2010/main" val="1406733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52BF20B-7211-4AE4-8D08-F7F305D4B36E}" type="datetimeFigureOut">
              <a:rPr lang="en-US" altLang="en-US"/>
              <a:pPr>
                <a:defRPr/>
              </a:pPr>
              <a:t>4/19/17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ABF5D978-F629-4290-8216-F23DE25EDEBB}" type="slidenum">
              <a:rPr lang="en-US" altLang="en-US"/>
              <a:pPr>
                <a:defRPr/>
              </a:pPr>
              <a:t>‹#›</a:t>
            </a:fld>
            <a:endParaRPr lang="en-US" altLang="en-US"/>
          </a:p>
        </p:txBody>
      </p:sp>
    </p:spTree>
    <p:extLst>
      <p:ext uri="{BB962C8B-B14F-4D97-AF65-F5344CB8AC3E}">
        <p14:creationId xmlns:p14="http://schemas.microsoft.com/office/powerpoint/2010/main" val="4709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A18A842-7F6C-42FB-9108-2064C9C101D9}" type="datetimeFigureOut">
              <a:rPr lang="en-US" altLang="en-US"/>
              <a:pPr>
                <a:defRPr/>
              </a:pPr>
              <a:t>4/19/17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DB9C197E-3DCD-4660-AF54-EFB292B244A4}" type="slidenum">
              <a:rPr lang="en-US" altLang="en-US"/>
              <a:pPr>
                <a:defRPr/>
              </a:pPr>
              <a:t>‹#›</a:t>
            </a:fld>
            <a:endParaRPr lang="en-US" altLang="en-US"/>
          </a:p>
        </p:txBody>
      </p:sp>
    </p:spTree>
    <p:extLst>
      <p:ext uri="{BB962C8B-B14F-4D97-AF65-F5344CB8AC3E}">
        <p14:creationId xmlns:p14="http://schemas.microsoft.com/office/powerpoint/2010/main" val="346819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79C3B4-277A-463A-B010-2724E5C89911}" type="datetimeFigureOut">
              <a:rPr lang="en-US" altLang="en-US"/>
              <a:pPr>
                <a:defRPr/>
              </a:pPr>
              <a:t>4/19/17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700C9288-830E-44B6-9345-54ADDF4946FD}" type="slidenum">
              <a:rPr lang="en-US" altLang="en-US"/>
              <a:pPr>
                <a:defRPr/>
              </a:pPr>
              <a:t>‹#›</a:t>
            </a:fld>
            <a:endParaRPr lang="en-US" altLang="en-US"/>
          </a:p>
        </p:txBody>
      </p:sp>
    </p:spTree>
    <p:extLst>
      <p:ext uri="{BB962C8B-B14F-4D97-AF65-F5344CB8AC3E}">
        <p14:creationId xmlns:p14="http://schemas.microsoft.com/office/powerpoint/2010/main" val="371902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5FB0D10-B15F-4A15-96E7-79E69CEC8306}" type="datetimeFigureOut">
              <a:rPr lang="en-US" altLang="en-US"/>
              <a:pPr>
                <a:defRPr/>
              </a:pPr>
              <a:t>4/19/17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C2C3BFAE-7C96-4963-A143-B0BE310C8A9E}" type="slidenum">
              <a:rPr lang="en-US" altLang="en-US"/>
              <a:pPr>
                <a:defRPr/>
              </a:pPr>
              <a:t>‹#›</a:t>
            </a:fld>
            <a:endParaRPr lang="en-US" altLang="en-US"/>
          </a:p>
        </p:txBody>
      </p:sp>
    </p:spTree>
    <p:extLst>
      <p:ext uri="{BB962C8B-B14F-4D97-AF65-F5344CB8AC3E}">
        <p14:creationId xmlns:p14="http://schemas.microsoft.com/office/powerpoint/2010/main" val="280755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9A76976-6B2A-4B17-8648-E6327CD95E29}" type="datetimeFigureOut">
              <a:rPr lang="en-US" altLang="en-US"/>
              <a:pPr>
                <a:defRPr/>
              </a:pPr>
              <a:t>4/19/17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140F617E-1433-4849-92BD-BDF5DC849B99}" type="slidenum">
              <a:rPr lang="en-US" altLang="en-US"/>
              <a:pPr>
                <a:defRPr/>
              </a:pPr>
              <a:t>‹#›</a:t>
            </a:fld>
            <a:endParaRPr lang="en-US" altLang="en-US"/>
          </a:p>
        </p:txBody>
      </p:sp>
    </p:spTree>
    <p:extLst>
      <p:ext uri="{BB962C8B-B14F-4D97-AF65-F5344CB8AC3E}">
        <p14:creationId xmlns:p14="http://schemas.microsoft.com/office/powerpoint/2010/main" val="42559029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727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171D0512-73ED-46C1-92A3-31BA7E782A4A}" type="datetimeFigureOut">
              <a:rPr lang="en-US" altLang="en-US">
                <a:cs typeface="Arial" panose="020B0604020202020204" pitchFamily="34" charset="0"/>
              </a:rPr>
              <a:pPr fontAlgn="base">
                <a:spcBef>
                  <a:spcPct val="0"/>
                </a:spcBef>
                <a:spcAft>
                  <a:spcPct val="0"/>
                </a:spcAft>
                <a:defRPr/>
              </a:pPr>
              <a:t>4/19/17</a:t>
            </a:fld>
            <a:endParaRPr lang="en-US" altLang="en-US">
              <a:cs typeface="Arial" panose="020B0604020202020204" pitchFamily="34" charset="0"/>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anose="020F0502020204030204" pitchFamily="34" charset="0"/>
              </a:defRPr>
            </a:lvl1pPr>
          </a:lstStyle>
          <a:p>
            <a:pPr fontAlgn="base">
              <a:spcBef>
                <a:spcPct val="0"/>
              </a:spcBef>
              <a:spcAft>
                <a:spcPct val="0"/>
              </a:spcAft>
              <a:defRPr/>
            </a:pPr>
            <a:endParaRPr lang="en-US" altLang="en-US">
              <a:cs typeface="Arial" panose="020B0604020202020204" pitchFamily="34" charset="0"/>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F5B0D2A6-2254-4851-9087-021DA7541A72}" type="slidenum">
              <a:rPr lang="en-US" altLang="en-US">
                <a:cs typeface="Arial" panose="020B0604020202020204" pitchFamily="34" charset="0"/>
              </a:rPr>
              <a:pPr fontAlgn="base">
                <a:spcBef>
                  <a:spcPct val="0"/>
                </a:spcBef>
                <a:spcAft>
                  <a:spcPct val="0"/>
                </a:spcAft>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2454158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smtClean="0">
                <a:solidFill>
                  <a:schemeClr val="bg1"/>
                </a:solidFill>
              </a:rPr>
              <a:t>Advanced </a:t>
            </a:r>
            <a:r>
              <a:rPr lang="en-US" b="1" dirty="0" smtClean="0">
                <a:solidFill>
                  <a:schemeClr val="bg1"/>
                </a:solidFill>
              </a:rPr>
              <a:t>GEMS Course</a:t>
            </a:r>
            <a:endParaRPr lang="en-US" b="1" dirty="0">
              <a:solidFill>
                <a:schemeClr val="bg1"/>
              </a:solidFill>
            </a:endParaRPr>
          </a:p>
        </p:txBody>
      </p:sp>
      <p:sp>
        <p:nvSpPr>
          <p:cNvPr id="5" name="Subtitle 4"/>
          <p:cNvSpPr>
            <a:spLocks noGrp="1"/>
          </p:cNvSpPr>
          <p:nvPr>
            <p:ph type="subTitle" idx="1"/>
          </p:nvPr>
        </p:nvSpPr>
        <p:spPr/>
        <p:txBody>
          <a:bodyPr/>
          <a:lstStyle/>
          <a:p>
            <a:r>
              <a:rPr lang="en-US" sz="4000" b="1" dirty="0">
                <a:solidFill>
                  <a:schemeClr val="accent6"/>
                </a:solidFill>
              </a:rPr>
              <a:t>Lesson </a:t>
            </a:r>
            <a:r>
              <a:rPr lang="en-US" dirty="0"/>
              <a:t>7</a:t>
            </a:r>
            <a:r>
              <a:rPr lang="en-US" sz="4000" b="1" dirty="0">
                <a:solidFill>
                  <a:schemeClr val="accent6"/>
                </a:solidFill>
              </a:rPr>
              <a:t>A</a:t>
            </a:r>
          </a:p>
          <a:p>
            <a:r>
              <a:rPr lang="en-US" dirty="0"/>
              <a:t>Vascular Access and Enteral Feeding Tubes</a:t>
            </a:r>
          </a:p>
        </p:txBody>
      </p:sp>
    </p:spTree>
    <p:extLst>
      <p:ext uri="{BB962C8B-B14F-4D97-AF65-F5344CB8AC3E}">
        <p14:creationId xmlns:p14="http://schemas.microsoft.com/office/powerpoint/2010/main" val="14601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Pre-transport Check</a:t>
            </a:r>
          </a:p>
        </p:txBody>
      </p:sp>
      <p:sp>
        <p:nvSpPr>
          <p:cNvPr id="31747" name="Content Placeholder 2"/>
          <p:cNvSpPr>
            <a:spLocks noGrp="1"/>
          </p:cNvSpPr>
          <p:nvPr>
            <p:ph idx="1"/>
          </p:nvPr>
        </p:nvSpPr>
        <p:spPr/>
        <p:txBody>
          <a:bodyPr/>
          <a:lstStyle/>
          <a:p>
            <a:r>
              <a:rPr lang="en-US" altLang="en-US" b="1" dirty="0"/>
              <a:t>Patient status: </a:t>
            </a:r>
            <a:r>
              <a:rPr lang="en-US" altLang="en-US" dirty="0"/>
              <a:t>Stable</a:t>
            </a:r>
          </a:p>
          <a:p>
            <a:r>
              <a:rPr lang="en-US" altLang="en-US" b="1" dirty="0"/>
              <a:t>Vascular access type and site: </a:t>
            </a:r>
            <a:r>
              <a:rPr lang="en-US" altLang="en-US" dirty="0"/>
              <a:t>Triple lumen PICC</a:t>
            </a:r>
          </a:p>
          <a:p>
            <a:r>
              <a:rPr lang="en-US" altLang="en-US" b="1" dirty="0"/>
              <a:t>Vascular infusion: </a:t>
            </a:r>
            <a:r>
              <a:rPr lang="en-US" altLang="en-US" dirty="0"/>
              <a:t>TPN infusion is ordered and should be initiated en route</a:t>
            </a:r>
          </a:p>
          <a:p>
            <a:r>
              <a:rPr lang="en-US" altLang="en-US" b="1" dirty="0"/>
              <a:t>Vascular access documentation: </a:t>
            </a:r>
            <a:r>
              <a:rPr lang="en-US" altLang="en-US" dirty="0"/>
              <a:t>PICC was placed 2.5 weeks ago and documentation is listed in the patient’s chart</a:t>
            </a:r>
          </a:p>
        </p:txBody>
      </p:sp>
    </p:spTree>
    <p:extLst>
      <p:ext uri="{BB962C8B-B14F-4D97-AF65-F5344CB8AC3E}">
        <p14:creationId xmlns:p14="http://schemas.microsoft.com/office/powerpoint/2010/main" val="214235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Pre-transport Check </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PEG tube type and site: </a:t>
            </a:r>
            <a:r>
              <a:rPr lang="en-US" altLang="en-US" dirty="0"/>
              <a:t>Gastrostomy tube </a:t>
            </a:r>
            <a:br>
              <a:rPr lang="en-US" altLang="en-US" dirty="0"/>
            </a:br>
            <a:r>
              <a:rPr lang="en-US" altLang="en-US" dirty="0"/>
              <a:t>(G-tube)​</a:t>
            </a:r>
          </a:p>
          <a:p>
            <a:r>
              <a:rPr lang="en-US" altLang="en-US" b="1" dirty="0"/>
              <a:t>PEG tube flushed: </a:t>
            </a:r>
            <a:r>
              <a:rPr lang="en-US" altLang="en-US" dirty="0"/>
              <a:t>LPN states it </a:t>
            </a:r>
            <a:r>
              <a:rPr lang="en-US" altLang="en-US" dirty="0" smtClean="0"/>
              <a:t>can’t </a:t>
            </a:r>
            <a:r>
              <a:rPr lang="en-US" altLang="en-US" dirty="0"/>
              <a:t>be flushed and facility </a:t>
            </a:r>
            <a:r>
              <a:rPr lang="en-US" altLang="en-US" dirty="0" smtClean="0"/>
              <a:t>won’t receive </a:t>
            </a:r>
            <a:r>
              <a:rPr lang="en-US" altLang="en-US" dirty="0"/>
              <a:t>the patient if </a:t>
            </a:r>
            <a:r>
              <a:rPr lang="en-US" altLang="en-US" dirty="0" smtClean="0"/>
              <a:t>there’s </a:t>
            </a:r>
            <a:r>
              <a:rPr lang="en-US" altLang="en-US" dirty="0"/>
              <a:t>an issue with his G-tube​</a:t>
            </a:r>
          </a:p>
          <a:p>
            <a:r>
              <a:rPr lang="en-US" altLang="en-US" b="1" dirty="0"/>
              <a:t>PEG tube documentation: </a:t>
            </a:r>
            <a:r>
              <a:rPr lang="en-US" altLang="en-US" dirty="0"/>
              <a:t>Documentation, including when tube feeding has occurred, is included in the patient’s chart. </a:t>
            </a:r>
          </a:p>
        </p:txBody>
      </p:sp>
    </p:spTree>
    <p:extLst>
      <p:ext uri="{BB962C8B-B14F-4D97-AF65-F5344CB8AC3E}">
        <p14:creationId xmlns:p14="http://schemas.microsoft.com/office/powerpoint/2010/main" val="2136287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err="1"/>
              <a:t>En</a:t>
            </a:r>
            <a:r>
              <a:rPr lang="en-US" altLang="en-US" dirty="0"/>
              <a:t> Route</a:t>
            </a:r>
          </a:p>
        </p:txBody>
      </p:sp>
      <p:sp>
        <p:nvSpPr>
          <p:cNvPr id="31747" name="Content Placeholder 2"/>
          <p:cNvSpPr>
            <a:spLocks noGrp="1"/>
          </p:cNvSpPr>
          <p:nvPr>
            <p:ph idx="1"/>
          </p:nvPr>
        </p:nvSpPr>
        <p:spPr/>
        <p:txBody>
          <a:bodyPr/>
          <a:lstStyle/>
          <a:p>
            <a:r>
              <a:rPr lang="en-US" altLang="en-US" b="1" dirty="0"/>
              <a:t>Patient status: </a:t>
            </a:r>
            <a:r>
              <a:rPr lang="en-US" altLang="en-US" dirty="0"/>
              <a:t>Stable and communicating appropriately​</a:t>
            </a:r>
          </a:p>
          <a:p>
            <a:r>
              <a:rPr lang="en-US" altLang="en-US" b="1" dirty="0"/>
              <a:t>PICC status: </a:t>
            </a:r>
            <a:r>
              <a:rPr lang="en-US" altLang="en-US" dirty="0"/>
              <a:t>PICC won’t flush, making it difficult to infuse. ​</a:t>
            </a:r>
          </a:p>
          <a:p>
            <a:r>
              <a:rPr lang="en-US" altLang="en-US" b="1" dirty="0"/>
              <a:t>PEG status: </a:t>
            </a:r>
            <a:r>
              <a:rPr lang="en-US" altLang="en-US" dirty="0"/>
              <a:t>Site is clear. Initial aspiration/flush was unsuccessful.</a:t>
            </a:r>
          </a:p>
        </p:txBody>
      </p:sp>
    </p:spTree>
    <p:extLst>
      <p:ext uri="{BB962C8B-B14F-4D97-AF65-F5344CB8AC3E}">
        <p14:creationId xmlns:p14="http://schemas.microsoft.com/office/powerpoint/2010/main" val="76865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endParaRPr lang="en-US" altLang="en-US" sz="3200" dirty="0"/>
          </a:p>
        </p:txBody>
      </p:sp>
      <p:sp>
        <p:nvSpPr>
          <p:cNvPr id="31747" name="Content Placeholder 2"/>
          <p:cNvSpPr>
            <a:spLocks noGrp="1"/>
          </p:cNvSpPr>
          <p:nvPr>
            <p:ph idx="1"/>
          </p:nvPr>
        </p:nvSpPr>
        <p:spPr/>
        <p:txBody>
          <a:bodyPr/>
          <a:lstStyle/>
          <a:p>
            <a:r>
              <a:rPr lang="en-US" altLang="en-US" b="1" dirty="0"/>
              <a:t>Onset:</a:t>
            </a:r>
            <a:r>
              <a:rPr lang="en-US" altLang="en-US" dirty="0"/>
              <a:t> ​Electrolyte imbalance discovered from blood work last night​; PEG tube occlusion discovered this morning before the flood</a:t>
            </a:r>
          </a:p>
          <a:p>
            <a:r>
              <a:rPr lang="en-US" altLang="en-US" b="1" dirty="0"/>
              <a:t>Palliation/provocation: </a:t>
            </a:r>
            <a:r>
              <a:rPr lang="en-US" altLang="en-US" dirty="0"/>
              <a:t>N/A​</a:t>
            </a:r>
          </a:p>
          <a:p>
            <a:r>
              <a:rPr lang="en-US" altLang="en-US" b="1" dirty="0"/>
              <a:t>Quality: </a:t>
            </a:r>
            <a:r>
              <a:rPr lang="en-US" altLang="en-US" dirty="0"/>
              <a:t>N/A​</a:t>
            </a:r>
          </a:p>
          <a:p>
            <a:r>
              <a:rPr lang="en-US" altLang="en-US" b="1" dirty="0"/>
              <a:t>Radiation: </a:t>
            </a:r>
            <a:r>
              <a:rPr lang="en-US" altLang="en-US" dirty="0"/>
              <a:t>N/A​</a:t>
            </a:r>
          </a:p>
          <a:p>
            <a:r>
              <a:rPr lang="en-US" altLang="en-US" b="1" dirty="0"/>
              <a:t>Severity: </a:t>
            </a:r>
            <a:r>
              <a:rPr lang="en-US" altLang="en-US" dirty="0"/>
              <a:t>N/A​</a:t>
            </a:r>
          </a:p>
          <a:p>
            <a:r>
              <a:rPr lang="en-US" altLang="en-US" b="1" dirty="0"/>
              <a:t>Time: </a:t>
            </a:r>
            <a:r>
              <a:rPr lang="en-US" altLang="en-US" dirty="0"/>
              <a:t>N/A</a:t>
            </a:r>
          </a:p>
        </p:txBody>
      </p:sp>
    </p:spTree>
    <p:extLst>
      <p:ext uri="{BB962C8B-B14F-4D97-AF65-F5344CB8AC3E}">
        <p14:creationId xmlns:p14="http://schemas.microsoft.com/office/powerpoint/2010/main" val="3768648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S: </a:t>
            </a:r>
            <a:r>
              <a:rPr lang="en-US" altLang="en-US" dirty="0"/>
              <a:t>N/A</a:t>
            </a:r>
          </a:p>
          <a:p>
            <a:r>
              <a:rPr lang="en-US" altLang="en-US" b="1" dirty="0"/>
              <a:t>A: </a:t>
            </a:r>
            <a:r>
              <a:rPr lang="en-US" altLang="en-US" dirty="0"/>
              <a:t>Morphine sulfate</a:t>
            </a:r>
          </a:p>
          <a:p>
            <a:r>
              <a:rPr lang="en-US" altLang="en-US" b="1" dirty="0"/>
              <a:t>M: </a:t>
            </a:r>
            <a:r>
              <a:rPr lang="en-US" altLang="en-US" dirty="0"/>
              <a:t>Aspirin, Glucophage, prednisone, Lasix, and potassium</a:t>
            </a:r>
          </a:p>
          <a:p>
            <a:r>
              <a:rPr lang="en-US" altLang="en-US" b="1" dirty="0"/>
              <a:t>P: </a:t>
            </a:r>
            <a:r>
              <a:rPr lang="en-US" altLang="en-US" dirty="0"/>
              <a:t>Diabetes, AMI, CHF, COPD, renal failure, Alzheimer’s</a:t>
            </a:r>
          </a:p>
          <a:p>
            <a:r>
              <a:rPr lang="en-US" altLang="en-US" b="1" dirty="0"/>
              <a:t>L: </a:t>
            </a:r>
            <a:r>
              <a:rPr lang="en-US" altLang="en-US" dirty="0"/>
              <a:t>Tube feeding last night</a:t>
            </a:r>
          </a:p>
          <a:p>
            <a:r>
              <a:rPr lang="en-US" altLang="en-US" b="1" dirty="0"/>
              <a:t>E: </a:t>
            </a:r>
            <a:r>
              <a:rPr lang="en-US" altLang="en-US" dirty="0"/>
              <a:t>Being relocated due to the evacuation</a:t>
            </a:r>
          </a:p>
        </p:txBody>
      </p:sp>
    </p:spTree>
    <p:extLst>
      <p:ext uri="{BB962C8B-B14F-4D97-AF65-F5344CB8AC3E}">
        <p14:creationId xmlns:p14="http://schemas.microsoft.com/office/powerpoint/2010/main" val="3386290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Risk factors: </a:t>
            </a:r>
            <a:r>
              <a:rPr lang="en-US" altLang="en-US" dirty="0"/>
              <a:t>?</a:t>
            </a:r>
            <a:endParaRPr lang="en-US" altLang="en-US" b="1" dirty="0"/>
          </a:p>
          <a:p>
            <a:r>
              <a:rPr lang="en-US" altLang="en-US" b="1" dirty="0"/>
              <a:t>RR: </a:t>
            </a:r>
            <a:r>
              <a:rPr lang="en-US" altLang="en-US" dirty="0"/>
              <a:t>12</a:t>
            </a:r>
          </a:p>
          <a:p>
            <a:r>
              <a:rPr lang="en-US" altLang="en-US" b="1" dirty="0"/>
              <a:t>Pulse: </a:t>
            </a:r>
            <a:r>
              <a:rPr lang="en-US" altLang="en-US" dirty="0"/>
              <a:t>72</a:t>
            </a:r>
          </a:p>
          <a:p>
            <a:r>
              <a:rPr lang="en-US" altLang="en-US" b="1" dirty="0"/>
              <a:t>BP: </a:t>
            </a:r>
            <a:r>
              <a:rPr lang="en-US" altLang="en-US" dirty="0"/>
              <a:t>126/74</a:t>
            </a:r>
          </a:p>
          <a:p>
            <a:r>
              <a:rPr lang="en-US" altLang="en-US" b="1" dirty="0"/>
              <a:t>Temperature: </a:t>
            </a:r>
            <a:r>
              <a:rPr lang="en-US" altLang="en-US" dirty="0"/>
              <a:t>98.1</a:t>
            </a:r>
          </a:p>
        </p:txBody>
      </p:sp>
    </p:spTree>
    <p:extLst>
      <p:ext uri="{BB962C8B-B14F-4D97-AF65-F5344CB8AC3E}">
        <p14:creationId xmlns:p14="http://schemas.microsoft.com/office/powerpoint/2010/main" val="1855494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3-lead: </a:t>
            </a:r>
            <a:r>
              <a:rPr lang="en-US" altLang="en-US" dirty="0"/>
              <a:t>Sinus rhythm</a:t>
            </a:r>
          </a:p>
          <a:p>
            <a:r>
              <a:rPr lang="en-US" altLang="en-US" b="1" dirty="0"/>
              <a:t>12-lead: </a:t>
            </a:r>
            <a:r>
              <a:rPr lang="en-US" altLang="en-US" dirty="0"/>
              <a:t>Unremarkable</a:t>
            </a:r>
          </a:p>
          <a:p>
            <a:r>
              <a:rPr lang="en-US" altLang="en-US" b="1" dirty="0"/>
              <a:t>SPO2: </a:t>
            </a:r>
            <a:r>
              <a:rPr lang="en-US" altLang="en-US" dirty="0"/>
              <a:t>94% on 2 L nasal cannula</a:t>
            </a:r>
          </a:p>
          <a:p>
            <a:r>
              <a:rPr lang="en-US" altLang="en-US" b="1" dirty="0"/>
              <a:t>ETCO2: </a:t>
            </a:r>
            <a:r>
              <a:rPr lang="en-US" altLang="en-US" dirty="0"/>
              <a:t>40 mmHg</a:t>
            </a:r>
          </a:p>
          <a:p>
            <a:r>
              <a:rPr lang="en-US" altLang="en-US" b="1" dirty="0"/>
              <a:t>Blood glucose: </a:t>
            </a:r>
            <a:r>
              <a:rPr lang="en-US" altLang="en-US" dirty="0"/>
              <a:t>162</a:t>
            </a:r>
          </a:p>
          <a:p>
            <a:r>
              <a:rPr lang="en-US" altLang="en-US" b="1" dirty="0"/>
              <a:t>CO: </a:t>
            </a:r>
            <a:r>
              <a:rPr lang="en-US" altLang="en-US" dirty="0"/>
              <a:t>N/A</a:t>
            </a:r>
          </a:p>
        </p:txBody>
      </p:sp>
    </p:spTree>
    <p:extLst>
      <p:ext uri="{BB962C8B-B14F-4D97-AF65-F5344CB8AC3E}">
        <p14:creationId xmlns:p14="http://schemas.microsoft.com/office/powerpoint/2010/main" val="2462298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Detailed Assessment</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b="1" dirty="0"/>
              <a:t>HEENT: </a:t>
            </a:r>
            <a:r>
              <a:rPr lang="en-US" altLang="en-US" dirty="0"/>
              <a:t>PERRL</a:t>
            </a:r>
          </a:p>
          <a:p>
            <a:r>
              <a:rPr lang="en-US" altLang="en-US" b="1" dirty="0"/>
              <a:t>Chest: </a:t>
            </a:r>
            <a:r>
              <a:rPr lang="en-US" altLang="en-US" dirty="0"/>
              <a:t>Mild wheezing</a:t>
            </a:r>
          </a:p>
          <a:p>
            <a:r>
              <a:rPr lang="en-US" altLang="en-US" b="1" dirty="0"/>
              <a:t>Abdomen: </a:t>
            </a:r>
            <a:r>
              <a:rPr lang="en-US" altLang="en-US" dirty="0"/>
              <a:t>G-tube present</a:t>
            </a:r>
          </a:p>
          <a:p>
            <a:r>
              <a:rPr lang="en-US" altLang="en-US" b="1" dirty="0"/>
              <a:t>Extremities: </a:t>
            </a:r>
            <a:r>
              <a:rPr lang="en-US" altLang="en-US" dirty="0"/>
              <a:t>PICC present in the right AC</a:t>
            </a:r>
          </a:p>
          <a:p>
            <a:r>
              <a:rPr lang="en-US" altLang="en-US" b="1" dirty="0"/>
              <a:t>Other: </a:t>
            </a:r>
            <a:r>
              <a:rPr lang="en-US" altLang="en-US" dirty="0"/>
              <a:t>Foley </a:t>
            </a:r>
            <a:r>
              <a:rPr lang="en-US" altLang="en-US"/>
              <a:t>catheter </a:t>
            </a:r>
            <a:r>
              <a:rPr lang="en-US" altLang="en-US" smtClean="0"/>
              <a:t> </a:t>
            </a:r>
            <a:endParaRPr lang="en-US" altLang="en-US" dirty="0"/>
          </a:p>
        </p:txBody>
      </p:sp>
    </p:spTree>
    <p:extLst>
      <p:ext uri="{BB962C8B-B14F-4D97-AF65-F5344CB8AC3E}">
        <p14:creationId xmlns:p14="http://schemas.microsoft.com/office/powerpoint/2010/main" val="1246139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Arrival at </a:t>
            </a:r>
            <a:br>
              <a:rPr lang="en-US" altLang="en-US" dirty="0"/>
            </a:br>
            <a:r>
              <a:rPr lang="en-US" altLang="en-US" dirty="0"/>
              <a:t>Receiving Facility</a:t>
            </a:r>
            <a:endParaRPr lang="en-US" altLang="en-US" sz="3200" dirty="0"/>
          </a:p>
        </p:txBody>
      </p:sp>
      <p:sp>
        <p:nvSpPr>
          <p:cNvPr id="31747" name="Content Placeholder 2"/>
          <p:cNvSpPr>
            <a:spLocks noGrp="1"/>
          </p:cNvSpPr>
          <p:nvPr>
            <p:ph idx="1"/>
          </p:nvPr>
        </p:nvSpPr>
        <p:spPr/>
        <p:txBody>
          <a:bodyPr/>
          <a:lstStyle/>
          <a:p>
            <a:r>
              <a:rPr lang="en-US" altLang="en-US" b="1" dirty="0"/>
              <a:t>Patient status: </a:t>
            </a:r>
            <a:r>
              <a:rPr lang="en-US" altLang="en-US" dirty="0"/>
              <a:t>Stable and communicating appropriately​</a:t>
            </a:r>
          </a:p>
          <a:p>
            <a:r>
              <a:rPr lang="en-US" altLang="en-US" b="1" dirty="0"/>
              <a:t>Vascular access status: </a:t>
            </a:r>
            <a:r>
              <a:rPr lang="en-US" altLang="en-US" dirty="0"/>
              <a:t>While exiting the ambulance, the line was caught and the PICC was pulled on.​</a:t>
            </a:r>
          </a:p>
          <a:p>
            <a:r>
              <a:rPr lang="en-US" altLang="en-US" b="1" dirty="0"/>
              <a:t>Vascular access report: </a:t>
            </a:r>
            <a:r>
              <a:rPr lang="en-US" altLang="en-US" dirty="0"/>
              <a:t>Hand off packet during report​.</a:t>
            </a:r>
          </a:p>
          <a:p>
            <a:r>
              <a:rPr lang="en-US" altLang="en-US" b="1" dirty="0"/>
              <a:t>Vascular access documentation: </a:t>
            </a:r>
            <a:r>
              <a:rPr lang="en-US" altLang="en-US" dirty="0"/>
              <a:t>What else is turned in aside from the packet?</a:t>
            </a:r>
          </a:p>
        </p:txBody>
      </p:sp>
    </p:spTree>
    <p:extLst>
      <p:ext uri="{BB962C8B-B14F-4D97-AF65-F5344CB8AC3E}">
        <p14:creationId xmlns:p14="http://schemas.microsoft.com/office/powerpoint/2010/main" val="4011439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Arrival at Receiving </a:t>
            </a:r>
            <a:br>
              <a:rPr lang="en-US" altLang="en-US" dirty="0"/>
            </a:br>
            <a:r>
              <a:rPr lang="en-US" altLang="en-US" dirty="0"/>
              <a:t>Facility </a:t>
            </a:r>
            <a:r>
              <a:rPr lang="en-US" altLang="en-US" sz="3200" dirty="0"/>
              <a:t>(cont’d)</a:t>
            </a:r>
          </a:p>
        </p:txBody>
      </p:sp>
      <p:sp>
        <p:nvSpPr>
          <p:cNvPr id="31747" name="Content Placeholder 2"/>
          <p:cNvSpPr>
            <a:spLocks noGrp="1"/>
          </p:cNvSpPr>
          <p:nvPr>
            <p:ph idx="1"/>
          </p:nvPr>
        </p:nvSpPr>
        <p:spPr/>
        <p:txBody>
          <a:bodyPr/>
          <a:lstStyle/>
          <a:p>
            <a:r>
              <a:rPr lang="en-US" altLang="en-US" b="1" dirty="0"/>
              <a:t>PEG status: </a:t>
            </a:r>
            <a:r>
              <a:rPr lang="en-US" altLang="en-US" dirty="0"/>
              <a:t>What’s the status?​</a:t>
            </a:r>
          </a:p>
          <a:p>
            <a:r>
              <a:rPr lang="en-US" altLang="en-US" b="1" dirty="0"/>
              <a:t>PEG report: </a:t>
            </a:r>
            <a:r>
              <a:rPr lang="en-US" altLang="en-US" dirty="0"/>
              <a:t>What needs to be reported?​</a:t>
            </a:r>
          </a:p>
          <a:p>
            <a:r>
              <a:rPr lang="en-US" altLang="en-US" b="1" dirty="0"/>
              <a:t>PEG documentation: </a:t>
            </a:r>
            <a:r>
              <a:rPr lang="en-US" altLang="en-US" dirty="0"/>
              <a:t>What documentation is needed?</a:t>
            </a:r>
          </a:p>
        </p:txBody>
      </p:sp>
    </p:spTree>
    <p:extLst>
      <p:ext uri="{BB962C8B-B14F-4D97-AF65-F5344CB8AC3E}">
        <p14:creationId xmlns:p14="http://schemas.microsoft.com/office/powerpoint/2010/main" val="1192534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a:t>Objectives</a:t>
            </a:r>
          </a:p>
        </p:txBody>
      </p:sp>
      <p:sp>
        <p:nvSpPr>
          <p:cNvPr id="15363" name="Content Placeholder 2"/>
          <p:cNvSpPr>
            <a:spLocks noGrp="1"/>
          </p:cNvSpPr>
          <p:nvPr>
            <p:ph idx="1"/>
          </p:nvPr>
        </p:nvSpPr>
        <p:spPr/>
        <p:txBody>
          <a:bodyPr/>
          <a:lstStyle/>
          <a:p>
            <a:pPr eaLnBrk="1" hangingPunct="1"/>
            <a:r>
              <a:rPr lang="en-US" altLang="en-US" dirty="0"/>
              <a:t>Recognize </a:t>
            </a:r>
            <a:r>
              <a:rPr lang="en-US" altLang="en-US" dirty="0" smtClean="0"/>
              <a:t>medical </a:t>
            </a:r>
            <a:r>
              <a:rPr lang="en-US" altLang="en-US" dirty="0"/>
              <a:t>conditions that indicate the need for placement of a peripheral inserted central catheter (PICC) or </a:t>
            </a:r>
            <a:r>
              <a:rPr lang="en-US" altLang="en-US" dirty="0" smtClean="0"/>
              <a:t>percutaneous </a:t>
            </a:r>
            <a:r>
              <a:rPr lang="en-US" altLang="en-US" dirty="0"/>
              <a:t>endoscopic </a:t>
            </a:r>
            <a:r>
              <a:rPr lang="en-US" altLang="en-US" dirty="0" smtClean="0"/>
              <a:t>gastrostomy (PEG) </a:t>
            </a:r>
            <a:r>
              <a:rPr lang="en-US" altLang="en-US" dirty="0"/>
              <a:t>feeding tube.  ​</a:t>
            </a:r>
          </a:p>
          <a:p>
            <a:pPr eaLnBrk="1" hangingPunct="1"/>
            <a:r>
              <a:rPr lang="en-US" altLang="en-US" dirty="0"/>
              <a:t>Identify the physiologic complications of infection, sepsis, catheter leak, displacement, clot, air embolus, or venous thrombosis associated with the placement of a PICC or PEG tube. ​</a:t>
            </a:r>
          </a:p>
        </p:txBody>
      </p:sp>
    </p:spTree>
    <p:extLst>
      <p:ext uri="{BB962C8B-B14F-4D97-AF65-F5344CB8AC3E}">
        <p14:creationId xmlns:p14="http://schemas.microsoft.com/office/powerpoint/2010/main" val="4126233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Case Summary</a:t>
            </a:r>
            <a:endParaRPr lang="en-US" altLang="en-US" sz="3200" dirty="0"/>
          </a:p>
        </p:txBody>
      </p:sp>
      <p:sp>
        <p:nvSpPr>
          <p:cNvPr id="31747" name="Content Placeholder 2"/>
          <p:cNvSpPr>
            <a:spLocks noGrp="1"/>
          </p:cNvSpPr>
          <p:nvPr>
            <p:ph idx="1"/>
          </p:nvPr>
        </p:nvSpPr>
        <p:spPr/>
        <p:txBody>
          <a:bodyPr/>
          <a:lstStyle/>
          <a:p>
            <a:r>
              <a:rPr lang="en-US" altLang="en-US" dirty="0"/>
              <a:t>Vascular access devices are not common in the 9-1-1 setting, but </a:t>
            </a:r>
            <a:r>
              <a:rPr lang="en-US" dirty="0"/>
              <a:t>EMS practitioner</a:t>
            </a:r>
            <a:r>
              <a:rPr lang="en-US" altLang="en-US" dirty="0"/>
              <a:t>s must still be familiar with the basic concepts​ of these devices.</a:t>
            </a:r>
          </a:p>
          <a:p>
            <a:r>
              <a:rPr lang="en-US" altLang="en-US" dirty="0"/>
              <a:t>PEG tubes are becoming commonplace, </a:t>
            </a:r>
            <a:br>
              <a:rPr lang="en-US" altLang="en-US" dirty="0"/>
            </a:br>
            <a:r>
              <a:rPr lang="en-US" altLang="en-US" dirty="0"/>
              <a:t>but EMS exposure is still limited. Knowledge </a:t>
            </a:r>
            <a:br>
              <a:rPr lang="en-US" altLang="en-US" dirty="0"/>
            </a:br>
            <a:r>
              <a:rPr lang="en-US" altLang="en-US" dirty="0"/>
              <a:t>of these devices coupled with basic troubleshooting can minimize unnecessary transports. ​</a:t>
            </a:r>
          </a:p>
        </p:txBody>
      </p:sp>
    </p:spTree>
    <p:extLst>
      <p:ext uri="{BB962C8B-B14F-4D97-AF65-F5344CB8AC3E}">
        <p14:creationId xmlns:p14="http://schemas.microsoft.com/office/powerpoint/2010/main" val="3428968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Case Summary </a:t>
            </a:r>
            <a:br>
              <a:rPr lang="en-US" altLang="en-US" dirty="0"/>
            </a:br>
            <a:r>
              <a:rPr lang="en-US" altLang="en-US" sz="3200" dirty="0"/>
              <a:t>(cont’d)</a:t>
            </a:r>
          </a:p>
        </p:txBody>
      </p:sp>
      <p:sp>
        <p:nvSpPr>
          <p:cNvPr id="31747" name="Content Placeholder 2"/>
          <p:cNvSpPr>
            <a:spLocks noGrp="1"/>
          </p:cNvSpPr>
          <p:nvPr>
            <p:ph idx="1"/>
          </p:nvPr>
        </p:nvSpPr>
        <p:spPr/>
        <p:txBody>
          <a:bodyPr/>
          <a:lstStyle/>
          <a:p>
            <a:r>
              <a:rPr lang="en-US" altLang="en-US" dirty="0"/>
              <a:t>Be familiar with the basic assessments that are necessary when managing a patient with an indwelling device. ​​</a:t>
            </a:r>
          </a:p>
        </p:txBody>
      </p:sp>
    </p:spTree>
    <p:extLst>
      <p:ext uri="{BB962C8B-B14F-4D97-AF65-F5344CB8AC3E}">
        <p14:creationId xmlns:p14="http://schemas.microsoft.com/office/powerpoint/2010/main" val="1381945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dirty="0"/>
              <a:t>Objectives </a:t>
            </a:r>
            <a:r>
              <a:rPr lang="en-US" altLang="en-US" sz="3200" dirty="0"/>
              <a:t>(cont’d)</a:t>
            </a:r>
          </a:p>
        </p:txBody>
      </p:sp>
      <p:sp>
        <p:nvSpPr>
          <p:cNvPr id="15363" name="Content Placeholder 2"/>
          <p:cNvSpPr>
            <a:spLocks noGrp="1"/>
          </p:cNvSpPr>
          <p:nvPr>
            <p:ph idx="1"/>
          </p:nvPr>
        </p:nvSpPr>
        <p:spPr/>
        <p:txBody>
          <a:bodyPr/>
          <a:lstStyle/>
          <a:p>
            <a:pPr eaLnBrk="1" hangingPunct="1"/>
            <a:r>
              <a:rPr lang="en-US" altLang="en-US" dirty="0"/>
              <a:t>Recognize the proper prehospital care of a PICC line suspected of sluggish flow or inability to infuse solutions as a result of thrombus.  ​</a:t>
            </a:r>
          </a:p>
          <a:p>
            <a:pPr eaLnBrk="1" hangingPunct="1"/>
            <a:r>
              <a:rPr lang="en-US" altLang="en-US" dirty="0"/>
              <a:t>Identify the signs, symptoms, and treatment associated with PICC migration, dislodgement, or infiltration. </a:t>
            </a:r>
          </a:p>
        </p:txBody>
      </p:sp>
    </p:spTree>
    <p:extLst>
      <p:ext uri="{BB962C8B-B14F-4D97-AF65-F5344CB8AC3E}">
        <p14:creationId xmlns:p14="http://schemas.microsoft.com/office/powerpoint/2010/main" val="137520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a:t>Dispatch</a:t>
            </a:r>
          </a:p>
        </p:txBody>
      </p:sp>
      <p:sp>
        <p:nvSpPr>
          <p:cNvPr id="3" name="Content Placeholder 2"/>
          <p:cNvSpPr>
            <a:spLocks noGrp="1"/>
          </p:cNvSpPr>
          <p:nvPr>
            <p:ph idx="1"/>
          </p:nvPr>
        </p:nvSpPr>
        <p:spPr/>
        <p:txBody>
          <a:bodyPr rtlCol="0">
            <a:normAutofit lnSpcReduction="10000"/>
          </a:bodyPr>
          <a:lstStyle/>
          <a:p>
            <a:pPr marL="0" indent="0" eaLnBrk="1" fontAlgn="auto" hangingPunct="1">
              <a:spcAft>
                <a:spcPts val="0"/>
              </a:spcAft>
              <a:buNone/>
              <a:defRPr/>
            </a:pPr>
            <a:r>
              <a:rPr lang="en-US" dirty="0"/>
              <a:t>The triage officer has assigned your transport unit to Mr. Calloway, an 80-year-old male patient in Room 128, Bed 1. He is a stable patient with a PICC and PEG tube. Your crew will be transporting him to Kenwood Manor Nursing Home. Bed assignment will be distributed upon arrival. Check in with the logistics officer upon your return to inform them of the patient’s status on arrival as well as bed assignment and receiving facility staff.</a:t>
            </a:r>
          </a:p>
        </p:txBody>
      </p:sp>
    </p:spTree>
    <p:extLst>
      <p:ext uri="{BB962C8B-B14F-4D97-AF65-F5344CB8AC3E}">
        <p14:creationId xmlns:p14="http://schemas.microsoft.com/office/powerpoint/2010/main" val="169351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dirty="0"/>
              <a:t>Note to Instructors</a:t>
            </a:r>
          </a:p>
        </p:txBody>
      </p:sp>
      <p:sp>
        <p:nvSpPr>
          <p:cNvPr id="8195" name="Content Placeholder 2"/>
          <p:cNvSpPr>
            <a:spLocks noGrp="1"/>
          </p:cNvSpPr>
          <p:nvPr>
            <p:ph idx="1"/>
          </p:nvPr>
        </p:nvSpPr>
        <p:spPr/>
        <p:txBody>
          <a:bodyPr/>
          <a:lstStyle/>
          <a:p>
            <a:pPr eaLnBrk="1" hangingPunct="1">
              <a:defRPr/>
            </a:pPr>
            <a:endParaRPr lang="en-US" altLang="en-US" dirty="0"/>
          </a:p>
          <a:p>
            <a:pPr eaLnBrk="1" hangingPunct="1">
              <a:defRPr/>
            </a:pPr>
            <a:endParaRPr lang="en-US" altLang="en-US" dirty="0"/>
          </a:p>
          <a:p>
            <a:pPr eaLnBrk="1" hangingPunct="1">
              <a:defRPr/>
            </a:pPr>
            <a:r>
              <a:rPr lang="en-US" altLang="en-US" dirty="0"/>
              <a:t>At this time, break participants out into individual case scenarios OR continue with slide presentation for group discussion.</a:t>
            </a:r>
          </a:p>
        </p:txBody>
      </p:sp>
    </p:spTree>
    <p:extLst>
      <p:ext uri="{BB962C8B-B14F-4D97-AF65-F5344CB8AC3E}">
        <p14:creationId xmlns:p14="http://schemas.microsoft.com/office/powerpoint/2010/main" val="3098409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dirty="0"/>
              <a:t>Initial Observation</a:t>
            </a:r>
          </a:p>
        </p:txBody>
      </p:sp>
      <p:sp>
        <p:nvSpPr>
          <p:cNvPr id="25603" name="Content Placeholder 2"/>
          <p:cNvSpPr>
            <a:spLocks noGrp="1"/>
          </p:cNvSpPr>
          <p:nvPr>
            <p:ph idx="1"/>
          </p:nvPr>
        </p:nvSpPr>
        <p:spPr/>
        <p:txBody>
          <a:bodyPr/>
          <a:lstStyle/>
          <a:p>
            <a:pPr eaLnBrk="1" hangingPunct="1">
              <a:defRPr/>
            </a:pPr>
            <a:r>
              <a:rPr lang="en-US" altLang="en-US" dirty="0"/>
              <a:t>The patient is being evacuated due to the flood. ​</a:t>
            </a:r>
          </a:p>
          <a:p>
            <a:pPr eaLnBrk="1" hangingPunct="1">
              <a:defRPr/>
            </a:pPr>
            <a:r>
              <a:rPr lang="en-US" altLang="en-US" dirty="0"/>
              <a:t>The patient is a native English speaker who speaks coherently at intermittent points. ​</a:t>
            </a:r>
          </a:p>
          <a:p>
            <a:pPr eaLnBrk="1" hangingPunct="1">
              <a:defRPr/>
            </a:pPr>
            <a:r>
              <a:rPr lang="en-US" altLang="en-US" dirty="0"/>
              <a:t>The patient has a Foley catheter, a PEG tube, and a PICC line. ​</a:t>
            </a:r>
          </a:p>
          <a:p>
            <a:pPr eaLnBrk="1" hangingPunct="1">
              <a:defRPr/>
            </a:pPr>
            <a:endParaRPr lang="en-US" altLang="en-US" dirty="0"/>
          </a:p>
        </p:txBody>
      </p:sp>
    </p:spTree>
    <p:extLst>
      <p:ext uri="{BB962C8B-B14F-4D97-AF65-F5344CB8AC3E}">
        <p14:creationId xmlns:p14="http://schemas.microsoft.com/office/powerpoint/2010/main" val="306321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dirty="0"/>
              <a:t>Initial Observation </a:t>
            </a:r>
            <a:br>
              <a:rPr lang="en-US" altLang="en-US" dirty="0"/>
            </a:br>
            <a:r>
              <a:rPr lang="en-US" altLang="en-US" sz="3200" dirty="0"/>
              <a:t>(cont’d)</a:t>
            </a:r>
          </a:p>
        </p:txBody>
      </p:sp>
      <p:sp>
        <p:nvSpPr>
          <p:cNvPr id="25603" name="Content Placeholder 2"/>
          <p:cNvSpPr>
            <a:spLocks noGrp="1"/>
          </p:cNvSpPr>
          <p:nvPr>
            <p:ph idx="1"/>
          </p:nvPr>
        </p:nvSpPr>
        <p:spPr/>
        <p:txBody>
          <a:bodyPr/>
          <a:lstStyle/>
          <a:p>
            <a:pPr eaLnBrk="1" hangingPunct="1">
              <a:defRPr/>
            </a:pPr>
            <a:r>
              <a:rPr lang="en-US" altLang="en-US" dirty="0"/>
              <a:t>No chief complaint is noted; however, the patient was ordered TPN due to electrolyte imbalance. You’re approved to initiate en route if you’re comfortable with the PICC.​</a:t>
            </a:r>
          </a:p>
          <a:p>
            <a:pPr eaLnBrk="1" hangingPunct="1">
              <a:defRPr/>
            </a:pPr>
            <a:r>
              <a:rPr lang="en-US" altLang="en-US" dirty="0"/>
              <a:t>There have reportedly been PEG tube complications. The receiving facility is refusing to accept the patient if they are not resolved.</a:t>
            </a:r>
          </a:p>
        </p:txBody>
      </p:sp>
    </p:spTree>
    <p:extLst>
      <p:ext uri="{BB962C8B-B14F-4D97-AF65-F5344CB8AC3E}">
        <p14:creationId xmlns:p14="http://schemas.microsoft.com/office/powerpoint/2010/main" val="203675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dirty="0"/>
              <a:t>Primary Survey</a:t>
            </a:r>
          </a:p>
        </p:txBody>
      </p:sp>
      <p:sp>
        <p:nvSpPr>
          <p:cNvPr id="27651" name="Content Placeholder 2"/>
          <p:cNvSpPr>
            <a:spLocks noGrp="1"/>
          </p:cNvSpPr>
          <p:nvPr>
            <p:ph idx="1"/>
          </p:nvPr>
        </p:nvSpPr>
        <p:spPr/>
        <p:txBody>
          <a:bodyPr/>
          <a:lstStyle/>
          <a:p>
            <a:pPr eaLnBrk="1" hangingPunct="1"/>
            <a:r>
              <a:rPr lang="en-US" altLang="en-US" b="1" dirty="0"/>
              <a:t>LOC: </a:t>
            </a:r>
            <a:r>
              <a:rPr lang="en-US" altLang="en-US" dirty="0"/>
              <a:t>Responsive to verbal stimuli</a:t>
            </a:r>
          </a:p>
          <a:p>
            <a:pPr eaLnBrk="1" hangingPunct="1"/>
            <a:r>
              <a:rPr lang="en-US" altLang="en-US" b="1" dirty="0"/>
              <a:t>Airway: </a:t>
            </a:r>
            <a:r>
              <a:rPr lang="en-US" altLang="en-US" dirty="0"/>
              <a:t>Patent</a:t>
            </a:r>
          </a:p>
          <a:p>
            <a:pPr eaLnBrk="1" hangingPunct="1"/>
            <a:r>
              <a:rPr lang="en-US" altLang="en-US" b="1" dirty="0"/>
              <a:t>Breathing: </a:t>
            </a:r>
            <a:r>
              <a:rPr lang="en-US" altLang="en-US" dirty="0"/>
              <a:t>Adequate rate and depth</a:t>
            </a:r>
          </a:p>
          <a:p>
            <a:pPr eaLnBrk="1" hangingPunct="1"/>
            <a:r>
              <a:rPr lang="en-US" altLang="en-US" b="1" dirty="0"/>
              <a:t>Circulation: </a:t>
            </a:r>
            <a:r>
              <a:rPr lang="en-US" altLang="en-US" dirty="0"/>
              <a:t>Normal pulse and skin condition</a:t>
            </a:r>
          </a:p>
          <a:p>
            <a:pPr eaLnBrk="1" hangingPunct="1"/>
            <a:r>
              <a:rPr lang="en-US" altLang="en-US" b="1" dirty="0"/>
              <a:t>Sick or not sick?</a:t>
            </a:r>
          </a:p>
          <a:p>
            <a:pPr eaLnBrk="1" hangingPunct="1"/>
            <a:r>
              <a:rPr lang="en-US" altLang="en-US" b="1" dirty="0"/>
              <a:t>Differential?</a:t>
            </a:r>
          </a:p>
          <a:p>
            <a:pPr eaLnBrk="1" hangingPunct="1"/>
            <a:endParaRPr lang="en-US" altLang="en-US" dirty="0"/>
          </a:p>
        </p:txBody>
      </p:sp>
    </p:spTree>
    <p:extLst>
      <p:ext uri="{BB962C8B-B14F-4D97-AF65-F5344CB8AC3E}">
        <p14:creationId xmlns:p14="http://schemas.microsoft.com/office/powerpoint/2010/main" val="109455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dirty="0"/>
              <a:t>GEMS Assessment</a:t>
            </a:r>
          </a:p>
        </p:txBody>
      </p:sp>
      <p:sp>
        <p:nvSpPr>
          <p:cNvPr id="29699" name="Content Placeholder 2"/>
          <p:cNvSpPr>
            <a:spLocks noGrp="1"/>
          </p:cNvSpPr>
          <p:nvPr>
            <p:ph idx="1"/>
          </p:nvPr>
        </p:nvSpPr>
        <p:spPr/>
        <p:txBody>
          <a:bodyPr/>
          <a:lstStyle/>
          <a:p>
            <a:pPr eaLnBrk="1" hangingPunct="1"/>
            <a:r>
              <a:rPr lang="en-US" altLang="en-US" b="1" dirty="0"/>
              <a:t>G: </a:t>
            </a:r>
            <a:r>
              <a:rPr lang="en-US" altLang="en-US" dirty="0"/>
              <a:t>80 years old</a:t>
            </a:r>
          </a:p>
          <a:p>
            <a:pPr eaLnBrk="1" hangingPunct="1"/>
            <a:r>
              <a:rPr lang="en-US" altLang="en-US" b="1" dirty="0"/>
              <a:t>E: </a:t>
            </a:r>
            <a:r>
              <a:rPr lang="en-US" altLang="en-US" dirty="0"/>
              <a:t>Skilled nursing facility with 4 other patients in the room</a:t>
            </a:r>
          </a:p>
          <a:p>
            <a:pPr eaLnBrk="1" hangingPunct="1"/>
            <a:r>
              <a:rPr lang="en-US" altLang="en-US" b="1" dirty="0"/>
              <a:t>M: </a:t>
            </a:r>
            <a:r>
              <a:rPr lang="en-US" altLang="en-US" dirty="0"/>
              <a:t>Diabetes, renal failure, CHF, COPD, Alzheimer’s</a:t>
            </a:r>
          </a:p>
          <a:p>
            <a:pPr eaLnBrk="1" hangingPunct="1"/>
            <a:r>
              <a:rPr lang="en-US" altLang="en-US" b="1" dirty="0"/>
              <a:t>S: </a:t>
            </a:r>
            <a:r>
              <a:rPr lang="en-US" altLang="en-US" dirty="0"/>
              <a:t>Sister visits 3–4 times a week</a:t>
            </a:r>
          </a:p>
        </p:txBody>
      </p:sp>
    </p:spTree>
    <p:extLst>
      <p:ext uri="{BB962C8B-B14F-4D97-AF65-F5344CB8AC3E}">
        <p14:creationId xmlns:p14="http://schemas.microsoft.com/office/powerpoint/2010/main" val="178304245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TotalTime>
  <Words>1662</Words>
  <Application>Microsoft Macintosh PowerPoint</Application>
  <PresentationFormat>On-screen Show (4:3)</PresentationFormat>
  <Paragraphs>203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1_Office Theme</vt:lpstr>
      <vt:lpstr>Advanced GEMS Course</vt:lpstr>
      <vt:lpstr>Objectives</vt:lpstr>
      <vt:lpstr>Objectives (cont’d)</vt:lpstr>
      <vt:lpstr>Dispatch</vt:lpstr>
      <vt:lpstr>Note to Instructors</vt:lpstr>
      <vt:lpstr>Initial Observation</vt:lpstr>
      <vt:lpstr>Initial Observation  (cont’d)</vt:lpstr>
      <vt:lpstr>Primary Survey</vt:lpstr>
      <vt:lpstr>GEMS Assessment</vt:lpstr>
      <vt:lpstr>Pre-transport Check</vt:lpstr>
      <vt:lpstr>Pre-transport Check  (cont’d)</vt:lpstr>
      <vt:lpstr>En Route</vt:lpstr>
      <vt:lpstr>Detailed Assessment</vt:lpstr>
      <vt:lpstr>Detailed Assessment (cont’d)</vt:lpstr>
      <vt:lpstr>Detailed Assessment (cont’d)</vt:lpstr>
      <vt:lpstr>Detailed Assessment (cont’d)</vt:lpstr>
      <vt:lpstr>Detailed Assessment (cont’d)</vt:lpstr>
      <vt:lpstr>Arrival at  Receiving Facility</vt:lpstr>
      <vt:lpstr>Arrival at Receiving  Facility (cont’d)</vt:lpstr>
      <vt:lpstr>Case Summary</vt:lpstr>
      <vt:lpstr>Case Summary  (cont’d)</vt:lpstr>
    </vt:vector>
  </TitlesOfParts>
  <Company>Shands Jax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Trauma1South</dc:creator>
  <cp:lastModifiedBy>Lori Mortimer</cp:lastModifiedBy>
  <cp:revision>45</cp:revision>
  <dcterms:created xsi:type="dcterms:W3CDTF">2016-07-13T21:10:37Z</dcterms:created>
  <dcterms:modified xsi:type="dcterms:W3CDTF">2017-04-19T16:56:07Z</dcterms:modified>
</cp:coreProperties>
</file>