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79"/>
  </p:notesMasterIdLst>
  <p:handoutMasterIdLst>
    <p:handoutMasterId r:id="rId180"/>
  </p:handoutMasterIdLst>
  <p:sldIdLst>
    <p:sldId id="278" r:id="rId2"/>
    <p:sldId id="698" r:id="rId3"/>
    <p:sldId id="389" r:id="rId4"/>
    <p:sldId id="511" r:id="rId5"/>
    <p:sldId id="512" r:id="rId6"/>
    <p:sldId id="394" r:id="rId7"/>
    <p:sldId id="514" r:id="rId8"/>
    <p:sldId id="515" r:id="rId9"/>
    <p:sldId id="516" r:id="rId10"/>
    <p:sldId id="517" r:id="rId11"/>
    <p:sldId id="518" r:id="rId12"/>
    <p:sldId id="519" r:id="rId13"/>
    <p:sldId id="513" r:id="rId14"/>
    <p:sldId id="521" r:id="rId15"/>
    <p:sldId id="522" r:id="rId16"/>
    <p:sldId id="523" r:id="rId17"/>
    <p:sldId id="520" r:id="rId18"/>
    <p:sldId id="525" r:id="rId19"/>
    <p:sldId id="526" r:id="rId20"/>
    <p:sldId id="527" r:id="rId21"/>
    <p:sldId id="528" r:id="rId22"/>
    <p:sldId id="529" r:id="rId23"/>
    <p:sldId id="530" r:id="rId24"/>
    <p:sldId id="532" r:id="rId25"/>
    <p:sldId id="533" r:id="rId26"/>
    <p:sldId id="534" r:id="rId27"/>
    <p:sldId id="524" r:id="rId28"/>
    <p:sldId id="536" r:id="rId29"/>
    <p:sldId id="537" r:id="rId30"/>
    <p:sldId id="535" r:id="rId31"/>
    <p:sldId id="541" r:id="rId32"/>
    <p:sldId id="542" r:id="rId33"/>
    <p:sldId id="543" r:id="rId34"/>
    <p:sldId id="544" r:id="rId35"/>
    <p:sldId id="539" r:id="rId36"/>
    <p:sldId id="545" r:id="rId37"/>
    <p:sldId id="546" r:id="rId38"/>
    <p:sldId id="547" r:id="rId39"/>
    <p:sldId id="548" r:id="rId40"/>
    <p:sldId id="549" r:id="rId41"/>
    <p:sldId id="550" r:id="rId42"/>
    <p:sldId id="551" r:id="rId43"/>
    <p:sldId id="553" r:id="rId44"/>
    <p:sldId id="554" r:id="rId45"/>
    <p:sldId id="555" r:id="rId46"/>
    <p:sldId id="556" r:id="rId47"/>
    <p:sldId id="557" r:id="rId48"/>
    <p:sldId id="558" r:id="rId49"/>
    <p:sldId id="559" r:id="rId50"/>
    <p:sldId id="562" r:id="rId51"/>
    <p:sldId id="560" r:id="rId52"/>
    <p:sldId id="561" r:id="rId53"/>
    <p:sldId id="563" r:id="rId54"/>
    <p:sldId id="564" r:id="rId55"/>
    <p:sldId id="565" r:id="rId56"/>
    <p:sldId id="566" r:id="rId57"/>
    <p:sldId id="552" r:id="rId58"/>
    <p:sldId id="568" r:id="rId59"/>
    <p:sldId id="569" r:id="rId60"/>
    <p:sldId id="570" r:id="rId61"/>
    <p:sldId id="571" r:id="rId62"/>
    <p:sldId id="572" r:id="rId63"/>
    <p:sldId id="567" r:id="rId64"/>
    <p:sldId id="574" r:id="rId65"/>
    <p:sldId id="575" r:id="rId66"/>
    <p:sldId id="576" r:id="rId67"/>
    <p:sldId id="577" r:id="rId68"/>
    <p:sldId id="579" r:id="rId69"/>
    <p:sldId id="573" r:id="rId70"/>
    <p:sldId id="580" r:id="rId71"/>
    <p:sldId id="581" r:id="rId72"/>
    <p:sldId id="582" r:id="rId73"/>
    <p:sldId id="583" r:id="rId74"/>
    <p:sldId id="584" r:id="rId75"/>
    <p:sldId id="578" r:id="rId76"/>
    <p:sldId id="586" r:id="rId77"/>
    <p:sldId id="588" r:id="rId78"/>
    <p:sldId id="589" r:id="rId79"/>
    <p:sldId id="585" r:id="rId80"/>
    <p:sldId id="591" r:id="rId81"/>
    <p:sldId id="590" r:id="rId82"/>
    <p:sldId id="592" r:id="rId83"/>
    <p:sldId id="593" r:id="rId84"/>
    <p:sldId id="594" r:id="rId85"/>
    <p:sldId id="595" r:id="rId86"/>
    <p:sldId id="596" r:id="rId87"/>
    <p:sldId id="597" r:id="rId88"/>
    <p:sldId id="598" r:id="rId89"/>
    <p:sldId id="599" r:id="rId90"/>
    <p:sldId id="600" r:id="rId91"/>
    <p:sldId id="601" r:id="rId92"/>
    <p:sldId id="602" r:id="rId93"/>
    <p:sldId id="603" r:id="rId94"/>
    <p:sldId id="605" r:id="rId95"/>
    <p:sldId id="607" r:id="rId96"/>
    <p:sldId id="608" r:id="rId97"/>
    <p:sldId id="609" r:id="rId98"/>
    <p:sldId id="610" r:id="rId99"/>
    <p:sldId id="611" r:id="rId100"/>
    <p:sldId id="612" r:id="rId101"/>
    <p:sldId id="613" r:id="rId102"/>
    <p:sldId id="614" r:id="rId103"/>
    <p:sldId id="615" r:id="rId104"/>
    <p:sldId id="616" r:id="rId105"/>
    <p:sldId id="617" r:id="rId106"/>
    <p:sldId id="618" r:id="rId107"/>
    <p:sldId id="619" r:id="rId108"/>
    <p:sldId id="620" r:id="rId109"/>
    <p:sldId id="621" r:id="rId110"/>
    <p:sldId id="622" r:id="rId111"/>
    <p:sldId id="623" r:id="rId112"/>
    <p:sldId id="624" r:id="rId113"/>
    <p:sldId id="606" r:id="rId114"/>
    <p:sldId id="626" r:id="rId115"/>
    <p:sldId id="627" r:id="rId116"/>
    <p:sldId id="628" r:id="rId117"/>
    <p:sldId id="629" r:id="rId118"/>
    <p:sldId id="630" r:id="rId119"/>
    <p:sldId id="631" r:id="rId120"/>
    <p:sldId id="632" r:id="rId121"/>
    <p:sldId id="633" r:id="rId122"/>
    <p:sldId id="634" r:id="rId123"/>
    <p:sldId id="635" r:id="rId124"/>
    <p:sldId id="636" r:id="rId125"/>
    <p:sldId id="637" r:id="rId126"/>
    <p:sldId id="638" r:id="rId127"/>
    <p:sldId id="639" r:id="rId128"/>
    <p:sldId id="640" r:id="rId129"/>
    <p:sldId id="695" r:id="rId130"/>
    <p:sldId id="696" r:id="rId131"/>
    <p:sldId id="641" r:id="rId132"/>
    <p:sldId id="625" r:id="rId133"/>
    <p:sldId id="643" r:id="rId134"/>
    <p:sldId id="644" r:id="rId135"/>
    <p:sldId id="642" r:id="rId136"/>
    <p:sldId id="646" r:id="rId137"/>
    <p:sldId id="647" r:id="rId138"/>
    <p:sldId id="645" r:id="rId139"/>
    <p:sldId id="649" r:id="rId140"/>
    <p:sldId id="650" r:id="rId141"/>
    <p:sldId id="651" r:id="rId142"/>
    <p:sldId id="652" r:id="rId143"/>
    <p:sldId id="653" r:id="rId144"/>
    <p:sldId id="654" r:id="rId145"/>
    <p:sldId id="655" r:id="rId146"/>
    <p:sldId id="656" r:id="rId147"/>
    <p:sldId id="657" r:id="rId148"/>
    <p:sldId id="658" r:id="rId149"/>
    <p:sldId id="659" r:id="rId150"/>
    <p:sldId id="660" r:id="rId151"/>
    <p:sldId id="661" r:id="rId152"/>
    <p:sldId id="648" r:id="rId153"/>
    <p:sldId id="664" r:id="rId154"/>
    <p:sldId id="665" r:id="rId155"/>
    <p:sldId id="663" r:id="rId156"/>
    <p:sldId id="668" r:id="rId157"/>
    <p:sldId id="672" r:id="rId158"/>
    <p:sldId id="671" r:id="rId159"/>
    <p:sldId id="674" r:id="rId160"/>
    <p:sldId id="673" r:id="rId161"/>
    <p:sldId id="675" r:id="rId162"/>
    <p:sldId id="678" r:id="rId163"/>
    <p:sldId id="697" r:id="rId164"/>
    <p:sldId id="677" r:id="rId165"/>
    <p:sldId id="680" r:id="rId166"/>
    <p:sldId id="679" r:id="rId167"/>
    <p:sldId id="682" r:id="rId168"/>
    <p:sldId id="683" r:id="rId169"/>
    <p:sldId id="681" r:id="rId170"/>
    <p:sldId id="684" r:id="rId171"/>
    <p:sldId id="687" r:id="rId172"/>
    <p:sldId id="688" r:id="rId173"/>
    <p:sldId id="686" r:id="rId174"/>
    <p:sldId id="690" r:id="rId175"/>
    <p:sldId id="689" r:id="rId176"/>
    <p:sldId id="693" r:id="rId177"/>
    <p:sldId id="694" r:id="rId178"/>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1pPr>
    <a:lvl2pPr marL="4572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2pPr>
    <a:lvl3pPr marL="9144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3pPr>
    <a:lvl4pPr marL="13716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4pPr>
    <a:lvl5pPr marL="18288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9pPr>
  </p:defaultTextStyle>
  <p:extLst>
    <p:ext uri="{EFAFB233-063F-42B5-8137-9DF3F51BA10A}">
      <p15:sldGuideLst xmlns:p15="http://schemas.microsoft.com/office/powerpoint/2012/main" xmlns="">
        <p15:guide id="1" orient="horz" pos="2160">
          <p15:clr>
            <a:srgbClr val="A4A3A4"/>
          </p15:clr>
        </p15:guide>
        <p15:guide id="2" orient="horz" pos="912">
          <p15:clr>
            <a:srgbClr val="A4A3A4"/>
          </p15:clr>
        </p15:guide>
        <p15:guide id="3" orient="horz" pos="3936">
          <p15:clr>
            <a:srgbClr val="A4A3A4"/>
          </p15:clr>
        </p15:guide>
        <p15:guide id="4" pos="2880">
          <p15:clr>
            <a:srgbClr val="A4A3A4"/>
          </p15:clr>
        </p15:guide>
        <p15:guide id="5" pos="432">
          <p15:clr>
            <a:srgbClr val="A4A3A4"/>
          </p15:clr>
        </p15:guide>
        <p15:guide id="6" pos="5328">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nnifer Deforge-Kling" initials="JDK" lastIdx="5" clrIdx="0"/>
  <p:cmAuthor id="1" name="Jessica Sturtevant" initials="JS" lastIdx="3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87A6"/>
    <a:srgbClr val="4D207A"/>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43" autoAdjust="0"/>
    <p:restoredTop sz="76910" autoAdjust="0"/>
  </p:normalViewPr>
  <p:slideViewPr>
    <p:cSldViewPr>
      <p:cViewPr>
        <p:scale>
          <a:sx n="60" d="100"/>
          <a:sy n="60" d="100"/>
        </p:scale>
        <p:origin x="-660" y="-108"/>
      </p:cViewPr>
      <p:guideLst>
        <p:guide orient="horz" pos="2160"/>
        <p:guide orient="horz" pos="912"/>
        <p:guide orient="horz" pos="3936"/>
        <p:guide pos="2880"/>
        <p:guide pos="432"/>
        <p:guide pos="5328"/>
      </p:guideLst>
    </p:cSldViewPr>
  </p:slideViewPr>
  <p:outlineViewPr>
    <p:cViewPr>
      <p:scale>
        <a:sx n="33" d="100"/>
        <a:sy n="33" d="100"/>
      </p:scale>
      <p:origin x="0" y="-852"/>
    </p:cViewPr>
  </p:outlineViewPr>
  <p:notesTextViewPr>
    <p:cViewPr>
      <p:scale>
        <a:sx n="100" d="100"/>
        <a:sy n="100" d="100"/>
      </p:scale>
      <p:origin x="0" y="0"/>
    </p:cViewPr>
  </p:notesTextViewPr>
  <p:sorterViewPr>
    <p:cViewPr>
      <p:scale>
        <a:sx n="66" d="100"/>
        <a:sy n="66" d="100"/>
      </p:scale>
      <p:origin x="0" y="-36978"/>
    </p:cViewPr>
  </p:sorterViewPr>
  <p:notesViewPr>
    <p:cSldViewPr>
      <p:cViewPr varScale="1">
        <p:scale>
          <a:sx n="63" d="100"/>
          <a:sy n="63" d="100"/>
        </p:scale>
        <p:origin x="152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commentAuthors" Target="commentAuthor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dirty="0">
                <a:latin typeface="Times New Roman" pitchFamily="18" charset="0"/>
                <a:ea typeface="+mn-ea"/>
              </a:defRPr>
            </a:lvl1pPr>
          </a:lstStyle>
          <a:p>
            <a:pPr>
              <a:defRPr/>
            </a:pPr>
            <a:endParaRPr lang="en-US" dirty="0"/>
          </a:p>
        </p:txBody>
      </p:sp>
      <p:sp>
        <p:nvSpPr>
          <p:cNvPr id="2150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dirty="0">
                <a:latin typeface="Times New Roman" pitchFamily="18" charset="0"/>
                <a:ea typeface="+mn-ea"/>
              </a:defRPr>
            </a:lvl1pPr>
          </a:lstStyle>
          <a:p>
            <a:pPr>
              <a:defRPr/>
            </a:pPr>
            <a:endParaRPr lang="en-US" dirty="0"/>
          </a:p>
        </p:txBody>
      </p:sp>
      <p:sp>
        <p:nvSpPr>
          <p:cNvPr id="2150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dirty="0">
                <a:latin typeface="Times New Roman" pitchFamily="18" charset="0"/>
                <a:ea typeface="+mn-ea"/>
              </a:defRPr>
            </a:lvl1pPr>
          </a:lstStyle>
          <a:p>
            <a:pPr>
              <a:defRPr/>
            </a:pPr>
            <a:endParaRPr lang="en-US" dirty="0"/>
          </a:p>
        </p:txBody>
      </p:sp>
      <p:sp>
        <p:nvSpPr>
          <p:cNvPr id="2150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6321DF8-F179-43D0-BC0F-D11D20D05FF7}" type="slidenum">
              <a:rPr lang="en-US" altLang="en-US"/>
              <a:pPr/>
              <a:t>‹#›</a:t>
            </a:fld>
            <a:endParaRPr lang="en-US" altLang="en-US" dirty="0"/>
          </a:p>
        </p:txBody>
      </p:sp>
    </p:spTree>
    <p:extLst>
      <p:ext uri="{BB962C8B-B14F-4D97-AF65-F5344CB8AC3E}">
        <p14:creationId xmlns:p14="http://schemas.microsoft.com/office/powerpoint/2010/main" val="2242550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dirty="0">
                <a:latin typeface="Times New Roman" pitchFamily="18" charset="0"/>
                <a:ea typeface="+mn-ea"/>
              </a:defRPr>
            </a:lvl1pPr>
          </a:lstStyle>
          <a:p>
            <a:pPr>
              <a:defRPr/>
            </a:pPr>
            <a:endParaRPr lang="en-US" dirty="0"/>
          </a:p>
        </p:txBody>
      </p:sp>
      <p:sp>
        <p:nvSpPr>
          <p:cNvPr id="1638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dirty="0">
                <a:latin typeface="Times New Roman" pitchFamily="18" charset="0"/>
                <a:ea typeface="+mn-ea"/>
              </a:defRPr>
            </a:lvl1pPr>
          </a:lstStyle>
          <a:p>
            <a:pPr>
              <a:defRPr/>
            </a:pPr>
            <a:endParaRPr lang="en-US" dirty="0"/>
          </a:p>
        </p:txBody>
      </p:sp>
      <p:sp>
        <p:nvSpPr>
          <p:cNvPr id="144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9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dirty="0">
                <a:latin typeface="Times New Roman" pitchFamily="18" charset="0"/>
                <a:ea typeface="+mn-ea"/>
              </a:defRPr>
            </a:lvl1pPr>
          </a:lstStyle>
          <a:p>
            <a:pPr>
              <a:defRPr/>
            </a:pPr>
            <a:endParaRPr lang="en-US" dirty="0"/>
          </a:p>
        </p:txBody>
      </p:sp>
      <p:sp>
        <p:nvSpPr>
          <p:cNvPr id="1639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E216C51-FE2C-4B40-8DEA-FA0CE26D0BF2}" type="slidenum">
              <a:rPr lang="en-US" altLang="en-US"/>
              <a:pPr/>
              <a:t>‹#›</a:t>
            </a:fld>
            <a:endParaRPr lang="en-US" altLang="en-US" dirty="0"/>
          </a:p>
        </p:txBody>
      </p:sp>
    </p:spTree>
    <p:extLst>
      <p:ext uri="{BB962C8B-B14F-4D97-AF65-F5344CB8AC3E}">
        <p14:creationId xmlns:p14="http://schemas.microsoft.com/office/powerpoint/2010/main" val="1499979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Chapter</a:t>
            </a:r>
            <a:r>
              <a:rPr lang="en-US" baseline="0" dirty="0"/>
              <a:t> 15: Chronic Disease Management</a:t>
            </a:r>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a:t>
            </a:fld>
            <a:endParaRPr lang="en-US" altLang="en-US" dirty="0"/>
          </a:p>
        </p:txBody>
      </p:sp>
    </p:spTree>
    <p:extLst>
      <p:ext uri="{BB962C8B-B14F-4D97-AF65-F5344CB8AC3E}">
        <p14:creationId xmlns:p14="http://schemas.microsoft.com/office/powerpoint/2010/main" val="1465788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914400" marR="0" indent="-457200">
              <a:spcBef>
                <a:spcPts val="0"/>
              </a:spcBef>
              <a:spcAft>
                <a:spcPts val="300"/>
              </a:spcAft>
              <a:tabLst>
                <a:tab pos="457200" algn="l"/>
                <a:tab pos="685800" algn="l"/>
              </a:tabLst>
            </a:pPr>
            <a:r>
              <a:rPr lang="en-US" dirty="0">
                <a:ea typeface="Times New Roman" panose="02020603050405020304" pitchFamily="18" charset="0"/>
              </a:rPr>
              <a:t>d.	Monitoring patient progress</a:t>
            </a:r>
          </a:p>
          <a:p>
            <a:pPr marL="685800" marR="0" indent="-228600">
              <a:spcBef>
                <a:spcPts val="0"/>
              </a:spcBef>
              <a:spcAft>
                <a:spcPts val="300"/>
              </a:spcAft>
              <a:tabLst>
                <a:tab pos="457200" algn="l"/>
                <a:tab pos="685800" algn="l"/>
              </a:tabLst>
            </a:pPr>
            <a:r>
              <a:rPr lang="en-US" dirty="0">
                <a:ea typeface="Times New Roman" panose="02020603050405020304" pitchFamily="18" charset="0"/>
              </a:rPr>
              <a:t>e.	Communicating when the patient’s condition no longer meets the plan of care</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10</a:t>
            </a:fld>
            <a:endParaRPr lang="en-US" altLang="en-US" dirty="0"/>
          </a:p>
        </p:txBody>
      </p:sp>
    </p:spTree>
    <p:extLst>
      <p:ext uri="{BB962C8B-B14F-4D97-AF65-F5344CB8AC3E}">
        <p14:creationId xmlns:p14="http://schemas.microsoft.com/office/powerpoint/2010/main" val="99208574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12. Management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Follow the plan of care.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Management techniques may be based on:</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Symptom recognition</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Early detection of progression</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iii.	The need for full assistance (</a:t>
            </a:r>
            <a:r>
              <a:rPr lang="en-US" sz="1200" dirty="0" err="1" smtClean="0">
                <a:effectLst/>
                <a:latin typeface="Times New Roman"/>
                <a:ea typeface="Times New Roman"/>
              </a:rPr>
              <a:t>eg</a:t>
            </a:r>
            <a:r>
              <a:rPr lang="en-US" sz="1200" dirty="0" smtClean="0">
                <a:effectLst/>
                <a:latin typeface="Times New Roman"/>
                <a:ea typeface="Times New Roman"/>
              </a:rPr>
              <a:t>, skilled nursing facilities, full in-home care, palliative care, and hospice care)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Three classes of medications are commonly prescribed for Parkinson disease:</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Dopamine agonists</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Catechol-</a:t>
            </a:r>
            <a:r>
              <a:rPr lang="en-US" sz="1200" i="1" dirty="0" smtClean="0">
                <a:effectLst/>
                <a:latin typeface="Times New Roman"/>
                <a:ea typeface="Times New Roman"/>
              </a:rPr>
              <a:t>O</a:t>
            </a:r>
            <a:r>
              <a:rPr lang="en-US" sz="1200" dirty="0" smtClean="0">
                <a:effectLst/>
                <a:latin typeface="Times New Roman"/>
                <a:ea typeface="Times New Roman"/>
              </a:rPr>
              <a:t>-methyl </a:t>
            </a:r>
            <a:r>
              <a:rPr lang="en-US" sz="1200" dirty="0" err="1" smtClean="0">
                <a:effectLst/>
                <a:latin typeface="Times New Roman"/>
                <a:ea typeface="Times New Roman"/>
              </a:rPr>
              <a:t>transferase</a:t>
            </a:r>
            <a:r>
              <a:rPr lang="en-US" sz="1200" dirty="0" smtClean="0">
                <a:effectLst/>
                <a:latin typeface="Times New Roman"/>
                <a:ea typeface="Times New Roman"/>
              </a:rPr>
              <a:t> (COMT) inhibitors</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iii.	Medications to control non-motor symptoms (</a:t>
            </a:r>
            <a:r>
              <a:rPr lang="en-US" sz="1200" dirty="0" err="1" smtClean="0">
                <a:effectLst/>
                <a:latin typeface="Times New Roman"/>
                <a:ea typeface="Times New Roman"/>
              </a:rPr>
              <a:t>eg</a:t>
            </a:r>
            <a:r>
              <a:rPr lang="en-US" sz="1200" dirty="0" smtClean="0">
                <a:effectLst/>
                <a:latin typeface="Times New Roman"/>
                <a:ea typeface="Times New Roman"/>
              </a:rPr>
              <a:t>, antidepressants)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During the initial visits of enrollment and intake, community paramedics should fully document: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All symptoms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Limitations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iii.	Assistance the patient requires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Consider each level of assistance needed and navigate the patient to the appropriate outreach services. Follow local protocols.</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100</a:t>
            </a:fld>
            <a:endParaRPr lang="en-US" altLang="en-US" dirty="0"/>
          </a:p>
        </p:txBody>
      </p:sp>
    </p:spTree>
    <p:extLst>
      <p:ext uri="{BB962C8B-B14F-4D97-AF65-F5344CB8AC3E}">
        <p14:creationId xmlns:p14="http://schemas.microsoft.com/office/powerpoint/2010/main" val="237875812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a:t>
            </a:r>
            <a:r>
              <a:rPr lang="en-US" dirty="0" smtClean="0"/>
              <a:t>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13. Education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Many online resources from organizations such as: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The Parkinson’s Disease Foundation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Michael J. Fox Foundation for Parkinson’s Research</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iii.	National Parkinson Foundation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All education should be focused 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Coping with the disease and prevention of complications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Progression as much as possible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Ensure that educational materials are tailored to the patient’s health literacy </a:t>
            </a:r>
            <a:r>
              <a:rPr lang="en-US" sz="1200" dirty="0" smtClean="0">
                <a:effectLst/>
                <a:latin typeface="Times New Roman"/>
                <a:ea typeface="Times New Roman"/>
              </a:rPr>
              <a:t>level.</a:t>
            </a:r>
            <a:endParaRPr lang="en-US" sz="1200" dirty="0" smtClean="0">
              <a:effectLst/>
              <a:latin typeface="Times New Roman"/>
              <a:ea typeface="Times New Roman"/>
            </a:endParaRP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Address hygiene needs, fall risks, and other preventive measures as </a:t>
            </a:r>
            <a:r>
              <a:rPr lang="en-US" sz="1200" dirty="0" smtClean="0">
                <a:effectLst/>
                <a:latin typeface="Times New Roman"/>
                <a:ea typeface="Times New Roman"/>
              </a:rPr>
              <a:t>necessary.</a:t>
            </a:r>
            <a:endParaRPr lang="en-US" sz="1200" dirty="0" smtClean="0">
              <a:effectLst/>
              <a:latin typeface="Times New Roman"/>
              <a:ea typeface="Times New Roman"/>
            </a:endParaRPr>
          </a:p>
          <a:p>
            <a:endParaRPr lang="en-US" dirty="0"/>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101</a:t>
            </a:fld>
            <a:endParaRPr lang="en-US" altLang="en-US" dirty="0"/>
          </a:p>
        </p:txBody>
      </p:sp>
    </p:spTree>
    <p:extLst>
      <p:ext uri="{BB962C8B-B14F-4D97-AF65-F5344CB8AC3E}">
        <p14:creationId xmlns:p14="http://schemas.microsoft.com/office/powerpoint/2010/main" val="245738039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228600" marR="0" indent="-228600">
              <a:spcBef>
                <a:spcPts val="600"/>
              </a:spcBef>
              <a:spcAft>
                <a:spcPts val="600"/>
              </a:spcAft>
            </a:pPr>
            <a:r>
              <a:rPr lang="en-US" dirty="0">
                <a:ea typeface="Times New Roman" panose="02020603050405020304" pitchFamily="18" charset="0"/>
              </a:rPr>
              <a:t>D. 	Amyotrophic lateral sclerosis</a:t>
            </a:r>
          </a:p>
          <a:p>
            <a:pPr marL="457200" marR="0" indent="-228600">
              <a:spcBef>
                <a:spcPts val="0"/>
              </a:spcBef>
              <a:spcAft>
                <a:spcPts val="300"/>
              </a:spcAft>
              <a:tabLst>
                <a:tab pos="457200" algn="l"/>
              </a:tabLst>
            </a:pPr>
            <a:r>
              <a:rPr lang="en-US" dirty="0">
                <a:ea typeface="Times New Roman" panose="02020603050405020304" pitchFamily="18" charset="0"/>
              </a:rPr>
              <a:t>1. Amyotrophic lateral sclerosis (ALS), also known as Lou Gehrig disease, is a rare progressive neurodegenerative disease that affects voluntary muscle movement.</a:t>
            </a:r>
          </a:p>
          <a:p>
            <a:pPr marL="914400" marR="0" indent="-457200">
              <a:spcBef>
                <a:spcPts val="0"/>
              </a:spcBef>
              <a:spcAft>
                <a:spcPts val="300"/>
              </a:spcAft>
              <a:tabLst>
                <a:tab pos="457200" algn="l"/>
                <a:tab pos="685800" algn="l"/>
              </a:tabLst>
            </a:pPr>
            <a:r>
              <a:rPr lang="en-US" dirty="0">
                <a:ea typeface="Times New Roman" panose="02020603050405020304" pitchFamily="18" charset="0"/>
              </a:rPr>
              <a:t>a.	The neurons that control all voluntary muscles die.</a:t>
            </a:r>
          </a:p>
          <a:p>
            <a:pPr marL="914400" marR="0" indent="-457200">
              <a:spcBef>
                <a:spcPts val="0"/>
              </a:spcBef>
              <a:spcAft>
                <a:spcPts val="300"/>
              </a:spcAft>
              <a:tabLst>
                <a:tab pos="457200" algn="l"/>
                <a:tab pos="685800" algn="l"/>
              </a:tabLst>
            </a:pPr>
            <a:r>
              <a:rPr lang="en-US" dirty="0">
                <a:ea typeface="Times New Roman" panose="02020603050405020304" pitchFamily="18" charset="0"/>
              </a:rPr>
              <a:t>b. 	Etiology unclear, but believed to be genetic</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Prevalence of 3.9 cases per 100,000 population in the United States and is most prevalent among White males</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102</a:t>
            </a:fld>
            <a:endParaRPr lang="en-US" altLang="en-US" dirty="0"/>
          </a:p>
        </p:txBody>
      </p:sp>
    </p:spTree>
    <p:extLst>
      <p:ext uri="{BB962C8B-B14F-4D97-AF65-F5344CB8AC3E}">
        <p14:creationId xmlns:p14="http://schemas.microsoft.com/office/powerpoint/2010/main" val="112731766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dirty="0">
                <a:ea typeface="Times New Roman" panose="02020603050405020304" pitchFamily="18" charset="0"/>
              </a:rPr>
              <a:t>2.	Symptoms of ALS include:</a:t>
            </a:r>
          </a:p>
          <a:p>
            <a:pPr marL="914400" marR="0" indent="-457200">
              <a:spcBef>
                <a:spcPts val="0"/>
              </a:spcBef>
              <a:spcAft>
                <a:spcPts val="300"/>
              </a:spcAft>
              <a:tabLst>
                <a:tab pos="457200" algn="l"/>
                <a:tab pos="685800" algn="l"/>
              </a:tabLst>
            </a:pPr>
            <a:r>
              <a:rPr lang="en-US" dirty="0">
                <a:ea typeface="Times New Roman" panose="02020603050405020304" pitchFamily="18" charset="0"/>
              </a:rPr>
              <a:t>a.	Fatigue</a:t>
            </a:r>
          </a:p>
          <a:p>
            <a:pPr marL="914400" marR="0" indent="-457200">
              <a:spcBef>
                <a:spcPts val="0"/>
              </a:spcBef>
              <a:spcAft>
                <a:spcPts val="300"/>
              </a:spcAft>
              <a:tabLst>
                <a:tab pos="457200" algn="l"/>
                <a:tab pos="685800" algn="l"/>
              </a:tabLst>
            </a:pPr>
            <a:r>
              <a:rPr lang="en-US" dirty="0">
                <a:ea typeface="Times New Roman" panose="02020603050405020304" pitchFamily="18" charset="0"/>
              </a:rPr>
              <a:t>b.	Muscle cramping</a:t>
            </a:r>
          </a:p>
          <a:p>
            <a:pPr marL="914400" marR="0" indent="-457200">
              <a:spcBef>
                <a:spcPts val="0"/>
              </a:spcBef>
              <a:spcAft>
                <a:spcPts val="300"/>
              </a:spcAft>
              <a:tabLst>
                <a:tab pos="457200" algn="l"/>
                <a:tab pos="685800" algn="l"/>
              </a:tabLst>
            </a:pPr>
            <a:r>
              <a:rPr lang="en-US" dirty="0">
                <a:ea typeface="Times New Roman" panose="02020603050405020304" pitchFamily="18" charset="0"/>
              </a:rPr>
              <a:t>c.	Muscle fasciculations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d.	Pain</a:t>
            </a:r>
          </a:p>
          <a:p>
            <a:pPr marL="914400" marR="0" indent="-457200">
              <a:spcBef>
                <a:spcPts val="0"/>
              </a:spcBef>
              <a:spcAft>
                <a:spcPts val="300"/>
              </a:spcAft>
              <a:tabLst>
                <a:tab pos="457200" algn="l"/>
                <a:tab pos="685800" algn="l"/>
              </a:tabLst>
            </a:pPr>
            <a:r>
              <a:rPr lang="en-US" dirty="0">
                <a:ea typeface="Times New Roman" panose="02020603050405020304" pitchFamily="18" charset="0"/>
              </a:rPr>
              <a:t>e.	Depression</a:t>
            </a:r>
          </a:p>
          <a:p>
            <a:pPr marL="914400" marR="0" indent="-457200">
              <a:spcBef>
                <a:spcPts val="0"/>
              </a:spcBef>
              <a:spcAft>
                <a:spcPts val="300"/>
              </a:spcAft>
              <a:tabLst>
                <a:tab pos="457200" algn="l"/>
                <a:tab pos="685800" algn="l"/>
              </a:tabLst>
            </a:pPr>
            <a:r>
              <a:rPr lang="en-US" dirty="0">
                <a:ea typeface="Times New Roman" panose="02020603050405020304" pitchFamily="18" charset="0"/>
              </a:rPr>
              <a:t>f. 	Sleep disturbances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g.	Constipation</a:t>
            </a:r>
          </a:p>
          <a:p>
            <a:pPr marL="457200" marR="0" indent="-228600">
              <a:spcBef>
                <a:spcPts val="0"/>
              </a:spcBef>
              <a:spcAft>
                <a:spcPts val="300"/>
              </a:spcAft>
              <a:tabLst>
                <a:tab pos="457200" algn="l"/>
              </a:tabLst>
            </a:pPr>
            <a:r>
              <a:rPr lang="en-US" sz="1200" dirty="0" smtClean="0">
                <a:effectLst/>
                <a:latin typeface="Times New Roman"/>
                <a:ea typeface="Times New Roman"/>
              </a:rPr>
              <a:t>3. The disease: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Progresses very rapidly, over 3 to 5 years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Affects the entire body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Causes patients to lose all control over all voluntary and involuntary muscles </a:t>
            </a:r>
          </a:p>
          <a:p>
            <a:pPr marL="457200" marR="0" indent="-228600">
              <a:spcBef>
                <a:spcPts val="0"/>
              </a:spcBef>
              <a:spcAft>
                <a:spcPts val="300"/>
              </a:spcAft>
              <a:tabLst>
                <a:tab pos="457200" algn="l"/>
              </a:tabLst>
            </a:pPr>
            <a:r>
              <a:rPr lang="en-US" sz="1200" dirty="0" smtClean="0">
                <a:effectLst/>
                <a:latin typeface="Times New Roman"/>
                <a:ea typeface="Times New Roman"/>
              </a:rPr>
              <a:t>4. Latter stages of the disease: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Full thoracic paralysis, with patients needing a ventilator for full respiratory support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24/7 support required fairly rapidly after diagnosis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Aggressive, yet palliative treatment</a:t>
            </a:r>
          </a:p>
          <a:p>
            <a:pPr marL="457200" marR="0" indent="-228600">
              <a:spcBef>
                <a:spcPts val="0"/>
              </a:spcBef>
              <a:spcAft>
                <a:spcPts val="300"/>
              </a:spcAft>
              <a:tabLst>
                <a:tab pos="457200" algn="l"/>
              </a:tabLst>
            </a:pPr>
            <a:r>
              <a:rPr lang="en-US" sz="1200" dirty="0" smtClean="0">
                <a:effectLst/>
                <a:latin typeface="Times New Roman"/>
                <a:ea typeface="Times New Roman"/>
              </a:rPr>
              <a:t>5.	There are no specific laboratory tests or methods that can be used to make a definitive diagnosis of ALS. Potential tests include: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Electromyography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Nerve conduction study</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103</a:t>
            </a:fld>
            <a:endParaRPr lang="en-US" altLang="en-US" dirty="0"/>
          </a:p>
        </p:txBody>
      </p:sp>
    </p:spTree>
    <p:extLst>
      <p:ext uri="{BB962C8B-B14F-4D97-AF65-F5344CB8AC3E}">
        <p14:creationId xmlns:p14="http://schemas.microsoft.com/office/powerpoint/2010/main" val="353449043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6.	Monitoring </a:t>
            </a:r>
          </a:p>
          <a:p>
            <a:pPr marL="685800" marR="0" indent="-228600">
              <a:spcBef>
                <a:spcPts val="0"/>
              </a:spcBef>
              <a:spcAft>
                <a:spcPts val="300"/>
              </a:spcAft>
              <a:tabLst>
                <a:tab pos="457200" algn="l"/>
              </a:tabLst>
            </a:pPr>
            <a:r>
              <a:rPr lang="en-US" sz="1200" dirty="0" smtClean="0">
                <a:effectLst/>
                <a:latin typeface="Times New Roman"/>
                <a:ea typeface="Times New Roman"/>
              </a:rPr>
              <a:t>a.	Patients with ALS will vary in terms of where their symptoms originate.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Community paramedics should fully document every symptom and any abnormalities in the physical examination.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Early symptom monitoring is essential for appropriate treatment of these patients.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Any sudden-onset, sustained neurologic change or symptom should be reported to the medical director.</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Ensure that patients are receiving the appropriate level of care from their social networks.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f. 	Follow local protocols.</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104</a:t>
            </a:fld>
            <a:endParaRPr lang="en-US" altLang="en-US" dirty="0"/>
          </a:p>
        </p:txBody>
      </p:sp>
    </p:spTree>
    <p:extLst>
      <p:ext uri="{BB962C8B-B14F-4D97-AF65-F5344CB8AC3E}">
        <p14:creationId xmlns:p14="http://schemas.microsoft.com/office/powerpoint/2010/main" val="261726108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dirty="0">
                <a:ea typeface="Times New Roman" panose="02020603050405020304" pitchFamily="18" charset="0"/>
              </a:rPr>
              <a:t>7.	Management</a:t>
            </a:r>
          </a:p>
          <a:p>
            <a:pPr marL="685800" marR="0" indent="-228600">
              <a:spcBef>
                <a:spcPts val="0"/>
              </a:spcBef>
              <a:spcAft>
                <a:spcPts val="300"/>
              </a:spcAft>
              <a:tabLst>
                <a:tab pos="457200" algn="l"/>
                <a:tab pos="685800" algn="l"/>
              </a:tabLst>
            </a:pPr>
            <a:r>
              <a:rPr lang="en-US" dirty="0">
                <a:ea typeface="Times New Roman" panose="02020603050405020304" pitchFamily="18" charset="0"/>
              </a:rPr>
              <a:t>a. 	</a:t>
            </a:r>
            <a:r>
              <a:rPr lang="en-US" dirty="0" smtClean="0">
                <a:ea typeface="Times New Roman" panose="02020603050405020304" pitchFamily="18" charset="0"/>
              </a:rPr>
              <a:t>Treatment is primarily </a:t>
            </a:r>
            <a:r>
              <a:rPr lang="en-US" dirty="0">
                <a:ea typeface="Times New Roman" panose="02020603050405020304" pitchFamily="18" charset="0"/>
              </a:rPr>
              <a:t>supportive in nature. </a:t>
            </a:r>
          </a:p>
          <a:p>
            <a:pPr marL="685800" marR="0" indent="-228600">
              <a:spcBef>
                <a:spcPts val="0"/>
              </a:spcBef>
              <a:spcAft>
                <a:spcPts val="300"/>
              </a:spcAft>
              <a:tabLst>
                <a:tab pos="457200" algn="l"/>
                <a:tab pos="685800" algn="l"/>
              </a:tabLst>
            </a:pPr>
            <a:r>
              <a:rPr lang="en-US" dirty="0">
                <a:ea typeface="Times New Roman" panose="02020603050405020304" pitchFamily="18" charset="0"/>
              </a:rPr>
              <a:t>b.	There is no cure, although some medications have been found to alleviate some of the symptoms.</a:t>
            </a:r>
          </a:p>
          <a:p>
            <a:pPr marL="685800" marR="0" indent="-228600">
              <a:spcBef>
                <a:spcPts val="0"/>
              </a:spcBef>
              <a:spcAft>
                <a:spcPts val="300"/>
              </a:spcAft>
              <a:tabLst>
                <a:tab pos="457200" algn="l"/>
                <a:tab pos="685800" algn="l"/>
              </a:tabLst>
            </a:pPr>
            <a:r>
              <a:rPr lang="en-US" dirty="0">
                <a:ea typeface="Times New Roman" panose="02020603050405020304" pitchFamily="18" charset="0"/>
              </a:rPr>
              <a:t>c.	Follow the plan of care. </a:t>
            </a:r>
          </a:p>
          <a:p>
            <a:pPr marL="685800" marR="0" indent="-228600">
              <a:spcBef>
                <a:spcPts val="0"/>
              </a:spcBef>
              <a:spcAft>
                <a:spcPts val="300"/>
              </a:spcAft>
              <a:tabLst>
                <a:tab pos="457200" algn="l"/>
                <a:tab pos="685800" algn="l"/>
              </a:tabLst>
            </a:pPr>
            <a:r>
              <a:rPr lang="en-US" dirty="0">
                <a:ea typeface="Times New Roman" panose="02020603050405020304" pitchFamily="18" charset="0"/>
              </a:rPr>
              <a:t>d.	In the later stages of this disease, patients will require full management and care. </a:t>
            </a:r>
          </a:p>
          <a:p>
            <a:pPr marL="685800" indent="-228600"/>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105</a:t>
            </a:fld>
            <a:endParaRPr lang="en-US" altLang="en-US" dirty="0"/>
          </a:p>
        </p:txBody>
      </p:sp>
    </p:spTree>
    <p:extLst>
      <p:ext uri="{BB962C8B-B14F-4D97-AF65-F5344CB8AC3E}">
        <p14:creationId xmlns:p14="http://schemas.microsoft.com/office/powerpoint/2010/main" val="84813783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8.	Education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To help patients understand this disease, provide an explanation such as the following: </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“The neurons or communicators from your brain to your muscles are destroyed, which is why you sometimes have weakness, atrophy, and involuntary twitches.”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Educate the patient on devices such as hospital beds and tracheostomies.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Provide patients, families, and caregivers with supportive care and navigate them to outreach services.</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106</a:t>
            </a:fld>
            <a:endParaRPr lang="en-US" altLang="en-US" dirty="0"/>
          </a:p>
        </p:txBody>
      </p:sp>
    </p:spTree>
    <p:extLst>
      <p:ext uri="{BB962C8B-B14F-4D97-AF65-F5344CB8AC3E}">
        <p14:creationId xmlns:p14="http://schemas.microsoft.com/office/powerpoint/2010/main" val="239396518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228600" marR="0" indent="-228600">
              <a:spcBef>
                <a:spcPts val="600"/>
              </a:spcBef>
              <a:spcAft>
                <a:spcPts val="600"/>
              </a:spcAft>
            </a:pPr>
            <a:r>
              <a:rPr lang="en-US" dirty="0">
                <a:ea typeface="Times New Roman" panose="02020603050405020304" pitchFamily="18" charset="0"/>
              </a:rPr>
              <a:t>E. 	Huntington disease</a:t>
            </a:r>
          </a:p>
          <a:p>
            <a:pPr marL="457200" marR="0" indent="-228600">
              <a:spcBef>
                <a:spcPts val="0"/>
              </a:spcBef>
              <a:spcAft>
                <a:spcPts val="300"/>
              </a:spcAft>
              <a:tabLst>
                <a:tab pos="457200" algn="l"/>
              </a:tabLst>
            </a:pPr>
            <a:r>
              <a:rPr lang="en-US" dirty="0">
                <a:ea typeface="Times New Roman" panose="02020603050405020304" pitchFamily="18" charset="0"/>
              </a:rPr>
              <a:t>1.	Huntington disease</a:t>
            </a:r>
            <a:r>
              <a:rPr lang="en-US" b="1" dirty="0">
                <a:ea typeface="Times New Roman" panose="02020603050405020304" pitchFamily="18" charset="0"/>
              </a:rPr>
              <a:t> </a:t>
            </a:r>
            <a:r>
              <a:rPr lang="en-US" dirty="0">
                <a:ea typeface="Times New Roman" panose="02020603050405020304" pitchFamily="18" charset="0"/>
              </a:rPr>
              <a:t>is an inherited, progressive neurodegenerative disorder.</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It is caused by a change in, or faulty gene on, chromosome 4.</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The hallmark of disease is the extreme involuntary movements called </a:t>
            </a:r>
            <a:r>
              <a:rPr lang="en-US" sz="1200" dirty="0" smtClean="0">
                <a:effectLst/>
                <a:latin typeface="Times New Roman"/>
                <a:ea typeface="Times New Roman"/>
              </a:rPr>
              <a:t>chorea.</a:t>
            </a:r>
            <a:endParaRPr lang="en-US" sz="1200" dirty="0" smtClean="0">
              <a:effectLst/>
              <a:latin typeface="Times New Roman"/>
              <a:ea typeface="Times New Roman"/>
            </a:endParaRP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Chorea can affect one extremity or an entire side of the body.</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107</a:t>
            </a:fld>
            <a:endParaRPr lang="en-US" altLang="en-US" dirty="0"/>
          </a:p>
        </p:txBody>
      </p:sp>
    </p:spTree>
    <p:extLst>
      <p:ext uri="{BB962C8B-B14F-4D97-AF65-F5344CB8AC3E}">
        <p14:creationId xmlns:p14="http://schemas.microsoft.com/office/powerpoint/2010/main" val="384622109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Other symptoms include: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Fatigue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Sedation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iii.	Restlessness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iv.	</a:t>
            </a:r>
            <a:r>
              <a:rPr lang="en-US" sz="1200" dirty="0" err="1" smtClean="0">
                <a:effectLst/>
                <a:latin typeface="Times New Roman"/>
                <a:ea typeface="Times New Roman"/>
              </a:rPr>
              <a:t>Hyperexcitability</a:t>
            </a:r>
            <a:endParaRPr lang="en-US" sz="1200" dirty="0" smtClean="0">
              <a:effectLst/>
              <a:latin typeface="Times New Roman"/>
              <a:ea typeface="Times New Roman"/>
            </a:endParaRP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v.	Anxiety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vi.	Depression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vii.	Unsteadiness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ix.	Rigidity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x.	Seizures</a:t>
            </a:r>
          </a:p>
          <a:p>
            <a:pPr marL="457200" marR="0" indent="-228600">
              <a:spcBef>
                <a:spcPts val="0"/>
              </a:spcBef>
              <a:spcAft>
                <a:spcPts val="300"/>
              </a:spcAft>
              <a:tabLst>
                <a:tab pos="457200" algn="l"/>
              </a:tabLst>
            </a:pPr>
            <a:r>
              <a:rPr lang="en-US" sz="1200" dirty="0" smtClean="0">
                <a:effectLst/>
                <a:latin typeface="Times New Roman"/>
                <a:ea typeface="Times New Roman"/>
              </a:rPr>
              <a:t>2.	Patients die within 15 to 20 years after their diagnoses, and there is no definitive treatment that can slow, stop, or cure the disease.</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108</a:t>
            </a:fld>
            <a:endParaRPr lang="en-US" altLang="en-US" dirty="0"/>
          </a:p>
        </p:txBody>
      </p:sp>
    </p:spTree>
    <p:extLst>
      <p:ext uri="{BB962C8B-B14F-4D97-AF65-F5344CB8AC3E}">
        <p14:creationId xmlns:p14="http://schemas.microsoft.com/office/powerpoint/2010/main" val="155412362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3.	Monitoring</a:t>
            </a:r>
          </a:p>
          <a:p>
            <a:pPr marL="685800" marR="0" indent="-228600">
              <a:spcBef>
                <a:spcPts val="0"/>
              </a:spcBef>
              <a:spcAft>
                <a:spcPts val="300"/>
              </a:spcAft>
              <a:tabLst>
                <a:tab pos="457200" algn="l"/>
              </a:tabLst>
            </a:pPr>
            <a:r>
              <a:rPr lang="en-US" sz="1200" dirty="0" smtClean="0">
                <a:effectLst/>
                <a:latin typeface="Times New Roman"/>
                <a:ea typeface="Times New Roman"/>
              </a:rPr>
              <a:t>a.	Similar to monitoring of Parkinson disease and any neuromuscular </a:t>
            </a:r>
            <a:r>
              <a:rPr lang="en-US" sz="1200" dirty="0" smtClean="0">
                <a:effectLst/>
                <a:latin typeface="Times New Roman"/>
                <a:ea typeface="Times New Roman"/>
              </a:rPr>
              <a:t>disorder</a:t>
            </a:r>
            <a:endParaRPr lang="en-US" sz="1200" dirty="0" smtClean="0">
              <a:effectLst/>
              <a:latin typeface="Times New Roman"/>
              <a:ea typeface="Times New Roman"/>
            </a:endParaRP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Closely assess and monitor all symptoms.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Report symptoms to the provider.</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Report any sudden neurologic changes to the medical director.</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Ensure appropriate outreach services are provided for patients.</a:t>
            </a:r>
          </a:p>
          <a:p>
            <a:pPr marL="457200" marR="0" indent="-228600">
              <a:spcBef>
                <a:spcPts val="0"/>
              </a:spcBef>
              <a:spcAft>
                <a:spcPts val="300"/>
              </a:spcAft>
              <a:tabLst>
                <a:tab pos="457200" algn="l"/>
              </a:tabLst>
            </a:pPr>
            <a:r>
              <a:rPr lang="en-US" sz="1200" dirty="0" smtClean="0">
                <a:effectLst/>
                <a:latin typeface="Times New Roman"/>
                <a:ea typeface="Times New Roman"/>
              </a:rPr>
              <a:t>4.	Patients with Huntington disease will ultimately require 24/7 care, just as patients with ALS do.</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109</a:t>
            </a:fld>
            <a:endParaRPr lang="en-US" altLang="en-US" dirty="0"/>
          </a:p>
        </p:txBody>
      </p:sp>
    </p:spTree>
    <p:extLst>
      <p:ext uri="{BB962C8B-B14F-4D97-AF65-F5344CB8AC3E}">
        <p14:creationId xmlns:p14="http://schemas.microsoft.com/office/powerpoint/2010/main" val="3772731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228600" marR="0" indent="-228600">
              <a:spcBef>
                <a:spcPts val="600"/>
              </a:spcBef>
              <a:spcAft>
                <a:spcPts val="600"/>
              </a:spcAft>
            </a:pPr>
            <a:r>
              <a:rPr lang="en-US" dirty="0">
                <a:ea typeface="Times New Roman" panose="02020603050405020304" pitchFamily="18" charset="0"/>
              </a:rPr>
              <a:t>B. 	Self-monitoring</a:t>
            </a:r>
          </a:p>
          <a:p>
            <a:pPr marL="457200" marR="0" indent="-228600">
              <a:spcBef>
                <a:spcPts val="0"/>
              </a:spcBef>
              <a:spcAft>
                <a:spcPts val="300"/>
              </a:spcAft>
              <a:tabLst>
                <a:tab pos="457200" algn="l"/>
              </a:tabLst>
            </a:pPr>
            <a:r>
              <a:rPr lang="en-US" dirty="0">
                <a:ea typeface="Times New Roman" panose="02020603050405020304" pitchFamily="18" charset="0"/>
              </a:rPr>
              <a:t>1. 	For self-management to be successful, the community paramedic must:</a:t>
            </a:r>
          </a:p>
          <a:p>
            <a:pPr marL="685800" marR="0" indent="-228600">
              <a:spcBef>
                <a:spcPts val="0"/>
              </a:spcBef>
              <a:spcAft>
                <a:spcPts val="300"/>
              </a:spcAft>
              <a:tabLst>
                <a:tab pos="457200" algn="l"/>
                <a:tab pos="685800" algn="l"/>
              </a:tabLst>
            </a:pPr>
            <a:r>
              <a:rPr lang="en-US" dirty="0">
                <a:ea typeface="Times New Roman" panose="02020603050405020304" pitchFamily="18" charset="0"/>
              </a:rPr>
              <a:t>a. 	Support patients by providing them with educational resources</a:t>
            </a:r>
          </a:p>
          <a:p>
            <a:pPr marL="685800" marR="0" indent="-228600">
              <a:spcBef>
                <a:spcPts val="0"/>
              </a:spcBef>
              <a:spcAft>
                <a:spcPts val="300"/>
              </a:spcAft>
              <a:tabLst>
                <a:tab pos="457200" algn="l"/>
                <a:tab pos="685800" algn="l"/>
              </a:tabLst>
            </a:pPr>
            <a:r>
              <a:rPr lang="en-US" dirty="0">
                <a:ea typeface="Times New Roman" panose="02020603050405020304" pitchFamily="18" charset="0"/>
              </a:rPr>
              <a:t>b. 	Promoting their understanding of self-regulation and self-efficacy</a:t>
            </a:r>
          </a:p>
          <a:p>
            <a:pPr marL="457200" marR="0" indent="-228600">
              <a:spcBef>
                <a:spcPts val="0"/>
              </a:spcBef>
              <a:spcAft>
                <a:spcPts val="300"/>
              </a:spcAft>
              <a:tabLst>
                <a:tab pos="457200" algn="l"/>
              </a:tabLst>
            </a:pPr>
            <a:r>
              <a:rPr lang="en-US" sz="1200" dirty="0" smtClean="0">
                <a:effectLst/>
                <a:latin typeface="Times New Roman"/>
                <a:ea typeface="Times New Roman"/>
              </a:rPr>
              <a:t>2. 	Self-regulation</a:t>
            </a:r>
            <a:r>
              <a:rPr lang="en-US" sz="1200" b="1" dirty="0" smtClean="0">
                <a:effectLst/>
                <a:latin typeface="Times New Roman"/>
                <a:ea typeface="Times New Roman"/>
              </a:rPr>
              <a:t> </a:t>
            </a:r>
            <a:r>
              <a:rPr lang="en-US" sz="1200" dirty="0" smtClean="0">
                <a:effectLst/>
                <a:latin typeface="Times New Roman"/>
                <a:ea typeface="Times New Roman"/>
              </a:rPr>
              <a:t>is the patient’s understanding of and respect for his or her own limitations.</a:t>
            </a:r>
          </a:p>
          <a:p>
            <a:pPr marL="457200" marR="0" indent="-228600">
              <a:spcBef>
                <a:spcPts val="0"/>
              </a:spcBef>
              <a:spcAft>
                <a:spcPts val="300"/>
              </a:spcAft>
              <a:tabLst>
                <a:tab pos="457200" algn="l"/>
              </a:tabLst>
            </a:pPr>
            <a:r>
              <a:rPr lang="en-US" sz="1200" dirty="0" smtClean="0">
                <a:effectLst/>
                <a:latin typeface="Times New Roman"/>
                <a:ea typeface="Times New Roman"/>
              </a:rPr>
              <a:t>3. 	Self-efficacy</a:t>
            </a:r>
            <a:r>
              <a:rPr lang="en-US" sz="1200" b="1" dirty="0" smtClean="0">
                <a:effectLst/>
                <a:latin typeface="Times New Roman"/>
                <a:ea typeface="Times New Roman"/>
              </a:rPr>
              <a:t> </a:t>
            </a:r>
            <a:r>
              <a:rPr lang="en-US" sz="1200" dirty="0" smtClean="0">
                <a:effectLst/>
                <a:latin typeface="Times New Roman"/>
                <a:ea typeface="Times New Roman"/>
              </a:rPr>
              <a:t>is the patient’s belief in his or her own ability to accomplish or succeed in a specific task.</a:t>
            </a:r>
          </a:p>
          <a:p>
            <a:pPr marL="457200" marR="0" indent="-228600">
              <a:spcBef>
                <a:spcPts val="0"/>
              </a:spcBef>
              <a:spcAft>
                <a:spcPts val="300"/>
              </a:spcAft>
              <a:tabLst>
                <a:tab pos="457200" algn="l"/>
              </a:tabLst>
            </a:pPr>
            <a:r>
              <a:rPr lang="en-US" sz="1200" dirty="0" smtClean="0">
                <a:effectLst/>
                <a:latin typeface="Times New Roman"/>
                <a:ea typeface="Times New Roman"/>
              </a:rPr>
              <a:t>4. 	The patient who succeeds at self-management will require: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Social support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Motivation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Ability to self-monitor</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11</a:t>
            </a:fld>
            <a:endParaRPr lang="en-US" altLang="en-US" dirty="0"/>
          </a:p>
        </p:txBody>
      </p:sp>
    </p:spTree>
    <p:extLst>
      <p:ext uri="{BB962C8B-B14F-4D97-AF65-F5344CB8AC3E}">
        <p14:creationId xmlns:p14="http://schemas.microsoft.com/office/powerpoint/2010/main" val="397449247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5.	Management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a:t>
            </a:r>
            <a:r>
              <a:rPr lang="en-US" sz="1200" dirty="0" err="1" smtClean="0">
                <a:effectLst/>
                <a:latin typeface="Times New Roman"/>
                <a:ea typeface="Times New Roman"/>
              </a:rPr>
              <a:t>Tetrabenazine</a:t>
            </a:r>
            <a:r>
              <a:rPr lang="en-US" sz="1200" dirty="0" smtClean="0">
                <a:effectLst/>
                <a:latin typeface="Times New Roman"/>
                <a:ea typeface="Times New Roman"/>
              </a:rPr>
              <a:t>: only medication approved in the United States for Huntington chorea</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As with other neurodegenerative disorders, focus of management is to control and manage symptoms of the disease, not to cure.</a:t>
            </a:r>
          </a:p>
          <a:p>
            <a:pPr marL="457200" marR="0" indent="-228600">
              <a:spcBef>
                <a:spcPts val="0"/>
              </a:spcBef>
              <a:spcAft>
                <a:spcPts val="300"/>
              </a:spcAft>
              <a:tabLst>
                <a:tab pos="457200" algn="l"/>
              </a:tabLst>
            </a:pPr>
            <a:r>
              <a:rPr lang="en-US" sz="1200" dirty="0" smtClean="0">
                <a:effectLst/>
                <a:latin typeface="Times New Roman"/>
                <a:ea typeface="Times New Roman"/>
              </a:rPr>
              <a:t>6.	To help manage patients with Huntington disease, community paramedics should follow the plan of care. </a:t>
            </a:r>
          </a:p>
          <a:p>
            <a:pPr marL="457200" marR="0" indent="-228600">
              <a:spcBef>
                <a:spcPts val="0"/>
              </a:spcBef>
              <a:spcAft>
                <a:spcPts val="300"/>
              </a:spcAft>
              <a:tabLst>
                <a:tab pos="457200" algn="l"/>
              </a:tabLst>
            </a:pPr>
            <a:r>
              <a:rPr lang="en-US" sz="1200" dirty="0" smtClean="0">
                <a:effectLst/>
                <a:latin typeface="Times New Roman"/>
                <a:ea typeface="Times New Roman"/>
              </a:rPr>
              <a:t>7.	Patients with neuromuscular disorders such as Huntington disease are vulnerable to complications from secondary issues such as: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UTIs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Wounds (</a:t>
            </a:r>
            <a:r>
              <a:rPr lang="en-US" sz="1200" dirty="0" err="1" smtClean="0">
                <a:effectLst/>
                <a:latin typeface="Times New Roman"/>
                <a:ea typeface="Times New Roman"/>
              </a:rPr>
              <a:t>eg</a:t>
            </a:r>
            <a:r>
              <a:rPr lang="en-US" sz="1200" dirty="0" smtClean="0">
                <a:effectLst/>
                <a:latin typeface="Times New Roman"/>
                <a:ea typeface="Times New Roman"/>
              </a:rPr>
              <a:t>, pressure ulcerations)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Muscle atrophy</a:t>
            </a:r>
          </a:p>
          <a:p>
            <a:pPr marL="457200" marR="0" indent="-228600">
              <a:spcBef>
                <a:spcPts val="0"/>
              </a:spcBef>
              <a:spcAft>
                <a:spcPts val="300"/>
              </a:spcAft>
              <a:tabLst>
                <a:tab pos="457200" algn="l"/>
              </a:tabLst>
            </a:pPr>
            <a:r>
              <a:rPr lang="en-US" sz="1200" dirty="0" smtClean="0">
                <a:effectLst/>
                <a:latin typeface="Times New Roman"/>
                <a:ea typeface="Times New Roman"/>
              </a:rPr>
              <a:t>8.	Work with patients’ caregivers to ensure that basic hygiene needs are met and overall symptom management is accomplished. </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110</a:t>
            </a:fld>
            <a:endParaRPr lang="en-US" altLang="en-US" dirty="0"/>
          </a:p>
        </p:txBody>
      </p:sp>
    </p:spTree>
    <p:extLst>
      <p:ext uri="{BB962C8B-B14F-4D97-AF65-F5344CB8AC3E}">
        <p14:creationId xmlns:p14="http://schemas.microsoft.com/office/powerpoint/2010/main" val="408284439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9.	Education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Education for the patient with Huntington disease focuses on the six steps of management: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See your physician.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Take the medications prescribed, as prescribed.</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iii.	Monitor your symptoms daily.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iv.	Maintain a balanced diet for your conditions.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v.	Stay active and exercise as directed.</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vi.	Limit or avoid use of drugs, nicotine, and caffeine.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Discuss symptom recognition, and document the patient’s progression</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111</a:t>
            </a:fld>
            <a:endParaRPr lang="en-US" altLang="en-US" dirty="0"/>
          </a:p>
        </p:txBody>
      </p:sp>
    </p:spTree>
    <p:extLst>
      <p:ext uri="{BB962C8B-B14F-4D97-AF65-F5344CB8AC3E}">
        <p14:creationId xmlns:p14="http://schemas.microsoft.com/office/powerpoint/2010/main" val="141976597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228600" marR="0" indent="-228600">
              <a:spcBef>
                <a:spcPts val="600"/>
              </a:spcBef>
              <a:spcAft>
                <a:spcPts val="600"/>
              </a:spcAft>
            </a:pPr>
            <a:r>
              <a:rPr lang="en-US" dirty="0">
                <a:ea typeface="Times New Roman" panose="02020603050405020304" pitchFamily="18" charset="0"/>
              </a:rPr>
              <a:t>F. 	Multiple sclerosis</a:t>
            </a:r>
          </a:p>
          <a:p>
            <a:pPr marL="457200" marR="0" indent="-228600">
              <a:spcBef>
                <a:spcPts val="0"/>
              </a:spcBef>
              <a:spcAft>
                <a:spcPts val="300"/>
              </a:spcAft>
              <a:tabLst>
                <a:tab pos="457200" algn="l"/>
              </a:tabLst>
            </a:pPr>
            <a:r>
              <a:rPr lang="en-US" sz="1200" dirty="0" smtClean="0">
                <a:effectLst/>
                <a:latin typeface="Times New Roman"/>
                <a:ea typeface="Times New Roman"/>
              </a:rPr>
              <a:t>1.	Multiple sclerosis (MS)</a:t>
            </a:r>
            <a:r>
              <a:rPr lang="en-US" sz="1200" b="1" dirty="0" smtClean="0">
                <a:effectLst/>
                <a:latin typeface="Times New Roman"/>
                <a:ea typeface="Times New Roman"/>
              </a:rPr>
              <a:t> </a:t>
            </a:r>
            <a:r>
              <a:rPr lang="en-US" sz="1200" dirty="0" smtClean="0">
                <a:effectLst/>
                <a:latin typeface="Times New Roman"/>
                <a:ea typeface="Times New Roman"/>
              </a:rPr>
              <a:t>is an immune-mediated, unpredictable, and chronic neurologic condition.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Begins as an immune response to an unknown antigen, with the immunologic components attacking the myelin sheath of the </a:t>
            </a:r>
            <a:r>
              <a:rPr lang="en-US" sz="1200" dirty="0" smtClean="0">
                <a:effectLst/>
                <a:latin typeface="Times New Roman"/>
                <a:ea typeface="Times New Roman"/>
              </a:rPr>
              <a:t>nerves</a:t>
            </a:r>
            <a:endParaRPr lang="en-US" sz="1200" dirty="0" smtClean="0">
              <a:effectLst/>
              <a:latin typeface="Times New Roman"/>
              <a:ea typeface="Times New Roman"/>
            </a:endParaRP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This response causes a complete breakdown of the myelin, with eventually the nerves themselves becoming damaged or permanently disabled.</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Patients begin to have symptoms in midlife (20 to 40 years of age), but follow a variable course of disease.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More than half of all people with MS experience some form of cognitive decline.</a:t>
            </a:r>
          </a:p>
          <a:p>
            <a:pPr marL="457200" marR="0" indent="-228600">
              <a:spcBef>
                <a:spcPts val="0"/>
              </a:spcBef>
              <a:spcAft>
                <a:spcPts val="300"/>
              </a:spcAft>
              <a:tabLst>
                <a:tab pos="457200" algn="l"/>
              </a:tabLst>
            </a:pPr>
            <a:r>
              <a:rPr lang="en-US" sz="1200" dirty="0" smtClean="0">
                <a:effectLst/>
                <a:latin typeface="Times New Roman"/>
                <a:ea typeface="Times New Roman"/>
              </a:rPr>
              <a:t>2.	Some forms of MS are described as a relapsing–remitting disease, referring to the disease’s tendency to come and go with time.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Relapses: symptoms fully incapacitating; remission: patient may full regain function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Pattern varies; symptoms can persist and cause permanent damage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More than 60% of patients develop a steady progression of the disease without remission, a condition called secondary-progressive MS. </a:t>
            </a:r>
          </a:p>
          <a:p>
            <a:pPr marL="685800" marR="0" indent="-228600">
              <a:spcBef>
                <a:spcPts val="0"/>
              </a:spcBef>
              <a:spcAft>
                <a:spcPts val="300"/>
              </a:spcAft>
              <a:buAutoNum type="alphaLcPeriod" startAt="4"/>
              <a:tabLst>
                <a:tab pos="457200" algn="l"/>
                <a:tab pos="685800" algn="l"/>
              </a:tabLst>
            </a:pP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112</a:t>
            </a:fld>
            <a:endParaRPr lang="en-US" altLang="en-US" dirty="0"/>
          </a:p>
        </p:txBody>
      </p:sp>
    </p:spTree>
    <p:extLst>
      <p:ext uri="{BB962C8B-B14F-4D97-AF65-F5344CB8AC3E}">
        <p14:creationId xmlns:p14="http://schemas.microsoft.com/office/powerpoint/2010/main" val="331530396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 </a:t>
            </a:r>
          </a:p>
          <a:p>
            <a:endParaRPr lang="en-US" dirty="0"/>
          </a:p>
          <a:p>
            <a:pPr marL="685800" marR="0" indent="-228600">
              <a:spcBef>
                <a:spcPts val="0"/>
              </a:spcBef>
              <a:spcAft>
                <a:spcPts val="300"/>
              </a:spcAft>
              <a:buAutoNum type="alphaLcPeriod" startAt="4"/>
              <a:tabLst>
                <a:tab pos="457200" algn="l"/>
                <a:tab pos="685800" algn="l"/>
              </a:tabLst>
            </a:pPr>
            <a:r>
              <a:rPr lang="en-US" sz="1200" dirty="0" smtClean="0">
                <a:effectLst/>
                <a:latin typeface="Times New Roman"/>
                <a:ea typeface="Times New Roman"/>
              </a:rPr>
              <a:t>Symptoms range from blindness to paralysis or inability to balance. </a:t>
            </a: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113</a:t>
            </a:fld>
            <a:endParaRPr lang="en-US" altLang="en-US" dirty="0"/>
          </a:p>
        </p:txBody>
      </p:sp>
    </p:spTree>
    <p:extLst>
      <p:ext uri="{BB962C8B-B14F-4D97-AF65-F5344CB8AC3E}">
        <p14:creationId xmlns:p14="http://schemas.microsoft.com/office/powerpoint/2010/main" val="341054646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3.	Approximately 2.3 million people worldwide are believed to have the disease, with as many as 400,000 people in the United States. </a:t>
            </a:r>
          </a:p>
          <a:p>
            <a:pPr marL="457200" marR="0" indent="-228600">
              <a:spcBef>
                <a:spcPts val="0"/>
              </a:spcBef>
              <a:spcAft>
                <a:spcPts val="300"/>
              </a:spcAft>
              <a:tabLst>
                <a:tab pos="457200" algn="l"/>
              </a:tabLst>
            </a:pPr>
            <a:r>
              <a:rPr lang="en-US" sz="1200" dirty="0" smtClean="0">
                <a:effectLst/>
                <a:latin typeface="Times New Roman"/>
                <a:ea typeface="Times New Roman"/>
              </a:rPr>
              <a:t>4.	The exact cause of MS is unknown, although some sources suggest it may be linked to a virus. </a:t>
            </a:r>
          </a:p>
          <a:p>
            <a:pPr marL="457200" marR="0" indent="-228600">
              <a:spcBef>
                <a:spcPts val="0"/>
              </a:spcBef>
              <a:spcAft>
                <a:spcPts val="300"/>
              </a:spcAft>
              <a:tabLst>
                <a:tab pos="457200" algn="l"/>
              </a:tabLst>
            </a:pPr>
            <a:r>
              <a:rPr lang="en-US" sz="1200" dirty="0" smtClean="0">
                <a:effectLst/>
                <a:latin typeface="Times New Roman"/>
                <a:ea typeface="Times New Roman"/>
              </a:rPr>
              <a:t>5. 	There is no single test for the disease or identifiable cause of MS. </a:t>
            </a:r>
          </a:p>
          <a:p>
            <a:pPr marL="457200" marR="0" indent="-228600">
              <a:spcBef>
                <a:spcPts val="0"/>
              </a:spcBef>
              <a:spcAft>
                <a:spcPts val="300"/>
              </a:spcAft>
              <a:tabLst>
                <a:tab pos="457200" algn="l"/>
              </a:tabLst>
            </a:pPr>
            <a:r>
              <a:rPr lang="en-US" sz="1200" dirty="0" smtClean="0">
                <a:effectLst/>
                <a:latin typeface="Times New Roman"/>
                <a:ea typeface="Times New Roman"/>
              </a:rPr>
              <a:t>6.	Currently, the diagnosis is made based 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Physical assessment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Symptoms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Careful medical history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Neurologic examination,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Magnetic resonance imaging</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f. 	Spinal fluid analysis</a:t>
            </a:r>
          </a:p>
          <a:p>
            <a:pPr marL="457200" marR="0" indent="-228600">
              <a:spcBef>
                <a:spcPts val="0"/>
              </a:spcBef>
              <a:spcAft>
                <a:spcPts val="300"/>
              </a:spcAft>
              <a:tabLst>
                <a:tab pos="457200" algn="l"/>
              </a:tabLst>
            </a:pPr>
            <a:r>
              <a:rPr lang="en-US" sz="1200" dirty="0" smtClean="0">
                <a:effectLst/>
                <a:latin typeface="Times New Roman"/>
                <a:ea typeface="Times New Roman"/>
              </a:rPr>
              <a:t>7.	The criteria for diagnosis are: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Evidence of damage in two separate areas of the central nervous system</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Evidence that the damage occurred within a 1-month time span</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114</a:t>
            </a:fld>
            <a:endParaRPr lang="en-US" altLang="en-US" dirty="0"/>
          </a:p>
        </p:txBody>
      </p:sp>
    </p:spTree>
    <p:extLst>
      <p:ext uri="{BB962C8B-B14F-4D97-AF65-F5344CB8AC3E}">
        <p14:creationId xmlns:p14="http://schemas.microsoft.com/office/powerpoint/2010/main" val="216312394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8.	Monitoring</a:t>
            </a:r>
          </a:p>
          <a:p>
            <a:pPr marL="685800" marR="0" indent="-228600">
              <a:spcBef>
                <a:spcPts val="0"/>
              </a:spcBef>
              <a:spcAft>
                <a:spcPts val="300"/>
              </a:spcAft>
              <a:tabLst>
                <a:tab pos="457200" algn="l"/>
              </a:tabLst>
            </a:pPr>
            <a:r>
              <a:rPr lang="en-US" sz="1200" dirty="0" smtClean="0">
                <a:effectLst/>
                <a:latin typeface="Times New Roman"/>
                <a:ea typeface="Times New Roman"/>
              </a:rPr>
              <a:t>a.	The community paramedic should note and evaluate for any possible acute abnormality of the central nervous system (CNS) or progression of the disease.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Document these findings and notify the medical director.</a:t>
            </a:r>
          </a:p>
          <a:p>
            <a:pPr marL="457200" marR="0" indent="-228600">
              <a:spcBef>
                <a:spcPts val="0"/>
              </a:spcBef>
              <a:spcAft>
                <a:spcPts val="300"/>
              </a:spcAft>
              <a:tabLst>
                <a:tab pos="457200" algn="l"/>
              </a:tabLst>
            </a:pPr>
            <a:r>
              <a:rPr lang="en-US" sz="1200" dirty="0" smtClean="0">
                <a:effectLst/>
                <a:latin typeface="Times New Roman"/>
                <a:ea typeface="Times New Roman"/>
              </a:rPr>
              <a:t>9.	Patients with advanced-stage disease may have significant lifestyle challenges, so continuous therapy (up to around-the-clock care) may be required. </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115</a:t>
            </a:fld>
            <a:endParaRPr lang="en-US" altLang="en-US" dirty="0"/>
          </a:p>
        </p:txBody>
      </p:sp>
    </p:spTree>
    <p:extLst>
      <p:ext uri="{BB962C8B-B14F-4D97-AF65-F5344CB8AC3E}">
        <p14:creationId xmlns:p14="http://schemas.microsoft.com/office/powerpoint/2010/main" val="88187224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685800" marR="0" indent="-228600" algn="l" defTabSz="914400" rtl="0" eaLnBrk="0" fontAlgn="base" latinLnBrk="0" hangingPunct="0">
              <a:lnSpc>
                <a:spcPct val="100000"/>
              </a:lnSpc>
              <a:spcBef>
                <a:spcPts val="0"/>
              </a:spcBef>
              <a:spcAft>
                <a:spcPts val="300"/>
              </a:spcAft>
              <a:buClrTx/>
              <a:buSzTx/>
              <a:buFontTx/>
              <a:buNone/>
              <a:tabLst>
                <a:tab pos="457200" algn="l"/>
                <a:tab pos="685800" algn="l"/>
              </a:tabLst>
              <a:defRPr/>
            </a:pPr>
            <a:r>
              <a:rPr lang="en-US" sz="1200" dirty="0" smtClean="0">
                <a:effectLst/>
                <a:latin typeface="Times New Roman"/>
                <a:ea typeface="Times New Roman"/>
              </a:rPr>
              <a:t>a. 	Monitor any devices the patient may require.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Maintain a high suspicion for possible infections, wounds (</a:t>
            </a:r>
            <a:r>
              <a:rPr lang="en-US" sz="1200" dirty="0" err="1" smtClean="0">
                <a:effectLst/>
                <a:latin typeface="Times New Roman"/>
                <a:ea typeface="Times New Roman"/>
              </a:rPr>
              <a:t>eg</a:t>
            </a:r>
            <a:r>
              <a:rPr lang="en-US" sz="1200" dirty="0" smtClean="0">
                <a:effectLst/>
                <a:latin typeface="Times New Roman"/>
                <a:ea typeface="Times New Roman"/>
              </a:rPr>
              <a:t>, pressure ulcerations), and UTIs.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Perform in-depth skin evaluations to ensure that no pressure wounds are present.</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116</a:t>
            </a:fld>
            <a:endParaRPr lang="en-US" altLang="en-US" dirty="0"/>
          </a:p>
        </p:txBody>
      </p:sp>
    </p:spTree>
    <p:extLst>
      <p:ext uri="{BB962C8B-B14F-4D97-AF65-F5344CB8AC3E}">
        <p14:creationId xmlns:p14="http://schemas.microsoft.com/office/powerpoint/2010/main" val="361928738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10.	 Management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Primarily focuses on treating the symptoms as acutely as possible with:</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Corticosteroids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Plasma exchange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Patients may also be on medications intended to modify or slow progression of the disease, such as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β-</a:t>
            </a:r>
            <a:r>
              <a:rPr lang="en-US" sz="1200" dirty="0" err="1" smtClean="0">
                <a:effectLst/>
                <a:latin typeface="Times New Roman"/>
                <a:ea typeface="Times New Roman"/>
              </a:rPr>
              <a:t>interferons</a:t>
            </a:r>
            <a:endParaRPr lang="en-US" sz="1200" dirty="0" smtClean="0">
              <a:effectLst/>
              <a:latin typeface="Times New Roman"/>
              <a:ea typeface="Times New Roman"/>
            </a:endParaRP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a:t>
            </a:r>
            <a:r>
              <a:rPr lang="en-US" sz="1200" dirty="0" err="1" smtClean="0">
                <a:effectLst/>
                <a:latin typeface="Times New Roman"/>
                <a:ea typeface="Times New Roman"/>
              </a:rPr>
              <a:t>Glatiramer</a:t>
            </a:r>
            <a:r>
              <a:rPr lang="en-US" sz="1200" dirty="0" smtClean="0">
                <a:effectLst/>
                <a:latin typeface="Times New Roman"/>
                <a:ea typeface="Times New Roman"/>
              </a:rPr>
              <a:t> acetate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iii.	Dimethyl </a:t>
            </a:r>
            <a:r>
              <a:rPr lang="en-US" sz="1200" dirty="0" err="1" smtClean="0">
                <a:effectLst/>
                <a:latin typeface="Times New Roman"/>
                <a:ea typeface="Times New Roman"/>
              </a:rPr>
              <a:t>fumarate</a:t>
            </a:r>
            <a:endParaRPr lang="en-US" sz="1200" dirty="0" smtClean="0">
              <a:effectLst/>
              <a:latin typeface="Times New Roman"/>
              <a:ea typeface="Times New Roman"/>
            </a:endParaRP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iv.	</a:t>
            </a:r>
            <a:r>
              <a:rPr lang="en-US" sz="1200" dirty="0" err="1" smtClean="0">
                <a:effectLst/>
                <a:latin typeface="Times New Roman"/>
                <a:ea typeface="Times New Roman"/>
              </a:rPr>
              <a:t>Fingolimod</a:t>
            </a:r>
            <a:endParaRPr lang="en-US" sz="1200" dirty="0" smtClean="0">
              <a:effectLst/>
              <a:latin typeface="Times New Roman"/>
              <a:ea typeface="Times New Roman"/>
            </a:endParaRP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v.	</a:t>
            </a:r>
            <a:r>
              <a:rPr lang="en-US" sz="1200" dirty="0" err="1" smtClean="0">
                <a:effectLst/>
                <a:latin typeface="Times New Roman"/>
                <a:ea typeface="Times New Roman"/>
              </a:rPr>
              <a:t>Mitoxantrone</a:t>
            </a:r>
            <a:endParaRPr lang="en-US" sz="1200" dirty="0" smtClean="0">
              <a:effectLst/>
              <a:latin typeface="Times New Roman"/>
              <a:ea typeface="Times New Roman"/>
            </a:endParaRP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To reduce fatigue, many patients may receive combination therapy consisting of:</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Physical therapy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Muscle relaxants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iii.	Other medications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Follow the plan of care.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Learn to recognize subtle signs and symptoms so the primary care physician can treat them quickly.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f.	Discuss and evaluate all aspects of the patient’s intake and output during the patient assessment, as changes in these parameters may be early signs of complications.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g.	Do not disregard any subtleties.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	</a:t>
            </a:r>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117</a:t>
            </a:fld>
            <a:endParaRPr lang="en-US" altLang="en-US" dirty="0"/>
          </a:p>
        </p:txBody>
      </p:sp>
    </p:spTree>
    <p:extLst>
      <p:ext uri="{BB962C8B-B14F-4D97-AF65-F5344CB8AC3E}">
        <p14:creationId xmlns:p14="http://schemas.microsoft.com/office/powerpoint/2010/main" val="298656718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dirty="0">
                <a:ea typeface="Times New Roman" panose="02020603050405020304" pitchFamily="18" charset="0"/>
              </a:rPr>
              <a:t>11.	</a:t>
            </a:r>
            <a:r>
              <a:rPr lang="en-US" dirty="0" smtClean="0">
                <a:ea typeface="Times New Roman" panose="02020603050405020304" pitchFamily="18" charset="0"/>
              </a:rPr>
              <a:t> Education</a:t>
            </a:r>
            <a:endParaRPr lang="en-US" dirty="0">
              <a:ea typeface="Times New Roman" panose="02020603050405020304" pitchFamily="18" charset="0"/>
            </a:endParaRPr>
          </a:p>
          <a:p>
            <a:pPr marL="914400" marR="0" indent="-457200">
              <a:spcBef>
                <a:spcPts val="0"/>
              </a:spcBef>
              <a:spcAft>
                <a:spcPts val="300"/>
              </a:spcAft>
              <a:tabLst>
                <a:tab pos="457200" algn="l"/>
                <a:tab pos="685800" algn="l"/>
              </a:tabLst>
            </a:pPr>
            <a:r>
              <a:rPr lang="en-US" dirty="0">
                <a:ea typeface="Times New Roman" panose="02020603050405020304" pitchFamily="18" charset="0"/>
              </a:rPr>
              <a:t>a. 	Patient education varies with the patient’s progression. </a:t>
            </a:r>
          </a:p>
          <a:p>
            <a:pPr marL="685800" marR="0" indent="-228600">
              <a:spcBef>
                <a:spcPts val="0"/>
              </a:spcBef>
              <a:spcAft>
                <a:spcPts val="300"/>
              </a:spcAft>
              <a:tabLst>
                <a:tab pos="457200" algn="l"/>
                <a:tab pos="685800" algn="l"/>
              </a:tabLst>
            </a:pPr>
            <a:r>
              <a:rPr lang="en-US" dirty="0">
                <a:ea typeface="Times New Roman" panose="02020603050405020304" pitchFamily="18" charset="0"/>
              </a:rPr>
              <a:t>b.	It is important for patients to understand the disease and its potential complications. </a:t>
            </a:r>
          </a:p>
          <a:p>
            <a:pPr marL="685800" marR="0" indent="-228600">
              <a:spcBef>
                <a:spcPts val="0"/>
              </a:spcBef>
              <a:spcAft>
                <a:spcPts val="300"/>
              </a:spcAft>
              <a:tabLst>
                <a:tab pos="457200" algn="l"/>
                <a:tab pos="685800" algn="l"/>
              </a:tabLst>
            </a:pPr>
            <a:r>
              <a:rPr lang="en-US" dirty="0">
                <a:ea typeface="Times New Roman" panose="02020603050405020304" pitchFamily="18" charset="0"/>
              </a:rPr>
              <a:t>c.	The patient’s health care team should speak with one voice, and the patient should receive a consistent message. </a:t>
            </a:r>
          </a:p>
          <a:p>
            <a:pPr marL="685800" indent="-228600"/>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118</a:t>
            </a:fld>
            <a:endParaRPr lang="en-US" altLang="en-US" dirty="0"/>
          </a:p>
        </p:txBody>
      </p:sp>
    </p:spTree>
    <p:extLst>
      <p:ext uri="{BB962C8B-B14F-4D97-AF65-F5344CB8AC3E}">
        <p14:creationId xmlns:p14="http://schemas.microsoft.com/office/powerpoint/2010/main" val="396886202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228600" marR="0" indent="-228600">
              <a:spcBef>
                <a:spcPts val="600"/>
              </a:spcBef>
              <a:spcAft>
                <a:spcPts val="600"/>
              </a:spcAft>
            </a:pPr>
            <a:r>
              <a:rPr lang="en-US" dirty="0">
                <a:ea typeface="Times New Roman" panose="02020603050405020304" pitchFamily="18" charset="0"/>
              </a:rPr>
              <a:t>G. 	Seizures</a:t>
            </a:r>
          </a:p>
          <a:p>
            <a:pPr marL="457200" marR="0" indent="-228600">
              <a:spcBef>
                <a:spcPts val="0"/>
              </a:spcBef>
              <a:spcAft>
                <a:spcPts val="300"/>
              </a:spcAft>
              <a:tabLst>
                <a:tab pos="457200" algn="l"/>
              </a:tabLst>
            </a:pPr>
            <a:r>
              <a:rPr lang="en-US" dirty="0">
                <a:ea typeface="Times New Roman" panose="02020603050405020304" pitchFamily="18" charset="0"/>
              </a:rPr>
              <a:t>1.	Seizures are sudden involuntary movements, actions, or thought disturbances, or any combination of these, caused by involuntary electrical impulses in the brain.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a:t>
            </a:r>
            <a:r>
              <a:rPr lang="en-US" sz="1200" dirty="0" smtClean="0">
                <a:effectLst/>
                <a:latin typeface="Times New Roman"/>
                <a:ea typeface="Times New Roman"/>
              </a:rPr>
              <a:t>There </a:t>
            </a:r>
            <a:r>
              <a:rPr lang="en-US" sz="1200" dirty="0" smtClean="0">
                <a:effectLst/>
                <a:latin typeface="Times New Roman"/>
                <a:ea typeface="Times New Roman"/>
              </a:rPr>
              <a:t>are many types of seizures, but we will focus on epilepsy—prolonged or repeated seizures that occur over long periods.</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119</a:t>
            </a:fld>
            <a:endParaRPr lang="en-US" altLang="en-US" dirty="0"/>
          </a:p>
        </p:txBody>
      </p:sp>
    </p:spTree>
    <p:extLst>
      <p:ext uri="{BB962C8B-B14F-4D97-AF65-F5344CB8AC3E}">
        <p14:creationId xmlns:p14="http://schemas.microsoft.com/office/powerpoint/2010/main" val="2400169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b="1" dirty="0"/>
          </a:p>
          <a:p>
            <a:pPr marL="228600" marR="0" indent="-228600">
              <a:spcBef>
                <a:spcPts val="600"/>
              </a:spcBef>
              <a:spcAft>
                <a:spcPts val="600"/>
              </a:spcAft>
            </a:pPr>
            <a:r>
              <a:rPr lang="en-US" b="0" dirty="0">
                <a:ea typeface="Times New Roman" panose="02020603050405020304" pitchFamily="18" charset="0"/>
              </a:rPr>
              <a:t>C. 	Medication inventory</a:t>
            </a:r>
          </a:p>
          <a:p>
            <a:pPr marL="457200" marR="0" indent="-228600">
              <a:spcBef>
                <a:spcPts val="0"/>
              </a:spcBef>
              <a:spcAft>
                <a:spcPts val="300"/>
              </a:spcAft>
              <a:tabLst>
                <a:tab pos="457200" algn="l"/>
              </a:tabLst>
            </a:pPr>
            <a:r>
              <a:rPr lang="en-US" dirty="0">
                <a:ea typeface="Times New Roman" panose="02020603050405020304" pitchFamily="18" charset="0"/>
              </a:rPr>
              <a:t>1. 	Another key aspect of self-management is the patient’s ability to inventory and confirm use of the correct medications.</a:t>
            </a:r>
          </a:p>
          <a:p>
            <a:pPr marL="457200" marR="0" indent="-228600">
              <a:spcBef>
                <a:spcPts val="0"/>
              </a:spcBef>
              <a:spcAft>
                <a:spcPts val="300"/>
              </a:spcAft>
              <a:tabLst>
                <a:tab pos="457200" algn="l"/>
              </a:tabLst>
            </a:pPr>
            <a:r>
              <a:rPr lang="en-US" sz="1200" dirty="0" smtClean="0">
                <a:effectLst/>
                <a:latin typeface="Times New Roman"/>
                <a:ea typeface="Times New Roman"/>
              </a:rPr>
              <a:t>2. 	Community paramedic’s medication-related responsibilities may include assisting the patient with:</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Record keeping</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Compliance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Associated self-monitoring (</a:t>
            </a:r>
            <a:r>
              <a:rPr lang="en-US" sz="1200" dirty="0" err="1" smtClean="0">
                <a:effectLst/>
                <a:latin typeface="Times New Roman"/>
                <a:ea typeface="Times New Roman"/>
              </a:rPr>
              <a:t>eg</a:t>
            </a:r>
            <a:r>
              <a:rPr lang="en-US" sz="1200" dirty="0" smtClean="0">
                <a:effectLst/>
                <a:latin typeface="Times New Roman"/>
                <a:ea typeface="Times New Roman"/>
              </a:rPr>
              <a:t>, blood glucose readings, vital signs, weight, pain scores, dietary intakes, and sleep logs)</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12</a:t>
            </a:fld>
            <a:endParaRPr lang="en-US" altLang="en-US" dirty="0"/>
          </a:p>
        </p:txBody>
      </p:sp>
    </p:spTree>
    <p:extLst>
      <p:ext uri="{BB962C8B-B14F-4D97-AF65-F5344CB8AC3E}">
        <p14:creationId xmlns:p14="http://schemas.microsoft.com/office/powerpoint/2010/main" val="342768848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dirty="0">
                <a:ea typeface="Times New Roman" panose="02020603050405020304" pitchFamily="18" charset="0"/>
              </a:rPr>
              <a:t>2.	Seizures can be caused by:</a:t>
            </a:r>
          </a:p>
          <a:p>
            <a:pPr marL="914400" marR="0" indent="-457200">
              <a:spcBef>
                <a:spcPts val="0"/>
              </a:spcBef>
              <a:spcAft>
                <a:spcPts val="300"/>
              </a:spcAft>
              <a:tabLst>
                <a:tab pos="457200" algn="l"/>
                <a:tab pos="685800" algn="l"/>
              </a:tabLst>
            </a:pPr>
            <a:r>
              <a:rPr lang="en-US" dirty="0">
                <a:ea typeface="Times New Roman" panose="02020603050405020304" pitchFamily="18" charset="0"/>
              </a:rPr>
              <a:t>a. 	Injury (ie, stroke or traumatic brain injury)</a:t>
            </a:r>
          </a:p>
          <a:p>
            <a:pPr marL="914400" marR="0" indent="-457200">
              <a:spcBef>
                <a:spcPts val="0"/>
              </a:spcBef>
              <a:spcAft>
                <a:spcPts val="300"/>
              </a:spcAft>
              <a:tabLst>
                <a:tab pos="457200" algn="l"/>
                <a:tab pos="685800" algn="l"/>
              </a:tabLst>
            </a:pPr>
            <a:r>
              <a:rPr lang="en-US" dirty="0">
                <a:ea typeface="Times New Roman" panose="02020603050405020304" pitchFamily="18" charset="0"/>
              </a:rPr>
              <a:t>b.	Alcoholism</a:t>
            </a:r>
          </a:p>
          <a:p>
            <a:pPr marL="914400" marR="0" indent="-457200">
              <a:spcBef>
                <a:spcPts val="0"/>
              </a:spcBef>
              <a:spcAft>
                <a:spcPts val="300"/>
              </a:spcAft>
              <a:tabLst>
                <a:tab pos="457200" algn="l"/>
                <a:tab pos="685800" algn="l"/>
              </a:tabLst>
            </a:pPr>
            <a:r>
              <a:rPr lang="en-US" dirty="0">
                <a:ea typeface="Times New Roman" panose="02020603050405020304" pitchFamily="18" charset="0"/>
              </a:rPr>
              <a:t>c.	Narcotic ingestion</a:t>
            </a:r>
          </a:p>
          <a:p>
            <a:pPr marL="914400" marR="0" indent="-457200">
              <a:spcBef>
                <a:spcPts val="0"/>
              </a:spcBef>
              <a:spcAft>
                <a:spcPts val="300"/>
              </a:spcAft>
              <a:tabLst>
                <a:tab pos="457200" algn="l"/>
                <a:tab pos="685800" algn="l"/>
              </a:tabLst>
            </a:pPr>
            <a:r>
              <a:rPr lang="en-US" dirty="0">
                <a:ea typeface="Times New Roman" panose="02020603050405020304" pitchFamily="18" charset="0"/>
              </a:rPr>
              <a:t>d.	Medication overdose</a:t>
            </a:r>
          </a:p>
          <a:p>
            <a:pPr marL="914400" marR="0" indent="-457200">
              <a:spcBef>
                <a:spcPts val="0"/>
              </a:spcBef>
              <a:spcAft>
                <a:spcPts val="300"/>
              </a:spcAft>
              <a:tabLst>
                <a:tab pos="457200" algn="l"/>
                <a:tab pos="685800" algn="l"/>
              </a:tabLst>
            </a:pPr>
            <a:r>
              <a:rPr lang="en-US" dirty="0">
                <a:ea typeface="Times New Roman" panose="02020603050405020304" pitchFamily="18" charset="0"/>
              </a:rPr>
              <a:t>e.	Brain tumors</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120</a:t>
            </a:fld>
            <a:endParaRPr lang="en-US" altLang="en-US" dirty="0"/>
          </a:p>
        </p:txBody>
      </p:sp>
    </p:spTree>
    <p:extLst>
      <p:ext uri="{BB962C8B-B14F-4D97-AF65-F5344CB8AC3E}">
        <p14:creationId xmlns:p14="http://schemas.microsoft.com/office/powerpoint/2010/main" val="76826453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3.	Epilepsy is diagnosed by: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Thorough physical examination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Lab tests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Imaging</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Electroencephalogram (EEG): most commonly and most accurate way to diagnose seizures</a:t>
            </a:r>
          </a:p>
          <a:p>
            <a:pPr marL="457200" marR="0" indent="-228600">
              <a:spcBef>
                <a:spcPts val="0"/>
              </a:spcBef>
              <a:spcAft>
                <a:spcPts val="300"/>
              </a:spcAft>
              <a:tabLst>
                <a:tab pos="457200" algn="l"/>
              </a:tabLst>
            </a:pPr>
            <a:r>
              <a:rPr lang="en-US" sz="1200" dirty="0" smtClean="0">
                <a:effectLst/>
                <a:latin typeface="Times New Roman"/>
                <a:ea typeface="Times New Roman"/>
              </a:rPr>
              <a:t>4.	Blood testing tends to focus on electrolyte, infectious and genetic causes; tests may also be used to confirm that medications (</a:t>
            </a:r>
            <a:r>
              <a:rPr lang="en-US" sz="1200" dirty="0" err="1" smtClean="0">
                <a:effectLst/>
                <a:latin typeface="Times New Roman"/>
                <a:ea typeface="Times New Roman"/>
              </a:rPr>
              <a:t>eg</a:t>
            </a:r>
            <a:r>
              <a:rPr lang="en-US" sz="1200" dirty="0" smtClean="0">
                <a:effectLst/>
                <a:latin typeface="Times New Roman"/>
                <a:ea typeface="Times New Roman"/>
              </a:rPr>
              <a:t>, phenytoin, phenobarbital) are present at therapeutic levels.</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121</a:t>
            </a:fld>
            <a:endParaRPr lang="en-US" altLang="en-US" dirty="0"/>
          </a:p>
        </p:txBody>
      </p:sp>
    </p:spTree>
    <p:extLst>
      <p:ext uri="{BB962C8B-B14F-4D97-AF65-F5344CB8AC3E}">
        <p14:creationId xmlns:p14="http://schemas.microsoft.com/office/powerpoint/2010/main" val="411549527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5.	Monitoring </a:t>
            </a:r>
          </a:p>
          <a:p>
            <a:pPr marL="685800" marR="0" indent="-228600">
              <a:spcBef>
                <a:spcPts val="0"/>
              </a:spcBef>
              <a:spcAft>
                <a:spcPts val="300"/>
              </a:spcAft>
              <a:tabLst>
                <a:tab pos="457200" algn="l"/>
              </a:tabLst>
            </a:pPr>
            <a:r>
              <a:rPr lang="en-US" sz="1200" dirty="0" smtClean="0">
                <a:effectLst/>
                <a:latin typeface="Times New Roman"/>
                <a:ea typeface="Times New Roman"/>
              </a:rPr>
              <a:t>a.	When patients have been diagnosed with epilepsy, perform a thorough neurologic examination. Evaluate:</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The symptoms that occurred during the seizure</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Provoking factors</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iii.	Any predispositions that occur with the seizures</a:t>
            </a:r>
          </a:p>
          <a:p>
            <a:pPr marL="457200" marR="0" indent="-228600">
              <a:spcBef>
                <a:spcPts val="0"/>
              </a:spcBef>
              <a:spcAft>
                <a:spcPts val="300"/>
              </a:spcAft>
              <a:tabLst>
                <a:tab pos="457200" algn="l"/>
              </a:tabLst>
            </a:pPr>
            <a:r>
              <a:rPr lang="en-US" sz="1200" dirty="0" smtClean="0">
                <a:effectLst/>
                <a:latin typeface="Times New Roman"/>
                <a:ea typeface="Times New Roman"/>
              </a:rPr>
              <a:t>6.	Notify the medical director if:</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You encounter any new signs or changes in the seizures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If the patient experiences new tremors or muscle involvement</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122</a:t>
            </a:fld>
            <a:endParaRPr lang="en-US" altLang="en-US" dirty="0"/>
          </a:p>
        </p:txBody>
      </p:sp>
    </p:spTree>
    <p:extLst>
      <p:ext uri="{BB962C8B-B14F-4D97-AF65-F5344CB8AC3E}">
        <p14:creationId xmlns:p14="http://schemas.microsoft.com/office/powerpoint/2010/main" val="361384570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7.	Self-management should focus on treatments such as: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Taking medications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Keeping appointments with the primary care physician and specialists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Recognizing provoking factors and keeping a log of seizures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Engaging in lifestyle management (</a:t>
            </a:r>
            <a:r>
              <a:rPr lang="en-US" sz="1200" dirty="0" err="1" smtClean="0">
                <a:effectLst/>
                <a:latin typeface="Times New Roman"/>
                <a:ea typeface="Times New Roman"/>
              </a:rPr>
              <a:t>eg</a:t>
            </a:r>
            <a:r>
              <a:rPr lang="en-US" sz="1200" dirty="0" smtClean="0">
                <a:effectLst/>
                <a:latin typeface="Times New Roman"/>
                <a:ea typeface="Times New Roman"/>
              </a:rPr>
              <a:t>, getting adequate sleep, avoiding stimulants, and maintaining social support)</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123</a:t>
            </a:fld>
            <a:endParaRPr lang="en-US" altLang="en-US" dirty="0"/>
          </a:p>
        </p:txBody>
      </p:sp>
    </p:spTree>
    <p:extLst>
      <p:ext uri="{BB962C8B-B14F-4D97-AF65-F5344CB8AC3E}">
        <p14:creationId xmlns:p14="http://schemas.microsoft.com/office/powerpoint/2010/main" val="127006361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8.	Education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Education should focus on patients’ self-management techniques and what to do when they have seizures.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Seizure First Aid: program includes training for laypeople in seizure </a:t>
            </a:r>
            <a:r>
              <a:rPr lang="en-US" sz="1200" dirty="0" smtClean="0">
                <a:effectLst/>
                <a:latin typeface="Times New Roman"/>
                <a:ea typeface="Times New Roman"/>
              </a:rPr>
              <a:t>management </a:t>
            </a:r>
            <a:endParaRPr lang="en-US" sz="1200" dirty="0" smtClean="0">
              <a:effectLst/>
              <a:latin typeface="Times New Roman"/>
              <a:ea typeface="Times New Roman"/>
            </a:endParaRP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Work with family and friends to discuss seizure management.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Follow local protocols.</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124</a:t>
            </a:fld>
            <a:endParaRPr lang="en-US" altLang="en-US" dirty="0"/>
          </a:p>
        </p:txBody>
      </p:sp>
    </p:spTree>
    <p:extLst>
      <p:ext uri="{BB962C8B-B14F-4D97-AF65-F5344CB8AC3E}">
        <p14:creationId xmlns:p14="http://schemas.microsoft.com/office/powerpoint/2010/main" val="162964861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0" marR="0">
              <a:spcBef>
                <a:spcPts val="1800"/>
              </a:spcBef>
              <a:spcAft>
                <a:spcPts val="600"/>
              </a:spcAft>
            </a:pPr>
            <a:r>
              <a:rPr lang="en-US" sz="1800" dirty="0">
                <a:ea typeface="Times New Roman" panose="02020603050405020304" pitchFamily="18" charset="0"/>
              </a:rPr>
              <a:t>XI. Pain and Chronic Pain Management</a:t>
            </a:r>
          </a:p>
          <a:p>
            <a:pPr marL="228600" marR="0" indent="-228600">
              <a:spcBef>
                <a:spcPts val="600"/>
              </a:spcBef>
              <a:spcAft>
                <a:spcPts val="600"/>
              </a:spcAft>
            </a:pPr>
            <a:r>
              <a:rPr lang="en-US" b="0" dirty="0">
                <a:ea typeface="Times New Roman" panose="02020603050405020304" pitchFamily="18" charset="0"/>
              </a:rPr>
              <a:t>A. 	Pain</a:t>
            </a:r>
          </a:p>
          <a:p>
            <a:pPr marL="457200" marR="0" indent="-228600">
              <a:spcBef>
                <a:spcPts val="0"/>
              </a:spcBef>
              <a:spcAft>
                <a:spcPts val="300"/>
              </a:spcAft>
              <a:tabLst>
                <a:tab pos="457200" algn="l"/>
              </a:tabLst>
            </a:pPr>
            <a:r>
              <a:rPr lang="en-US" dirty="0">
                <a:ea typeface="Times New Roman" panose="02020603050405020304" pitchFamily="18" charset="0"/>
              </a:rPr>
              <a:t>1.	Pain is an uncomfortable subjective sensation that occurs with actual, potential, or perceived damage or inflammation of:</a:t>
            </a:r>
          </a:p>
          <a:p>
            <a:pPr marL="914400" marR="0" indent="-457200">
              <a:spcBef>
                <a:spcPts val="0"/>
              </a:spcBef>
              <a:spcAft>
                <a:spcPts val="300"/>
              </a:spcAft>
              <a:tabLst>
                <a:tab pos="457200" algn="l"/>
                <a:tab pos="685800" algn="l"/>
              </a:tabLst>
            </a:pPr>
            <a:r>
              <a:rPr lang="en-US" dirty="0">
                <a:ea typeface="Times New Roman" panose="02020603050405020304" pitchFamily="18" charset="0"/>
              </a:rPr>
              <a:t>a.	Tissue</a:t>
            </a:r>
          </a:p>
          <a:p>
            <a:pPr marL="685800" marR="0" indent="-228600">
              <a:spcBef>
                <a:spcPts val="0"/>
              </a:spcBef>
              <a:spcAft>
                <a:spcPts val="300"/>
              </a:spcAft>
              <a:buAutoNum type="alphaLcPeriod" startAt="2"/>
              <a:tabLst>
                <a:tab pos="457200" algn="l"/>
                <a:tab pos="685800" algn="l"/>
              </a:tabLst>
            </a:pPr>
            <a:r>
              <a:rPr lang="en-US" dirty="0" smtClean="0">
                <a:ea typeface="Times New Roman" panose="02020603050405020304" pitchFamily="18" charset="0"/>
              </a:rPr>
              <a:t>Nerves</a:t>
            </a:r>
          </a:p>
          <a:p>
            <a:pPr marL="685800" marR="0" indent="-228600">
              <a:spcBef>
                <a:spcPts val="0"/>
              </a:spcBef>
              <a:spcAft>
                <a:spcPts val="300"/>
              </a:spcAft>
              <a:buAutoNum type="alphaLcPeriod" startAt="2"/>
              <a:tabLst>
                <a:tab pos="457200" algn="l"/>
                <a:tab pos="685800" algn="l"/>
              </a:tabLst>
            </a:pPr>
            <a:r>
              <a:rPr lang="en-US" dirty="0" smtClean="0">
                <a:ea typeface="Times New Roman" panose="02020603050405020304" pitchFamily="18" charset="0"/>
              </a:rPr>
              <a:t>Bone structures</a:t>
            </a:r>
          </a:p>
          <a:p>
            <a:pPr marL="457200" marR="0" indent="-228600">
              <a:spcBef>
                <a:spcPts val="0"/>
              </a:spcBef>
              <a:spcAft>
                <a:spcPts val="300"/>
              </a:spcAft>
              <a:tabLst>
                <a:tab pos="457200" algn="l"/>
              </a:tabLst>
            </a:pPr>
            <a:r>
              <a:rPr lang="en-US" sz="1200" dirty="0" smtClean="0">
                <a:effectLst/>
                <a:latin typeface="Times New Roman"/>
                <a:ea typeface="Times New Roman"/>
              </a:rPr>
              <a:t>2.	There have been many advances in the treatment of pain in the past few decades, with the CDC publishing its most recent guideline on pain management in 2016.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Guideline provides an overview of the differences in and preferences for non-opioid management versus opioid management of patients with chronic noncancerous pain.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Potential for abuse of opioids is clear: 52 people die every day from drug (opioid) overdoses in the United States.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There are no laboratory tests or imaging results to define pain—no objective data.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For a patient-centered outcome, it is essential that pain be managed with an interdisciplinary approach, by multiple health care providers and caregivers who use evidence-based medicine.</a:t>
            </a:r>
          </a:p>
          <a:p>
            <a:pPr marL="685800" marR="0" indent="-228600">
              <a:spcBef>
                <a:spcPts val="0"/>
              </a:spcBef>
              <a:spcAft>
                <a:spcPts val="300"/>
              </a:spcAft>
              <a:buAutoNum type="alphaLcPeriod" startAt="2"/>
              <a:tabLst>
                <a:tab pos="457200" algn="l"/>
                <a:tab pos="685800" algn="l"/>
              </a:tabLst>
            </a:pPr>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125</a:t>
            </a:fld>
            <a:endParaRPr lang="en-US" altLang="en-US" dirty="0"/>
          </a:p>
        </p:txBody>
      </p:sp>
    </p:spTree>
    <p:extLst>
      <p:ext uri="{BB962C8B-B14F-4D97-AF65-F5344CB8AC3E}">
        <p14:creationId xmlns:p14="http://schemas.microsoft.com/office/powerpoint/2010/main" val="128381032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228600" marR="0" indent="-228600">
              <a:spcBef>
                <a:spcPts val="600"/>
              </a:spcBef>
              <a:spcAft>
                <a:spcPts val="600"/>
              </a:spcAft>
            </a:pPr>
            <a:r>
              <a:rPr lang="en-US" dirty="0">
                <a:ea typeface="Times New Roman" panose="02020603050405020304" pitchFamily="18" charset="0"/>
              </a:rPr>
              <a:t>B. 	Classification of pain</a:t>
            </a:r>
            <a:r>
              <a:rPr lang="en-US" b="1" dirty="0">
                <a:ea typeface="Times New Roman" panose="02020603050405020304" pitchFamily="18" charset="0"/>
              </a:rPr>
              <a:t>	</a:t>
            </a:r>
          </a:p>
          <a:p>
            <a:pPr marL="457200" marR="0" indent="-228600">
              <a:spcBef>
                <a:spcPts val="0"/>
              </a:spcBef>
              <a:spcAft>
                <a:spcPts val="300"/>
              </a:spcAft>
              <a:tabLst>
                <a:tab pos="457200" algn="l"/>
              </a:tabLst>
            </a:pPr>
            <a:r>
              <a:rPr lang="en-US" dirty="0">
                <a:ea typeface="Times New Roman" panose="02020603050405020304" pitchFamily="18" charset="0"/>
              </a:rPr>
              <a:t>1.	Pain can be classified in several different ways: </a:t>
            </a:r>
          </a:p>
          <a:p>
            <a:pPr marL="914400" marR="0" indent="-457200">
              <a:spcBef>
                <a:spcPts val="0"/>
              </a:spcBef>
              <a:spcAft>
                <a:spcPts val="300"/>
              </a:spcAft>
              <a:tabLst>
                <a:tab pos="457200" algn="l"/>
                <a:tab pos="685800" algn="l"/>
              </a:tabLst>
            </a:pPr>
            <a:r>
              <a:rPr lang="en-US" dirty="0">
                <a:ea typeface="Times New Roman" panose="02020603050405020304" pitchFamily="18" charset="0"/>
              </a:rPr>
              <a:t>a.	Based on its duration</a:t>
            </a:r>
          </a:p>
          <a:p>
            <a:pPr marL="914400" marR="0" indent="-457200">
              <a:spcBef>
                <a:spcPts val="0"/>
              </a:spcBef>
              <a:spcAft>
                <a:spcPts val="300"/>
              </a:spcAft>
              <a:tabLst>
                <a:tab pos="457200" algn="l"/>
                <a:tab pos="685800" algn="l"/>
              </a:tabLst>
            </a:pPr>
            <a:r>
              <a:rPr lang="en-US" dirty="0">
                <a:ea typeface="Times New Roman" panose="02020603050405020304" pitchFamily="18" charset="0"/>
              </a:rPr>
              <a:t>b.	By the underlying pathophysiology</a:t>
            </a:r>
          </a:p>
          <a:p>
            <a:pPr marL="914400" marR="0" indent="-457200">
              <a:spcBef>
                <a:spcPts val="0"/>
              </a:spcBef>
              <a:spcAft>
                <a:spcPts val="300"/>
              </a:spcAft>
              <a:tabLst>
                <a:tab pos="457200" algn="l"/>
                <a:tab pos="685800" algn="l"/>
              </a:tabLst>
            </a:pPr>
            <a:r>
              <a:rPr lang="en-US" dirty="0">
                <a:ea typeface="Times New Roman" panose="02020603050405020304" pitchFamily="18" charset="0"/>
              </a:rPr>
              <a:t>c.	By the type of syndrome</a:t>
            </a:r>
          </a:p>
          <a:p>
            <a:pPr marL="457200" marR="0" indent="-228600">
              <a:spcBef>
                <a:spcPts val="0"/>
              </a:spcBef>
              <a:spcAft>
                <a:spcPts val="300"/>
              </a:spcAft>
              <a:tabLst>
                <a:tab pos="457200" algn="l"/>
              </a:tabLst>
            </a:pPr>
            <a:r>
              <a:rPr lang="en-US" dirty="0">
                <a:ea typeface="Times New Roman" panose="02020603050405020304" pitchFamily="18" charset="0"/>
              </a:rPr>
              <a:t>2.	 The duration can be:</a:t>
            </a:r>
          </a:p>
          <a:p>
            <a:pPr marL="914400" marR="0" indent="-457200">
              <a:spcBef>
                <a:spcPts val="0"/>
              </a:spcBef>
              <a:spcAft>
                <a:spcPts val="300"/>
              </a:spcAft>
              <a:tabLst>
                <a:tab pos="457200" algn="l"/>
                <a:tab pos="685800" algn="l"/>
              </a:tabLst>
            </a:pPr>
            <a:r>
              <a:rPr lang="en-US" dirty="0">
                <a:ea typeface="Times New Roman" panose="02020603050405020304" pitchFamily="18" charset="0"/>
              </a:rPr>
              <a:t>a.	Acute</a:t>
            </a:r>
          </a:p>
          <a:p>
            <a:pPr marL="914400" marR="0" indent="-457200">
              <a:spcBef>
                <a:spcPts val="0"/>
              </a:spcBef>
              <a:spcAft>
                <a:spcPts val="300"/>
              </a:spcAft>
              <a:tabLst>
                <a:tab pos="457200" algn="l"/>
                <a:tab pos="685800" algn="l"/>
              </a:tabLst>
            </a:pPr>
            <a:r>
              <a:rPr lang="en-US" dirty="0">
                <a:ea typeface="Times New Roman" panose="02020603050405020304" pitchFamily="18" charset="0"/>
              </a:rPr>
              <a:t>	i.	Pain occurred rapidly</a:t>
            </a:r>
          </a:p>
          <a:p>
            <a:pPr marL="914400" marR="0" indent="-457200">
              <a:spcBef>
                <a:spcPts val="0"/>
              </a:spcBef>
              <a:spcAft>
                <a:spcPts val="300"/>
              </a:spcAft>
              <a:tabLst>
                <a:tab pos="457200" algn="l"/>
                <a:tab pos="685800" algn="l"/>
              </a:tabLst>
            </a:pPr>
            <a:r>
              <a:rPr lang="en-US" dirty="0">
                <a:ea typeface="Times New Roman" panose="02020603050405020304" pitchFamily="18" charset="0"/>
              </a:rPr>
              <a:t>	ii.	Example: New fracture</a:t>
            </a:r>
          </a:p>
          <a:p>
            <a:pPr marL="914400" marR="0" indent="-457200">
              <a:spcBef>
                <a:spcPts val="0"/>
              </a:spcBef>
              <a:spcAft>
                <a:spcPts val="300"/>
              </a:spcAft>
              <a:tabLst>
                <a:tab pos="457200" algn="l"/>
                <a:tab pos="685800" algn="l"/>
              </a:tabLst>
            </a:pPr>
            <a:r>
              <a:rPr lang="en-US" dirty="0">
                <a:ea typeface="Times New Roman" panose="02020603050405020304" pitchFamily="18" charset="0"/>
              </a:rPr>
              <a:t>b. 	Chronic</a:t>
            </a:r>
          </a:p>
          <a:p>
            <a:pPr marL="914400" marR="0" indent="-457200">
              <a:spcBef>
                <a:spcPts val="0"/>
              </a:spcBef>
              <a:spcAft>
                <a:spcPts val="300"/>
              </a:spcAft>
              <a:tabLst>
                <a:tab pos="457200" algn="l"/>
                <a:tab pos="685800" algn="l"/>
              </a:tabLst>
            </a:pPr>
            <a:r>
              <a:rPr lang="en-US" dirty="0">
                <a:ea typeface="Times New Roman" panose="02020603050405020304" pitchFamily="18" charset="0"/>
              </a:rPr>
              <a:t>	i.	Pain lasting more than a few </a:t>
            </a:r>
            <a:r>
              <a:rPr lang="en-US" dirty="0" smtClean="0">
                <a:ea typeface="Times New Roman" panose="02020603050405020304" pitchFamily="18" charset="0"/>
              </a:rPr>
              <a:t>months</a:t>
            </a:r>
          </a:p>
          <a:p>
            <a:pPr marL="914400" marR="0" indent="-457200">
              <a:spcBef>
                <a:spcPts val="0"/>
              </a:spcBef>
              <a:spcAft>
                <a:spcPts val="300"/>
              </a:spcAft>
              <a:tabLst>
                <a:tab pos="457200" algn="l"/>
                <a:tab pos="685800" algn="l"/>
              </a:tabLst>
            </a:pPr>
            <a:r>
              <a:rPr lang="en-US" sz="1200" dirty="0" smtClean="0">
                <a:effectLst/>
                <a:latin typeface="Times New Roman"/>
                <a:ea typeface="Times New Roman"/>
              </a:rPr>
              <a:t>	ii.</a:t>
            </a:r>
            <a:r>
              <a:rPr lang="en-US" sz="1200" baseline="0" dirty="0" smtClean="0">
                <a:effectLst/>
                <a:latin typeface="Times New Roman"/>
                <a:ea typeface="Times New Roman"/>
              </a:rPr>
              <a:t> 	</a:t>
            </a:r>
            <a:r>
              <a:rPr lang="en-US" sz="1200" dirty="0" smtClean="0">
                <a:effectLst/>
                <a:latin typeface="Times New Roman"/>
                <a:ea typeface="Times New Roman"/>
              </a:rPr>
              <a:t>Back injury that occurred years ago may cause the patient to feel an ongoing uncomfortable sensation of pain.</a:t>
            </a:r>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126</a:t>
            </a:fld>
            <a:endParaRPr lang="en-US" altLang="en-US" dirty="0"/>
          </a:p>
        </p:txBody>
      </p:sp>
    </p:spTree>
    <p:extLst>
      <p:ext uri="{BB962C8B-B14F-4D97-AF65-F5344CB8AC3E}">
        <p14:creationId xmlns:p14="http://schemas.microsoft.com/office/powerpoint/2010/main" val="9838033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3.	Physiologic (nociceptive) pain is the normal response to injury or acute inflammation of tissues or cells.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Pain is communicated to the cerebral cortex from the localized nerves that are affected via the: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Spinal column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Brain stem</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iii.	Thalamus</a:t>
            </a:r>
          </a:p>
          <a:p>
            <a:pPr marL="457200" marR="0" indent="-228600">
              <a:spcBef>
                <a:spcPts val="0"/>
              </a:spcBef>
              <a:spcAft>
                <a:spcPts val="300"/>
              </a:spcAft>
              <a:tabLst>
                <a:tab pos="457200" algn="l"/>
              </a:tabLst>
            </a:pPr>
            <a:r>
              <a:rPr lang="en-US" sz="1200" dirty="0" smtClean="0">
                <a:effectLst/>
                <a:latin typeface="Times New Roman"/>
                <a:ea typeface="Times New Roman"/>
              </a:rPr>
              <a:t>4.	Physiologic pain can be further subdivided into:</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Somatic pain (affecting bone, skin, and soft tissue)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Visceral pain (affecting hollow structures such as the gastrointestinal tract)</a:t>
            </a:r>
          </a:p>
          <a:p>
            <a:pPr marL="457200" marR="0" indent="-228600">
              <a:spcBef>
                <a:spcPts val="0"/>
              </a:spcBef>
              <a:spcAft>
                <a:spcPts val="300"/>
              </a:spcAft>
              <a:tabLst>
                <a:tab pos="457200" algn="l"/>
              </a:tabLst>
            </a:pPr>
            <a:r>
              <a:rPr lang="en-US" sz="1200" dirty="0" smtClean="0">
                <a:effectLst/>
                <a:latin typeface="Times New Roman"/>
                <a:ea typeface="Times New Roman"/>
              </a:rPr>
              <a:t>5.	Pathologic pain: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Has a neuropathic origin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Arises when a structural issue or other abnormality occurs within the nerves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Feelings associated with this sensation: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Burning</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Stabbing</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iii.	Numbness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iv.	Tingling</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v.	Electrical current sensation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The patient may experience a lack of sensation for a period, which can lead to diminished reflexes or limited strength in the affected area.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This pain is very difficult to manage, and patients may not achieve satisfactory or complete relief from this type of pain.</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127</a:t>
            </a:fld>
            <a:endParaRPr lang="en-US" altLang="en-US" dirty="0"/>
          </a:p>
        </p:txBody>
      </p:sp>
    </p:spTree>
    <p:extLst>
      <p:ext uri="{BB962C8B-B14F-4D97-AF65-F5344CB8AC3E}">
        <p14:creationId xmlns:p14="http://schemas.microsoft.com/office/powerpoint/2010/main" val="352781513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228600" marR="0" indent="-228600">
              <a:spcBef>
                <a:spcPts val="600"/>
              </a:spcBef>
              <a:spcAft>
                <a:spcPts val="600"/>
              </a:spcAft>
            </a:pPr>
            <a:r>
              <a:rPr lang="en-US" sz="1200" b="0" dirty="0" smtClean="0">
                <a:effectLst/>
                <a:latin typeface="Times New Roman"/>
                <a:ea typeface="Times New Roman"/>
              </a:rPr>
              <a:t>C. 	Assessment of pain	</a:t>
            </a:r>
          </a:p>
          <a:p>
            <a:pPr marL="457200" marR="0" indent="-228600">
              <a:spcBef>
                <a:spcPts val="0"/>
              </a:spcBef>
              <a:spcAft>
                <a:spcPts val="300"/>
              </a:spcAft>
              <a:tabLst>
                <a:tab pos="457200" algn="l"/>
              </a:tabLst>
            </a:pPr>
            <a:r>
              <a:rPr lang="en-US" sz="1200" dirty="0" smtClean="0">
                <a:effectLst/>
                <a:latin typeface="Times New Roman"/>
                <a:ea typeface="Times New Roman"/>
              </a:rPr>
              <a:t>1.	To effectively manage any condition, the primary care physician must perform a full and comprehensive assessment.</a:t>
            </a:r>
          </a:p>
          <a:p>
            <a:pPr marL="457200" marR="0" indent="-228600">
              <a:spcBef>
                <a:spcPts val="0"/>
              </a:spcBef>
              <a:spcAft>
                <a:spcPts val="300"/>
              </a:spcAft>
              <a:tabLst>
                <a:tab pos="457200" algn="l"/>
              </a:tabLst>
            </a:pPr>
            <a:r>
              <a:rPr lang="en-US" sz="1200" dirty="0" smtClean="0">
                <a:effectLst/>
                <a:latin typeface="Times New Roman"/>
                <a:ea typeface="Times New Roman"/>
              </a:rPr>
              <a:t>2.	Pain, while a subjective phenomenon, must be fully evaluated for: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Location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Quality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Duration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Alleviating or exacerbating factors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Impact on ADLs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f.	Quality of life changes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g.	Past and current management techniques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h.	Any other medical conditions that could be associated with the pain</a:t>
            </a:r>
          </a:p>
          <a:p>
            <a:pPr marL="457200" marR="0" indent="-228600">
              <a:spcBef>
                <a:spcPts val="0"/>
              </a:spcBef>
              <a:spcAft>
                <a:spcPts val="300"/>
              </a:spcAft>
              <a:tabLst>
                <a:tab pos="457200" algn="l"/>
              </a:tabLst>
            </a:pPr>
            <a:r>
              <a:rPr lang="en-US" sz="1200" dirty="0" smtClean="0">
                <a:effectLst/>
                <a:latin typeface="Times New Roman"/>
                <a:ea typeface="Times New Roman"/>
              </a:rPr>
              <a:t>3.	It is important to review all of these aspects and ensure that each is documented. </a:t>
            </a:r>
          </a:p>
          <a:p>
            <a:pPr marL="457200" marR="0" indent="-228600">
              <a:spcBef>
                <a:spcPts val="0"/>
              </a:spcBef>
              <a:spcAft>
                <a:spcPts val="300"/>
              </a:spcAft>
              <a:tabLst>
                <a:tab pos="457200" algn="l"/>
              </a:tabLst>
            </a:pPr>
            <a:r>
              <a:rPr lang="en-US" sz="1200" dirty="0" smtClean="0">
                <a:effectLst/>
                <a:latin typeface="Times New Roman"/>
                <a:ea typeface="Times New Roman"/>
              </a:rPr>
              <a:t>4. 	Key to managing these patients effectively: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Effective communication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In-depth assessment</a:t>
            </a:r>
          </a:p>
          <a:p>
            <a:pPr marL="457200" marR="0" indent="-228600">
              <a:spcBef>
                <a:spcPts val="0"/>
              </a:spcBef>
              <a:spcAft>
                <a:spcPts val="300"/>
              </a:spcAft>
              <a:tabLst>
                <a:tab pos="457200" algn="l"/>
              </a:tabLst>
            </a:pPr>
            <a:r>
              <a:rPr lang="en-US" sz="1200" dirty="0" smtClean="0">
                <a:effectLst/>
                <a:latin typeface="Times New Roman"/>
                <a:ea typeface="Times New Roman"/>
              </a:rPr>
              <a:t>5. 	In traditional EMS, the mnemonic OPQRST is used to evaluate pain or injury.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In community paramedic’s setting, it is essential to evaluate other problems or perceived problems that can exist in patients with chronic pain.</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128</a:t>
            </a:fld>
            <a:endParaRPr lang="en-US" altLang="en-US" dirty="0"/>
          </a:p>
        </p:txBody>
      </p:sp>
    </p:spTree>
    <p:extLst>
      <p:ext uri="{BB962C8B-B14F-4D97-AF65-F5344CB8AC3E}">
        <p14:creationId xmlns:p14="http://schemas.microsoft.com/office/powerpoint/2010/main" val="49398719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6. 	Monitoring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At each visit in which you encounter the patient with chronic pain:</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Assess the patient’s pain along with the assessment parameters mentioned earlier.</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Document these findings.</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iii.	If possible, review what other health care providers (</a:t>
            </a:r>
            <a:r>
              <a:rPr lang="en-US" sz="1200" dirty="0" err="1" smtClean="0">
                <a:effectLst/>
                <a:latin typeface="Times New Roman"/>
                <a:ea typeface="Times New Roman"/>
              </a:rPr>
              <a:t>eg</a:t>
            </a:r>
            <a:r>
              <a:rPr lang="en-US" sz="1200" dirty="0" smtClean="0">
                <a:effectLst/>
                <a:latin typeface="Times New Roman"/>
                <a:ea typeface="Times New Roman"/>
              </a:rPr>
              <a:t>, physicians, physician assistants, and nurse practitioners) involved in care for this patient have found and note any differences encountered during your patient assessment.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Take time to:</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Fully evaluate the patient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Assess the patient’s understanding of the pain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iii.	Determine the pain’s effects on the patient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Reassure the patient that you will work with the health care team to define the best treatment approach in the plan of care.</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129</a:t>
            </a:fld>
            <a:endParaRPr lang="en-US" altLang="en-US" dirty="0"/>
          </a:p>
        </p:txBody>
      </p:sp>
    </p:spTree>
    <p:extLst>
      <p:ext uri="{BB962C8B-B14F-4D97-AF65-F5344CB8AC3E}">
        <p14:creationId xmlns:p14="http://schemas.microsoft.com/office/powerpoint/2010/main" val="493987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 </a:t>
            </a:r>
          </a:p>
          <a:p>
            <a:endParaRPr lang="en-US" dirty="0"/>
          </a:p>
          <a:p>
            <a:pPr marL="457200" marR="0" indent="-228600">
              <a:spcBef>
                <a:spcPts val="0"/>
              </a:spcBef>
              <a:spcAft>
                <a:spcPts val="300"/>
              </a:spcAft>
              <a:tabLst>
                <a:tab pos="457200" algn="l"/>
              </a:tabLst>
            </a:pPr>
            <a:r>
              <a:rPr lang="en-US" dirty="0">
                <a:ea typeface="Times New Roman" panose="02020603050405020304" pitchFamily="18" charset="0"/>
              </a:rPr>
              <a:t>3. 	Self-management of medications can be complex, given that a patient with a chronic disease is likely to be taking:</a:t>
            </a:r>
          </a:p>
          <a:p>
            <a:pPr marL="914400" marR="0" indent="-457200">
              <a:spcBef>
                <a:spcPts val="0"/>
              </a:spcBef>
              <a:spcAft>
                <a:spcPts val="300"/>
              </a:spcAft>
              <a:tabLst>
                <a:tab pos="457200" algn="l"/>
                <a:tab pos="685800" algn="l"/>
              </a:tabLst>
            </a:pPr>
            <a:r>
              <a:rPr lang="en-US" dirty="0">
                <a:ea typeface="Times New Roman" panose="02020603050405020304" pitchFamily="18" charset="0"/>
              </a:rPr>
              <a:t>a.	Multiple prescriptions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b.	Herbal remedies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c.	Over-the-counter (OTC) medications </a:t>
            </a:r>
          </a:p>
          <a:p>
            <a:pPr marL="457200" marR="0" indent="-228600">
              <a:spcBef>
                <a:spcPts val="0"/>
              </a:spcBef>
              <a:spcAft>
                <a:spcPts val="300"/>
              </a:spcAft>
              <a:tabLst>
                <a:tab pos="457200" algn="l"/>
              </a:tabLst>
            </a:pPr>
            <a:r>
              <a:rPr lang="en-US" sz="1200" dirty="0" smtClean="0">
                <a:effectLst/>
                <a:latin typeface="Times New Roman"/>
                <a:ea typeface="Times New Roman"/>
              </a:rPr>
              <a:t>4. 	The community paramedic’s role in supporting a patient’s self-management of medications will occur in collaboration with the patient’s health care team, including the patient’s primary care physician.</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13</a:t>
            </a:fld>
            <a:endParaRPr lang="en-US" altLang="en-US" dirty="0"/>
          </a:p>
        </p:txBody>
      </p:sp>
    </p:spTree>
    <p:extLst>
      <p:ext uri="{BB962C8B-B14F-4D97-AF65-F5344CB8AC3E}">
        <p14:creationId xmlns:p14="http://schemas.microsoft.com/office/powerpoint/2010/main" val="351474458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7. 	Management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Treatments depend on the assessment and classification of the patient’s pain.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The best treatment is to alleviate pain by eliminating or mitigating the cause.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Over time, the patient is prescribed or recommended:</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Many medications (OTC and prescription)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Supplements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Pain contracts are often used when patients are prescribed chronic opioids. </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A pain contract is a written understanding and/or agreement between a patient and a provider.</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Highlight the appropriate use of medication, the patient’s expected behavior, and the communication to which the patient must commit.</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130</a:t>
            </a:fld>
            <a:endParaRPr lang="en-US" altLang="en-US" dirty="0"/>
          </a:p>
        </p:txBody>
      </p:sp>
    </p:spTree>
    <p:extLst>
      <p:ext uri="{BB962C8B-B14F-4D97-AF65-F5344CB8AC3E}">
        <p14:creationId xmlns:p14="http://schemas.microsoft.com/office/powerpoint/2010/main" val="49398719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8. 	Education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Patient education about pain is:</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Very complex</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Depends on the classification and assessment of the patient’s pain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All patients with pain must understand that they may never attain full relief from the pain.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The goals of the plan of care may include achieving control of the pain that permits functional improvement.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For the community paramedic, it is important to confirm with the plan of care regarding the essentials that the patient should know about his or her specific pain plan.</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131</a:t>
            </a:fld>
            <a:endParaRPr lang="en-US" altLang="en-US" dirty="0"/>
          </a:p>
        </p:txBody>
      </p:sp>
    </p:spTree>
    <p:extLst>
      <p:ext uri="{BB962C8B-B14F-4D97-AF65-F5344CB8AC3E}">
        <p14:creationId xmlns:p14="http://schemas.microsoft.com/office/powerpoint/2010/main" val="28717905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 </a:t>
            </a:r>
          </a:p>
          <a:p>
            <a:endParaRPr lang="en-US" dirty="0"/>
          </a:p>
          <a:p>
            <a:pPr marL="0" marR="0">
              <a:spcBef>
                <a:spcPts val="1800"/>
              </a:spcBef>
              <a:spcAft>
                <a:spcPts val="600"/>
              </a:spcAft>
            </a:pPr>
            <a:r>
              <a:rPr lang="en-US" sz="1800" dirty="0">
                <a:ea typeface="Times New Roman" panose="02020603050405020304" pitchFamily="18" charset="0"/>
              </a:rPr>
              <a:t>XII. Common Endocrine Conditions</a:t>
            </a:r>
          </a:p>
          <a:p>
            <a:pPr marL="228600" marR="0" indent="-228600">
              <a:spcBef>
                <a:spcPts val="600"/>
              </a:spcBef>
              <a:spcAft>
                <a:spcPts val="600"/>
              </a:spcAft>
            </a:pPr>
            <a:r>
              <a:rPr lang="en-US" dirty="0">
                <a:ea typeface="Times New Roman" panose="02020603050405020304" pitchFamily="18" charset="0"/>
              </a:rPr>
              <a:t>A. 	Diabetes</a:t>
            </a:r>
          </a:p>
          <a:p>
            <a:pPr marL="457200" marR="0" indent="-228600">
              <a:spcBef>
                <a:spcPts val="0"/>
              </a:spcBef>
              <a:spcAft>
                <a:spcPts val="300"/>
              </a:spcAft>
              <a:tabLst>
                <a:tab pos="457200" algn="l"/>
              </a:tabLst>
            </a:pPr>
            <a:r>
              <a:rPr lang="en-US" sz="1200" dirty="0" smtClean="0">
                <a:effectLst/>
                <a:latin typeface="Times New Roman"/>
                <a:ea typeface="Times New Roman"/>
              </a:rPr>
              <a:t>1. 	Diabetes</a:t>
            </a:r>
            <a:r>
              <a:rPr lang="en-US" sz="1200" b="1" dirty="0" smtClean="0">
                <a:effectLst/>
                <a:latin typeface="Times New Roman"/>
                <a:ea typeface="Times New Roman"/>
              </a:rPr>
              <a:t> </a:t>
            </a:r>
            <a:r>
              <a:rPr lang="en-US" sz="1200" dirty="0" smtClean="0">
                <a:effectLst/>
                <a:latin typeface="Times New Roman"/>
                <a:ea typeface="Times New Roman"/>
              </a:rPr>
              <a:t>is a chronic condition characterized by: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The body’s inability to secrete an appropriate amount of insulin OR</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Production of insulin that the body is unable to use to metabolize glucose </a:t>
            </a:r>
          </a:p>
          <a:p>
            <a:pPr marL="457200" marR="0" indent="-228600">
              <a:spcBef>
                <a:spcPts val="0"/>
              </a:spcBef>
              <a:spcAft>
                <a:spcPts val="300"/>
              </a:spcAft>
              <a:tabLst>
                <a:tab pos="457200" algn="l"/>
              </a:tabLst>
            </a:pPr>
            <a:r>
              <a:rPr lang="en-US" sz="1200" dirty="0" smtClean="0">
                <a:effectLst/>
                <a:latin typeface="Times New Roman"/>
                <a:ea typeface="Times New Roman"/>
              </a:rPr>
              <a:t>2. 	Insulin is the primary hormone that allows glucose, amino acids, and other substances to cross the cell membrane, thereby facilitating metabolism and other functions.</a:t>
            </a:r>
          </a:p>
          <a:p>
            <a:pPr marL="457200" marR="0" indent="-228600">
              <a:spcBef>
                <a:spcPts val="0"/>
              </a:spcBef>
              <a:spcAft>
                <a:spcPts val="300"/>
              </a:spcAft>
              <a:tabLst>
                <a:tab pos="457200" algn="l"/>
              </a:tabLst>
            </a:pPr>
            <a:r>
              <a:rPr lang="en-US" sz="1200" dirty="0" smtClean="0">
                <a:effectLst/>
                <a:latin typeface="Times New Roman"/>
                <a:ea typeface="Times New Roman"/>
              </a:rPr>
              <a:t>3.	Diabetes may cause a multitude of complications, such as: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Microvascular disease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Neuropathy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Peripheral vascular disease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Stroke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Heart disease</a:t>
            </a:r>
          </a:p>
          <a:p>
            <a:pPr marL="457200" marR="0" indent="-228600">
              <a:spcBef>
                <a:spcPts val="0"/>
              </a:spcBef>
              <a:spcAft>
                <a:spcPts val="300"/>
              </a:spcAft>
              <a:tabLst>
                <a:tab pos="457200" algn="l"/>
              </a:tabLst>
            </a:pPr>
            <a:r>
              <a:rPr lang="en-US" sz="1200" dirty="0" smtClean="0">
                <a:effectLst/>
                <a:latin typeface="Times New Roman"/>
                <a:ea typeface="Times New Roman"/>
              </a:rPr>
              <a:t>4.	Diabetes may occur in conjunction with a variety of conditions, such as: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Obesity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Recurrent infection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Slow-healing wounds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Changes in vision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Abdominal pain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f.	Heart disease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g. 	Stroke</a:t>
            </a:r>
          </a:p>
          <a:p>
            <a:pPr marL="457200" marR="0" indent="-228600">
              <a:spcBef>
                <a:spcPts val="0"/>
              </a:spcBef>
              <a:spcAft>
                <a:spcPts val="300"/>
              </a:spcAft>
              <a:tabLst>
                <a:tab pos="457200" algn="l"/>
              </a:tabLst>
            </a:pPr>
            <a:r>
              <a:rPr lang="en-US" sz="1200" dirty="0" smtClean="0">
                <a:effectLst/>
                <a:latin typeface="Times New Roman"/>
                <a:ea typeface="Times New Roman"/>
              </a:rPr>
              <a:t>5.	In women, diabetes may occur in conjunction with:</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Menstrual irregularities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Yeast vaginitis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Polycystic ovarian syndrome</a:t>
            </a:r>
          </a:p>
          <a:p>
            <a:pPr marL="457200" marR="0" indent="-228600">
              <a:spcBef>
                <a:spcPts val="0"/>
              </a:spcBef>
              <a:spcAft>
                <a:spcPts val="300"/>
              </a:spcAft>
              <a:tabLst>
                <a:tab pos="457200" algn="l"/>
              </a:tabLst>
            </a:pPr>
            <a:r>
              <a:rPr lang="en-US" sz="1200" dirty="0" smtClean="0">
                <a:effectLst/>
                <a:latin typeface="Times New Roman"/>
                <a:ea typeface="Times New Roman"/>
              </a:rPr>
              <a:t>6.	Paramedics are taught to recognize the symptoms of hyperglycemic state, but these are the later signs of the disease. </a:t>
            </a:r>
          </a:p>
          <a:p>
            <a:pPr marL="457200" marR="0" indent="-228600">
              <a:spcBef>
                <a:spcPts val="0"/>
              </a:spcBef>
              <a:spcAft>
                <a:spcPts val="300"/>
              </a:spcAft>
              <a:tabLst>
                <a:tab pos="457200" algn="l"/>
              </a:tabLst>
            </a:pPr>
            <a:r>
              <a:rPr lang="en-US" sz="1200" dirty="0" smtClean="0">
                <a:effectLst/>
                <a:latin typeface="Times New Roman"/>
                <a:ea typeface="Times New Roman"/>
              </a:rPr>
              <a:t>7.	</a:t>
            </a:r>
            <a:r>
              <a:rPr lang="en-US" sz="1200" dirty="0" smtClean="0">
                <a:effectLst/>
                <a:latin typeface="Times New Roman"/>
                <a:ea typeface="Times New Roman"/>
              </a:rPr>
              <a:t>For </a:t>
            </a:r>
            <a:r>
              <a:rPr lang="en-US" sz="1200" dirty="0" smtClean="0">
                <a:effectLst/>
                <a:latin typeface="Times New Roman"/>
                <a:ea typeface="Times New Roman"/>
              </a:rPr>
              <a:t>community paramedics, the goal should be to identify the earliest symptoms of acute and hyperglycemic states.</a:t>
            </a:r>
          </a:p>
          <a:p>
            <a:pPr marL="457200" marR="0" indent="-228600">
              <a:spcBef>
                <a:spcPts val="0"/>
              </a:spcBef>
              <a:spcAft>
                <a:spcPts val="300"/>
              </a:spcAft>
              <a:tabLst>
                <a:tab pos="457200" algn="l"/>
              </a:tabLst>
            </a:pPr>
            <a:r>
              <a:rPr lang="en-US" sz="1200" dirty="0" smtClean="0">
                <a:effectLst/>
                <a:latin typeface="Times New Roman"/>
                <a:ea typeface="Times New Roman"/>
              </a:rPr>
              <a:t>8.	A definitive diagnosis of diabetes can be made by a series of tests including:</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HgbA</a:t>
            </a:r>
            <a:r>
              <a:rPr lang="en-US" sz="1200" baseline="-25000" dirty="0" smtClean="0">
                <a:effectLst/>
                <a:latin typeface="Times New Roman"/>
                <a:ea typeface="Times New Roman"/>
              </a:rPr>
              <a:t>1c</a:t>
            </a:r>
            <a:endParaRPr lang="en-US" sz="1200" dirty="0" smtClean="0">
              <a:effectLst/>
              <a:latin typeface="Times New Roman"/>
              <a:ea typeface="Times New Roman"/>
            </a:endParaRP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Measures the amount of glucose attached to the red blood cells</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Shows the average amount of glucose attached to the red blood cells over 2 to 3 months (more accurate descriptor of disease status)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Fasting plasma glucose test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Random plasma glucose test</a:t>
            </a:r>
          </a:p>
          <a:p>
            <a:pPr marL="457200" marR="0" indent="-228600">
              <a:spcBef>
                <a:spcPts val="0"/>
              </a:spcBef>
              <a:spcAft>
                <a:spcPts val="300"/>
              </a:spcAft>
              <a:tabLst>
                <a:tab pos="457200" algn="l"/>
              </a:tabLst>
            </a:pPr>
            <a:r>
              <a:rPr lang="en-US" sz="1200" dirty="0" smtClean="0">
                <a:effectLst/>
                <a:latin typeface="Times New Roman"/>
                <a:ea typeface="Times New Roman"/>
              </a:rPr>
              <a:t>9.	When random testing is used, the presence of both of the following is considered diagnostic for diabetes: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Symptoms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A glucose level greater than 200 mg/</a:t>
            </a:r>
            <a:r>
              <a:rPr lang="en-US" sz="1200" dirty="0" err="1" smtClean="0">
                <a:effectLst/>
                <a:latin typeface="Times New Roman"/>
                <a:ea typeface="Times New Roman"/>
              </a:rPr>
              <a:t>dL</a:t>
            </a:r>
            <a:r>
              <a:rPr lang="en-US" sz="1200" dirty="0" smtClean="0">
                <a:effectLst/>
                <a:latin typeface="Times New Roman"/>
                <a:ea typeface="Times New Roman"/>
              </a:rPr>
              <a:t> </a:t>
            </a:r>
          </a:p>
          <a:p>
            <a:pPr marL="457200" marR="0" indent="-228600">
              <a:spcBef>
                <a:spcPts val="0"/>
              </a:spcBef>
              <a:spcAft>
                <a:spcPts val="300"/>
              </a:spcAft>
              <a:tabLst>
                <a:tab pos="457200" algn="l"/>
              </a:tabLst>
            </a:pPr>
            <a:r>
              <a:rPr lang="en-US" sz="1200" dirty="0" smtClean="0">
                <a:effectLst/>
                <a:latin typeface="Times New Roman"/>
                <a:ea typeface="Times New Roman"/>
              </a:rPr>
              <a:t>10.	 Diabetes is very common in the United States, with type 2 diabetes being the most prevalent form.</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In 2014, the CDC reported that 9.3% of the US population—29.1 million people—have diagnosed diabetes; another 27.8 million people are thought to have undiagnosed diabetes.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Diabetes is the seventh leading cause of death in the United States and it causes $176 billion in direct medical costs each year. </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132</a:t>
            </a:fld>
            <a:endParaRPr lang="en-US" altLang="en-US" dirty="0"/>
          </a:p>
        </p:txBody>
      </p:sp>
    </p:spTree>
    <p:extLst>
      <p:ext uri="{BB962C8B-B14F-4D97-AF65-F5344CB8AC3E}">
        <p14:creationId xmlns:p14="http://schemas.microsoft.com/office/powerpoint/2010/main" val="355277641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a:t>
            </a:r>
            <a:r>
              <a:rPr lang="en-US" dirty="0" smtClean="0"/>
              <a:t>Outline</a:t>
            </a:r>
          </a:p>
          <a:p>
            <a:endParaRPr lang="en-US" dirty="0"/>
          </a:p>
          <a:p>
            <a:r>
              <a:rPr lang="en-US" dirty="0" smtClean="0"/>
              <a:t>B. Types of diabetes</a:t>
            </a:r>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1.	There are two primary types of diabetes mellitus: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Type 1 diabetes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Type 2 diabetes</a:t>
            </a:r>
          </a:p>
          <a:p>
            <a:pPr marL="457200" marR="0" indent="-228600">
              <a:spcBef>
                <a:spcPts val="0"/>
              </a:spcBef>
              <a:spcAft>
                <a:spcPts val="300"/>
              </a:spcAft>
              <a:tabLst>
                <a:tab pos="457200" algn="l"/>
              </a:tabLst>
            </a:pPr>
            <a:r>
              <a:rPr lang="en-US" sz="1200" dirty="0" smtClean="0">
                <a:effectLst/>
                <a:latin typeface="Times New Roman"/>
                <a:ea typeface="Times New Roman"/>
              </a:rPr>
              <a:t>2.	A third condition known as </a:t>
            </a:r>
            <a:r>
              <a:rPr lang="en-US" sz="1200" dirty="0" err="1" smtClean="0">
                <a:effectLst/>
                <a:latin typeface="Times New Roman"/>
                <a:ea typeface="Times New Roman"/>
              </a:rPr>
              <a:t>prediabetes</a:t>
            </a:r>
            <a:r>
              <a:rPr lang="en-US" sz="1200" dirty="0" smtClean="0">
                <a:effectLst/>
                <a:latin typeface="Times New Roman"/>
                <a:ea typeface="Times New Roman"/>
              </a:rPr>
              <a:t> is also recognized.</a:t>
            </a:r>
          </a:p>
          <a:p>
            <a:pPr marL="457200" marR="0" indent="-228600">
              <a:spcBef>
                <a:spcPts val="0"/>
              </a:spcBef>
              <a:spcAft>
                <a:spcPts val="300"/>
              </a:spcAft>
              <a:tabLst>
                <a:tab pos="457200" algn="l"/>
              </a:tabLst>
            </a:pPr>
            <a:r>
              <a:rPr lang="en-US" sz="1200" dirty="0" smtClean="0">
                <a:effectLst/>
                <a:latin typeface="Times New Roman"/>
                <a:ea typeface="Times New Roman"/>
              </a:rPr>
              <a:t>3.	Type 1 diabetes: a condition in which the body’s autoimmune response causes the complete destruction of beta cells in the pancreas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The beta cells in the pancreas produce, store and secrete insulin.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Diagnosed in the early years of life; rarely found in adults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Far less common than type 2 diabetes; accounts for only 5% of the total number of diabetes cases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Can cause deadly states such as diabetic ketoacidosis (DKA), a condition in which a persistently high blood sugar level triggers the body to metabolize fats for energy instead of glucose</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DKA: a triad of events—hyperglycemia, then ketosis, and finally acidosis </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Type 2 diabetes can cause DKA, but much more rarely.</a:t>
            </a:r>
          </a:p>
          <a:p>
            <a:pPr marL="457200" marR="0" indent="-228600">
              <a:spcBef>
                <a:spcPts val="0"/>
              </a:spcBef>
              <a:spcAft>
                <a:spcPts val="300"/>
              </a:spcAft>
              <a:tabLst>
                <a:tab pos="457200" algn="l"/>
              </a:tabLst>
            </a:pPr>
            <a:r>
              <a:rPr lang="en-US" sz="1200" dirty="0" smtClean="0">
                <a:effectLst/>
                <a:latin typeface="Times New Roman"/>
                <a:ea typeface="Times New Roman"/>
              </a:rPr>
              <a:t>4.	Type 2 diabetes generally occurs later in life (adult onset); characterized by a chronic hyperglycemic state secondary to a decrease in: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The quality of insulin produced</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The sensitivity of the body’s cells to insulin</a:t>
            </a:r>
          </a:p>
          <a:p>
            <a:pPr marL="457200" marR="0" indent="-228600">
              <a:spcBef>
                <a:spcPts val="0"/>
              </a:spcBef>
              <a:spcAft>
                <a:spcPts val="300"/>
              </a:spcAft>
              <a:tabLst>
                <a:tab pos="457200" algn="l"/>
              </a:tabLst>
            </a:pPr>
            <a:r>
              <a:rPr lang="en-US" sz="1200" dirty="0" smtClean="0">
                <a:effectLst/>
                <a:latin typeface="Times New Roman"/>
                <a:ea typeface="Times New Roman"/>
              </a:rPr>
              <a:t>5.	This condition evolves over a long period and generally is not found early.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Patients with type 2 diabetes may develop more complications and have irreversible issues.</a:t>
            </a:r>
          </a:p>
          <a:p>
            <a:pPr marL="457200" marR="0" indent="-228600">
              <a:spcBef>
                <a:spcPts val="0"/>
              </a:spcBef>
              <a:spcAft>
                <a:spcPts val="300"/>
              </a:spcAft>
              <a:tabLst>
                <a:tab pos="457200" algn="l"/>
                <a:tab pos="685800" algn="l"/>
              </a:tabLst>
            </a:pPr>
            <a:r>
              <a:rPr lang="en-US" sz="1200" dirty="0" smtClean="0">
                <a:effectLst/>
                <a:latin typeface="Times New Roman"/>
                <a:ea typeface="Times New Roman"/>
              </a:rPr>
              <a:t>6.	</a:t>
            </a:r>
            <a:r>
              <a:rPr lang="en-US" sz="1200" dirty="0" err="1" smtClean="0">
                <a:effectLst/>
                <a:latin typeface="Times New Roman"/>
                <a:ea typeface="Times New Roman"/>
              </a:rPr>
              <a:t>Prediabetes</a:t>
            </a:r>
            <a:r>
              <a:rPr lang="en-US" sz="1200" dirty="0" smtClean="0">
                <a:effectLst/>
                <a:latin typeface="Times New Roman"/>
                <a:ea typeface="Times New Roman"/>
              </a:rPr>
              <a:t> is </a:t>
            </a:r>
            <a:r>
              <a:rPr lang="en-US" sz="1200" dirty="0" smtClean="0">
                <a:effectLst/>
                <a:latin typeface="Times New Roman"/>
                <a:ea typeface="Times New Roman"/>
              </a:rPr>
              <a:t>a chronic hyperglycemic state (fasting plasma glucose greater than 100 mg/</a:t>
            </a:r>
            <a:r>
              <a:rPr lang="en-US" sz="1200" dirty="0" err="1" smtClean="0">
                <a:effectLst/>
                <a:latin typeface="Times New Roman"/>
                <a:ea typeface="Times New Roman"/>
              </a:rPr>
              <a:t>dL</a:t>
            </a:r>
            <a:r>
              <a:rPr lang="en-US" sz="1200" dirty="0" smtClean="0">
                <a:effectLst/>
                <a:latin typeface="Times New Roman"/>
                <a:ea typeface="Times New Roman"/>
              </a:rPr>
              <a:t> or 2 hours postprandial plasma glucose of 140–199 mg/</a:t>
            </a:r>
            <a:r>
              <a:rPr lang="en-US" sz="1200" dirty="0" err="1" smtClean="0">
                <a:effectLst/>
                <a:latin typeface="Times New Roman"/>
                <a:ea typeface="Times New Roman"/>
              </a:rPr>
              <a:t>dL</a:t>
            </a:r>
            <a:r>
              <a:rPr lang="en-US" sz="1200" dirty="0" smtClean="0">
                <a:effectLst/>
                <a:latin typeface="Times New Roman"/>
                <a:ea typeface="Times New Roman"/>
              </a:rPr>
              <a:t>) combined with an HgbA</a:t>
            </a:r>
            <a:r>
              <a:rPr lang="en-US" sz="1200" baseline="-25000" dirty="0" smtClean="0">
                <a:effectLst/>
                <a:latin typeface="Times New Roman"/>
                <a:ea typeface="Times New Roman"/>
              </a:rPr>
              <a:t>1c</a:t>
            </a:r>
            <a:r>
              <a:rPr lang="en-US" sz="1200" dirty="0" smtClean="0">
                <a:effectLst/>
                <a:latin typeface="Times New Roman"/>
                <a:ea typeface="Times New Roman"/>
              </a:rPr>
              <a:t> of 5.7% or greater. </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133</a:t>
            </a:fld>
            <a:endParaRPr lang="en-US" altLang="en-US" dirty="0"/>
          </a:p>
        </p:txBody>
      </p:sp>
    </p:spTree>
    <p:extLst>
      <p:ext uri="{BB962C8B-B14F-4D97-AF65-F5344CB8AC3E}">
        <p14:creationId xmlns:p14="http://schemas.microsoft.com/office/powerpoint/2010/main" val="409468461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7.	 Monitoring: </a:t>
            </a:r>
          </a:p>
          <a:p>
            <a:pPr marL="685800" marR="0" indent="-228600">
              <a:spcBef>
                <a:spcPts val="0"/>
              </a:spcBef>
              <a:spcAft>
                <a:spcPts val="300"/>
              </a:spcAft>
              <a:tabLst>
                <a:tab pos="457200" algn="l"/>
              </a:tabLst>
            </a:pPr>
            <a:r>
              <a:rPr lang="en-US" sz="1200" dirty="0" smtClean="0">
                <a:effectLst/>
                <a:latin typeface="Times New Roman"/>
                <a:ea typeface="Times New Roman"/>
              </a:rPr>
              <a:t>a.	All patients with diabetes should have:</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Close monitoring of their symptoms</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Physical assessment for progression of disease and complications </a:t>
            </a:r>
          </a:p>
          <a:p>
            <a:pPr marL="685800" marR="0" indent="-228600">
              <a:spcBef>
                <a:spcPts val="0"/>
              </a:spcBef>
              <a:spcAft>
                <a:spcPts val="300"/>
              </a:spcAft>
              <a:tabLst>
                <a:tab pos="457200" algn="l"/>
              </a:tabLst>
            </a:pPr>
            <a:r>
              <a:rPr lang="en-US" sz="1200" dirty="0" smtClean="0">
                <a:effectLst/>
                <a:latin typeface="Times New Roman"/>
                <a:ea typeface="Times New Roman"/>
              </a:rPr>
              <a:t>b.	The community paramedic should do a thorough examination of the skin to check for:</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Infections</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Poor circulation </a:t>
            </a:r>
          </a:p>
          <a:p>
            <a:pPr marL="685800" marR="0" indent="-228600">
              <a:spcBef>
                <a:spcPts val="0"/>
              </a:spcBef>
              <a:spcAft>
                <a:spcPts val="300"/>
              </a:spcAft>
              <a:tabLst>
                <a:tab pos="457200" algn="l"/>
              </a:tabLst>
            </a:pPr>
            <a:r>
              <a:rPr lang="en-US" sz="1200" dirty="0" smtClean="0">
                <a:effectLst/>
                <a:latin typeface="Times New Roman"/>
                <a:ea typeface="Times New Roman"/>
              </a:rPr>
              <a:t>c.	The primary care physician should conduct blood tests and urine tests.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Findings should be documented and assessed for trends. </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134</a:t>
            </a:fld>
            <a:endParaRPr lang="en-US" altLang="en-US" dirty="0"/>
          </a:p>
        </p:txBody>
      </p:sp>
    </p:spTree>
    <p:extLst>
      <p:ext uri="{BB962C8B-B14F-4D97-AF65-F5344CB8AC3E}">
        <p14:creationId xmlns:p14="http://schemas.microsoft.com/office/powerpoint/2010/main" val="295821747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 </a:t>
            </a:r>
          </a:p>
          <a:p>
            <a:endParaRPr lang="en-US" dirty="0"/>
          </a:p>
          <a:p>
            <a:pPr marL="685800" marR="0" indent="-228600">
              <a:spcBef>
                <a:spcPts val="0"/>
              </a:spcBef>
              <a:spcAft>
                <a:spcPts val="300"/>
              </a:spcAft>
              <a:tabLst>
                <a:tab pos="457200" algn="l"/>
              </a:tabLst>
            </a:pPr>
            <a:r>
              <a:rPr lang="en-US" sz="1200" dirty="0" smtClean="0">
                <a:effectLst/>
                <a:latin typeface="Times New Roman"/>
                <a:ea typeface="Times New Roman"/>
              </a:rPr>
              <a:t>d.	Foot examinations are essential for all patients with diabetes.</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Fifty percent of older adult patients with type 2 diabetes have one or two risk factors for foot ulcerations. </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The community paramedic evaluates all aspects of the skin on the foot and between the toes, as well as the nails. </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135</a:t>
            </a:fld>
            <a:endParaRPr lang="en-US" altLang="en-US" dirty="0"/>
          </a:p>
        </p:txBody>
      </p:sp>
    </p:spTree>
    <p:extLst>
      <p:ext uri="{BB962C8B-B14F-4D97-AF65-F5344CB8AC3E}">
        <p14:creationId xmlns:p14="http://schemas.microsoft.com/office/powerpoint/2010/main" val="244833963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228600" marR="0" indent="0">
              <a:spcBef>
                <a:spcPts val="0"/>
              </a:spcBef>
              <a:spcAft>
                <a:spcPts val="300"/>
              </a:spcAft>
              <a:tabLst>
                <a:tab pos="457200" algn="l"/>
              </a:tabLst>
            </a:pPr>
            <a:r>
              <a:rPr lang="en-US" sz="1200" dirty="0" smtClean="0">
                <a:effectLst/>
                <a:latin typeface="Times New Roman"/>
                <a:ea typeface="Times New Roman"/>
              </a:rPr>
              <a:t>8.	Management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Management includes prevention of vascular disease to decrease the risk of further complications.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Prevention is achieved through:</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Blood pressure control</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Tobacco cessation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iii.	Glucose control</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iv.	Lowering of lipid levels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v.	Aspirin prophylaxis (sometimes)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These measures may also be combined with behavioral or pharmacologic management.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The least invasive form of management should be used first to treat the cause or exacerbating factors, such as: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Lifestyle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Diet modification (lowering carbohydrate and sugar levels)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The community paramedic should emphasize the benefits of increasing:</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Intake of fiber, whole grains, fruits, and vegetables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Exercise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f.	Pharmacologic therapy of chronic hyperglycemia includes medication classes such as: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Sulfonylureas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a:t>
            </a:r>
            <a:r>
              <a:rPr lang="en-US" sz="1200" dirty="0" err="1" smtClean="0">
                <a:effectLst/>
                <a:latin typeface="Times New Roman"/>
                <a:ea typeface="Times New Roman"/>
              </a:rPr>
              <a:t>Biguanides</a:t>
            </a:r>
            <a:endParaRPr lang="en-US" sz="1200" dirty="0" smtClean="0">
              <a:effectLst/>
              <a:latin typeface="Times New Roman"/>
              <a:ea typeface="Times New Roman"/>
            </a:endParaRP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iii.	</a:t>
            </a:r>
            <a:r>
              <a:rPr lang="en-US" sz="1200" dirty="0" err="1" smtClean="0">
                <a:effectLst/>
                <a:latin typeface="Times New Roman"/>
                <a:ea typeface="Times New Roman"/>
              </a:rPr>
              <a:t>Meglitinides</a:t>
            </a:r>
            <a:endParaRPr lang="en-US" sz="1200" dirty="0" smtClean="0">
              <a:effectLst/>
              <a:latin typeface="Times New Roman"/>
              <a:ea typeface="Times New Roman"/>
            </a:endParaRP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iv.	</a:t>
            </a:r>
            <a:r>
              <a:rPr lang="en-US" sz="1200" dirty="0" err="1" smtClean="0">
                <a:effectLst/>
                <a:latin typeface="Times New Roman"/>
                <a:ea typeface="Times New Roman"/>
              </a:rPr>
              <a:t>Thiazolidinediones</a:t>
            </a:r>
            <a:endParaRPr lang="en-US" sz="1200" dirty="0" smtClean="0">
              <a:effectLst/>
              <a:latin typeface="Times New Roman"/>
              <a:ea typeface="Times New Roman"/>
            </a:endParaRP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v.	DPP-4 inhibitors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vi.	SGLT2 inhibitors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vii.	α-</a:t>
            </a:r>
            <a:r>
              <a:rPr lang="en-US" sz="1200" dirty="0" err="1" smtClean="0">
                <a:effectLst/>
                <a:latin typeface="Times New Roman"/>
                <a:ea typeface="Times New Roman"/>
              </a:rPr>
              <a:t>glucosidase</a:t>
            </a:r>
            <a:r>
              <a:rPr lang="en-US" sz="1200" dirty="0" smtClean="0">
                <a:effectLst/>
                <a:latin typeface="Times New Roman"/>
                <a:ea typeface="Times New Roman"/>
              </a:rPr>
              <a:t> inhibitors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viii. Bile acid </a:t>
            </a:r>
            <a:r>
              <a:rPr lang="en-US" sz="1200" dirty="0" err="1" smtClean="0">
                <a:effectLst/>
                <a:latin typeface="Times New Roman"/>
                <a:ea typeface="Times New Roman"/>
              </a:rPr>
              <a:t>sequestrants</a:t>
            </a:r>
            <a:endParaRPr lang="en-US" sz="1200" dirty="0" smtClean="0">
              <a:effectLst/>
              <a:latin typeface="Times New Roman"/>
              <a:ea typeface="Times New Roman"/>
            </a:endParaRP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g.	The most commonly prescribed classes are sulfonylureas, </a:t>
            </a:r>
            <a:r>
              <a:rPr lang="en-US" sz="1200" dirty="0" err="1" smtClean="0">
                <a:effectLst/>
                <a:latin typeface="Times New Roman"/>
                <a:ea typeface="Times New Roman"/>
              </a:rPr>
              <a:t>biguanides</a:t>
            </a:r>
            <a:r>
              <a:rPr lang="en-US" sz="1200" dirty="0" smtClean="0">
                <a:effectLst/>
                <a:latin typeface="Times New Roman"/>
                <a:ea typeface="Times New Roman"/>
              </a:rPr>
              <a:t>, </a:t>
            </a:r>
            <a:r>
              <a:rPr lang="en-US" sz="1200" dirty="0" err="1" smtClean="0">
                <a:effectLst/>
                <a:latin typeface="Times New Roman"/>
                <a:ea typeface="Times New Roman"/>
              </a:rPr>
              <a:t>thiazolidinediones</a:t>
            </a:r>
            <a:r>
              <a:rPr lang="en-US" sz="1200" dirty="0" smtClean="0">
                <a:effectLst/>
                <a:latin typeface="Times New Roman"/>
                <a:ea typeface="Times New Roman"/>
              </a:rPr>
              <a:t>, and DPP-4 inhibitors.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h.	In type 1 and late-stage type 2 diabetes, patients may require insulin therapy. Insulin comes in four specific types:</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Rapid-acting insulin works within 15 minutes, peaks in 1 hour, and may work for up to 4 hours.</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Regular (short-acting) insulin begins to work within 30 minutes, peaks in 2 to 3 hours, and may last as long as 6 hours or as short as 3 hours.</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iii.	Intermediate-acting insulin begins to work within 4 to 6 hours after injection and may last up to 18 hours.</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iv.	Long-acting insulin maintains constant effects over a 24-hour period.</a:t>
            </a:r>
          </a:p>
          <a:p>
            <a:pPr marL="6858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The specifics of each type of management/treatment for diabetes should be detailed in the patient’s plan of care.</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136</a:t>
            </a:fld>
            <a:endParaRPr lang="en-US" altLang="en-US" dirty="0"/>
          </a:p>
        </p:txBody>
      </p:sp>
    </p:spTree>
    <p:extLst>
      <p:ext uri="{BB962C8B-B14F-4D97-AF65-F5344CB8AC3E}">
        <p14:creationId xmlns:p14="http://schemas.microsoft.com/office/powerpoint/2010/main" val="178691776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228600" marR="0" indent="0">
              <a:spcBef>
                <a:spcPts val="0"/>
              </a:spcBef>
              <a:spcAft>
                <a:spcPts val="300"/>
              </a:spcAft>
              <a:tabLst>
                <a:tab pos="457200" algn="l"/>
              </a:tabLst>
            </a:pPr>
            <a:r>
              <a:rPr lang="en-US" sz="1200" dirty="0" smtClean="0">
                <a:effectLst/>
                <a:latin typeface="Times New Roman"/>
                <a:ea typeface="Times New Roman"/>
              </a:rPr>
              <a:t>9.	Education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Very complex and sometimes overwhelming for many patients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Varies on the type and severity of the patient’s comorbidities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Help patients understand that diabetes is a chronic disease. Symptoms and complications of the disease are managed by the medications—not cured.</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Patients should understand the correlation between estimated average glucose (</a:t>
            </a:r>
            <a:r>
              <a:rPr lang="en-US" sz="1200" dirty="0" err="1" smtClean="0">
                <a:effectLst/>
                <a:latin typeface="Times New Roman"/>
                <a:ea typeface="Times New Roman"/>
              </a:rPr>
              <a:t>eAG</a:t>
            </a:r>
            <a:r>
              <a:rPr lang="en-US" sz="1200" dirty="0" smtClean="0">
                <a:effectLst/>
                <a:latin typeface="Times New Roman"/>
                <a:ea typeface="Times New Roman"/>
              </a:rPr>
              <a:t>) and HgbA</a:t>
            </a:r>
            <a:r>
              <a:rPr lang="en-US" sz="1200" baseline="-25000" dirty="0" smtClean="0">
                <a:effectLst/>
                <a:latin typeface="Times New Roman"/>
                <a:ea typeface="Times New Roman"/>
              </a:rPr>
              <a:t>1c</a:t>
            </a:r>
            <a:r>
              <a:rPr lang="en-US" sz="1200" dirty="0" smtClean="0">
                <a:effectLst/>
                <a:latin typeface="Times New Roman"/>
                <a:ea typeface="Times New Roman"/>
              </a:rPr>
              <a:t>, as this relationship helps patients understand their overall success in achieving glycemic control. </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137</a:t>
            </a:fld>
            <a:endParaRPr lang="en-US" altLang="en-US" dirty="0"/>
          </a:p>
        </p:txBody>
      </p:sp>
    </p:spTree>
    <p:extLst>
      <p:ext uri="{BB962C8B-B14F-4D97-AF65-F5344CB8AC3E}">
        <p14:creationId xmlns:p14="http://schemas.microsoft.com/office/powerpoint/2010/main" val="396898302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 </a:t>
            </a:r>
          </a:p>
          <a:p>
            <a:endParaRPr lang="en-US" dirty="0"/>
          </a:p>
          <a:p>
            <a:pPr marL="0" marR="0">
              <a:spcBef>
                <a:spcPts val="1800"/>
              </a:spcBef>
              <a:spcAft>
                <a:spcPts val="600"/>
              </a:spcAft>
            </a:pPr>
            <a:r>
              <a:rPr lang="en-US" sz="1800" dirty="0">
                <a:ea typeface="Times New Roman" panose="02020603050405020304" pitchFamily="18" charset="0"/>
              </a:rPr>
              <a:t>XIII. Common Hematologic/Lymphatic Conditions</a:t>
            </a:r>
          </a:p>
          <a:p>
            <a:pPr marL="228600" marR="0" indent="-228600">
              <a:spcBef>
                <a:spcPts val="600"/>
              </a:spcBef>
              <a:spcAft>
                <a:spcPts val="600"/>
              </a:spcAft>
            </a:pPr>
            <a:r>
              <a:rPr lang="en-US" dirty="0">
                <a:ea typeface="Times New Roman" panose="02020603050405020304" pitchFamily="18" charset="0"/>
              </a:rPr>
              <a:t>A. 	Sickle cell disease</a:t>
            </a:r>
          </a:p>
          <a:p>
            <a:pPr marL="457200" marR="0" indent="-228600">
              <a:spcBef>
                <a:spcPts val="0"/>
              </a:spcBef>
              <a:spcAft>
                <a:spcPts val="300"/>
              </a:spcAft>
              <a:buAutoNum type="arabicPeriod"/>
              <a:tabLst>
                <a:tab pos="457200" algn="l"/>
              </a:tabLst>
            </a:pPr>
            <a:r>
              <a:rPr lang="en-US" dirty="0" smtClean="0">
                <a:ea typeface="Times New Roman" panose="02020603050405020304" pitchFamily="18" charset="0"/>
              </a:rPr>
              <a:t>Sickle cell disease is a chronic condition characterized by production of an abnormal form of hemoglobin, which is “S” or sickle shaped.</a:t>
            </a:r>
          </a:p>
          <a:p>
            <a:pPr marL="685800" marR="0" indent="-228600">
              <a:spcBef>
                <a:spcPts val="0"/>
              </a:spcBef>
              <a:spcAft>
                <a:spcPts val="300"/>
              </a:spcAft>
              <a:tabLst>
                <a:tab pos="457200" algn="l"/>
                <a:tab pos="685800" algn="l"/>
              </a:tabLst>
            </a:pPr>
            <a:r>
              <a:rPr lang="en-US" dirty="0" smtClean="0">
                <a:ea typeface="Times New Roman" panose="02020603050405020304" pitchFamily="18" charset="0"/>
              </a:rPr>
              <a:t> </a:t>
            </a:r>
            <a:r>
              <a:rPr lang="en-US" sz="1200" dirty="0" smtClean="0">
                <a:effectLst/>
                <a:latin typeface="Times New Roman"/>
                <a:ea typeface="Times New Roman"/>
              </a:rPr>
              <a:t>a.	The deformation decreases: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Hemoglobin’s functionality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Causes problems as it moves throughout the microvasculature </a:t>
            </a:r>
            <a:endParaRPr lang="en-US" dirty="0" smtClean="0">
              <a:ea typeface="Times New Roman" panose="02020603050405020304" pitchFamily="18" charset="0"/>
            </a:endParaRPr>
          </a:p>
          <a:p>
            <a:pPr marL="457200" marR="0" indent="-228600">
              <a:spcBef>
                <a:spcPts val="0"/>
              </a:spcBef>
              <a:spcAft>
                <a:spcPts val="300"/>
              </a:spcAft>
              <a:tabLst>
                <a:tab pos="457200" algn="l"/>
              </a:tabLst>
            </a:pPr>
            <a:r>
              <a:rPr lang="en-US" sz="1200" dirty="0" smtClean="0">
                <a:effectLst/>
                <a:latin typeface="Times New Roman"/>
                <a:ea typeface="Times New Roman"/>
              </a:rPr>
              <a:t>2. 	The most common form of sickle cell disease is the primary condition known as sickle cell anemia.</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Body produces more “S” sickle hemoglobin than appropriate “A” hemoglobin cells.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Any disruption in the size, shape, and function of hemoglobin can cause multiple complications, pain, and even death.</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Sickle cell anemia causes multiple complications and can be very complex to manage.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Some patients with this disease require complex treatments such as pain management, antibiotics, appropriate hydration, and blood transfusions.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Whenever a tissue or cell lacks oxygen or the ability to obtain oxygen, it may signal its hypoxic state through pain.</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Sickle cell crisis is a </a:t>
            </a:r>
            <a:r>
              <a:rPr lang="en-US" sz="1200" dirty="0" err="1" smtClean="0">
                <a:effectLst/>
                <a:latin typeface="Times New Roman"/>
                <a:ea typeface="Times New Roman"/>
              </a:rPr>
              <a:t>vaso</a:t>
            </a:r>
            <a:r>
              <a:rPr lang="en-US" sz="1200" dirty="0" smtClean="0">
                <a:effectLst/>
                <a:latin typeface="Times New Roman"/>
                <a:ea typeface="Times New Roman"/>
              </a:rPr>
              <a:t>-occlusive crisis that is characterized by intense pain.</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138</a:t>
            </a:fld>
            <a:endParaRPr lang="en-US" altLang="en-US" dirty="0"/>
          </a:p>
        </p:txBody>
      </p:sp>
    </p:spTree>
    <p:extLst>
      <p:ext uri="{BB962C8B-B14F-4D97-AF65-F5344CB8AC3E}">
        <p14:creationId xmlns:p14="http://schemas.microsoft.com/office/powerpoint/2010/main" val="151239842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914400" marR="0" indent="-457200">
              <a:spcBef>
                <a:spcPts val="0"/>
              </a:spcBef>
              <a:spcAft>
                <a:spcPts val="300"/>
              </a:spcAft>
              <a:tabLst>
                <a:tab pos="457200" algn="l"/>
                <a:tab pos="685800" algn="l"/>
              </a:tabLst>
            </a:pPr>
            <a:r>
              <a:rPr lang="en-US" dirty="0">
                <a:ea typeface="Times New Roman" panose="02020603050405020304" pitchFamily="18" charset="0"/>
              </a:rPr>
              <a:t>f.	Complications of sickle cell disease may include:</a:t>
            </a:r>
          </a:p>
          <a:p>
            <a:pPr marL="914400" marR="0" indent="-457200">
              <a:spcBef>
                <a:spcPts val="0"/>
              </a:spcBef>
              <a:spcAft>
                <a:spcPts val="300"/>
              </a:spcAft>
              <a:tabLst>
                <a:tab pos="457200" algn="l"/>
                <a:tab pos="685800" algn="l"/>
              </a:tabLst>
            </a:pPr>
            <a:r>
              <a:rPr lang="en-US" dirty="0">
                <a:ea typeface="Times New Roman" panose="02020603050405020304" pitchFamily="18" charset="0"/>
              </a:rPr>
              <a:t>	i.	Recurrent bacterial infections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	ii.	Stroke</a:t>
            </a:r>
          </a:p>
          <a:p>
            <a:pPr marL="914400" marR="0" indent="-457200">
              <a:spcBef>
                <a:spcPts val="0"/>
              </a:spcBef>
              <a:spcAft>
                <a:spcPts val="300"/>
              </a:spcAft>
              <a:tabLst>
                <a:tab pos="457200" algn="l"/>
                <a:tab pos="685800" algn="l"/>
              </a:tabLst>
            </a:pPr>
            <a:r>
              <a:rPr lang="en-US" dirty="0">
                <a:ea typeface="Times New Roman" panose="02020603050405020304" pitchFamily="18" charset="0"/>
              </a:rPr>
              <a:t>	iii.	Kidney failure</a:t>
            </a:r>
          </a:p>
          <a:p>
            <a:pPr marL="914400" marR="0" indent="-457200">
              <a:spcBef>
                <a:spcPts val="0"/>
              </a:spcBef>
              <a:spcAft>
                <a:spcPts val="300"/>
              </a:spcAft>
              <a:tabLst>
                <a:tab pos="457200" algn="l"/>
                <a:tab pos="685800" algn="l"/>
              </a:tabLst>
            </a:pPr>
            <a:r>
              <a:rPr lang="en-US" dirty="0">
                <a:ea typeface="Times New Roman" panose="02020603050405020304" pitchFamily="18" charset="0"/>
              </a:rPr>
              <a:t>	iv.	Chronic pain</a:t>
            </a:r>
          </a:p>
          <a:p>
            <a:pPr marL="914400" marR="0" indent="-457200">
              <a:spcBef>
                <a:spcPts val="0"/>
              </a:spcBef>
              <a:spcAft>
                <a:spcPts val="300"/>
              </a:spcAft>
              <a:tabLst>
                <a:tab pos="457200" algn="l"/>
                <a:tab pos="685800" algn="l"/>
              </a:tabLst>
            </a:pPr>
            <a:r>
              <a:rPr lang="en-US" dirty="0">
                <a:ea typeface="Times New Roman" panose="02020603050405020304" pitchFamily="18" charset="0"/>
              </a:rPr>
              <a:t>	v.	Pulmonary hypertension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g.	Sickle cell disease is thought to affect approximately 100,000 people in the United States. </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One out of every 365 African Americans has the disease, and 1 in every 13 African Americans has sickle cell trait.</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139</a:t>
            </a:fld>
            <a:endParaRPr lang="en-US" altLang="en-US" dirty="0"/>
          </a:p>
        </p:txBody>
      </p:sp>
    </p:spTree>
    <p:extLst>
      <p:ext uri="{BB962C8B-B14F-4D97-AF65-F5344CB8AC3E}">
        <p14:creationId xmlns:p14="http://schemas.microsoft.com/office/powerpoint/2010/main" val="3801264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228600" marR="0" indent="-228600">
              <a:spcBef>
                <a:spcPts val="600"/>
              </a:spcBef>
              <a:spcAft>
                <a:spcPts val="600"/>
              </a:spcAft>
            </a:pPr>
            <a:r>
              <a:rPr lang="en-US" dirty="0">
                <a:ea typeface="Times New Roman" panose="02020603050405020304" pitchFamily="18" charset="0"/>
              </a:rPr>
              <a:t>D. 	Motivating patients</a:t>
            </a:r>
          </a:p>
          <a:p>
            <a:pPr marL="457200" marR="0" indent="-228600">
              <a:spcBef>
                <a:spcPts val="0"/>
              </a:spcBef>
              <a:spcAft>
                <a:spcPts val="300"/>
              </a:spcAft>
              <a:tabLst>
                <a:tab pos="457200" algn="l"/>
              </a:tabLst>
            </a:pPr>
            <a:r>
              <a:rPr lang="en-US" dirty="0">
                <a:ea typeface="Times New Roman" panose="02020603050405020304" pitchFamily="18" charset="0"/>
              </a:rPr>
              <a:t>1. 	In addition to the medical interventions involved in the treatment and care of patients with a chronic disease, it is important to consider intervening using:</a:t>
            </a:r>
          </a:p>
          <a:p>
            <a:pPr marL="914400" marR="0" indent="-457200">
              <a:spcBef>
                <a:spcPts val="0"/>
              </a:spcBef>
              <a:spcAft>
                <a:spcPts val="300"/>
              </a:spcAft>
              <a:tabLst>
                <a:tab pos="457200" algn="l"/>
                <a:tab pos="685800" algn="l"/>
              </a:tabLst>
            </a:pPr>
            <a:r>
              <a:rPr lang="en-US" dirty="0">
                <a:ea typeface="Times New Roman" panose="02020603050405020304" pitchFamily="18" charset="0"/>
              </a:rPr>
              <a:t>a.	Patient education</a:t>
            </a:r>
          </a:p>
          <a:p>
            <a:pPr marL="914400" marR="0" indent="-457200">
              <a:spcBef>
                <a:spcPts val="0"/>
              </a:spcBef>
              <a:spcAft>
                <a:spcPts val="300"/>
              </a:spcAft>
              <a:tabLst>
                <a:tab pos="457200" algn="l"/>
                <a:tab pos="685800" algn="l"/>
              </a:tabLst>
            </a:pPr>
            <a:r>
              <a:rPr lang="en-US" dirty="0">
                <a:ea typeface="Times New Roman" panose="02020603050405020304" pitchFamily="18" charset="0"/>
              </a:rPr>
              <a:t>b.	Motivational coaching techniques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c.	Emotional support</a:t>
            </a:r>
          </a:p>
          <a:p>
            <a:pPr marL="914400" marR="0" indent="-457200">
              <a:spcBef>
                <a:spcPts val="0"/>
              </a:spcBef>
              <a:spcAft>
                <a:spcPts val="300"/>
              </a:spcAft>
              <a:tabLst>
                <a:tab pos="457200" algn="l"/>
                <a:tab pos="685800" algn="l"/>
              </a:tabLst>
            </a:pPr>
            <a:r>
              <a:rPr lang="en-US" dirty="0">
                <a:ea typeface="Times New Roman" panose="02020603050405020304" pitchFamily="18" charset="0"/>
              </a:rPr>
              <a:t>d.	Outside resources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e.	Appropriate nutritional education</a:t>
            </a:r>
          </a:p>
          <a:p>
            <a:pPr marL="457200" marR="0" indent="-228600">
              <a:spcBef>
                <a:spcPts val="0"/>
              </a:spcBef>
              <a:spcAft>
                <a:spcPts val="300"/>
              </a:spcAft>
              <a:tabLst>
                <a:tab pos="457200" algn="l"/>
              </a:tabLst>
            </a:pPr>
            <a:r>
              <a:rPr lang="en-US" sz="1200" dirty="0" smtClean="0">
                <a:effectLst/>
                <a:latin typeface="Times New Roman"/>
                <a:ea typeface="Times New Roman"/>
              </a:rPr>
              <a:t>2. 	Tailoring the interactions to the patient will play a critical role in the patient’s long-term success in managing the chronic ailment.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A patient-centered outcome needs to be the center of all interventions and treatments provided.</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14</a:t>
            </a:fld>
            <a:endParaRPr lang="en-US" altLang="en-US" dirty="0"/>
          </a:p>
        </p:txBody>
      </p:sp>
    </p:spTree>
    <p:extLst>
      <p:ext uri="{BB962C8B-B14F-4D97-AF65-F5344CB8AC3E}">
        <p14:creationId xmlns:p14="http://schemas.microsoft.com/office/powerpoint/2010/main" val="346569747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3. 	Patients with sickle cell anemia should be closely monitored for appropriate hydration and diet compliance.</a:t>
            </a:r>
          </a:p>
          <a:p>
            <a:pPr marL="457200" marR="0" indent="-228600">
              <a:spcBef>
                <a:spcPts val="0"/>
              </a:spcBef>
              <a:spcAft>
                <a:spcPts val="300"/>
              </a:spcAft>
              <a:tabLst>
                <a:tab pos="457200" algn="l"/>
              </a:tabLst>
            </a:pPr>
            <a:r>
              <a:rPr lang="en-US" sz="1200" dirty="0" smtClean="0">
                <a:effectLst/>
                <a:latin typeface="Times New Roman"/>
                <a:ea typeface="Times New Roman"/>
              </a:rPr>
              <a:t>4. 	Management includes techniques to prevent sickle cell crisis, such as: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Hydration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Use of the medication </a:t>
            </a:r>
            <a:r>
              <a:rPr lang="en-US" sz="1200" dirty="0" err="1" smtClean="0">
                <a:effectLst/>
                <a:latin typeface="Times New Roman"/>
                <a:ea typeface="Times New Roman"/>
              </a:rPr>
              <a:t>hydroxyurea</a:t>
            </a:r>
            <a:endParaRPr lang="en-US" sz="1200" dirty="0" smtClean="0">
              <a:effectLst/>
              <a:latin typeface="Times New Roman"/>
              <a:ea typeface="Times New Roman"/>
            </a:endParaRP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Blood transfusions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Bone marrow transplants </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140</a:t>
            </a:fld>
            <a:endParaRPr lang="en-US" altLang="en-US" dirty="0"/>
          </a:p>
        </p:txBody>
      </p:sp>
    </p:spTree>
    <p:extLst>
      <p:ext uri="{BB962C8B-B14F-4D97-AF65-F5344CB8AC3E}">
        <p14:creationId xmlns:p14="http://schemas.microsoft.com/office/powerpoint/2010/main" val="289931551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5. 	Education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Some patients with sickle cell disease may have other issues, such as chronic pain. Prepare patients for the possibility of such conditions.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Community paramedics should take time to assess the patient’s level of understanding of the disease.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Patients with this disease should maintain good hygiene and learn to recognize what has caused exacerbations in the past.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This disease will progress, so the patient needs to understand how and when to seek assistance for emergent situations.</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141</a:t>
            </a:fld>
            <a:endParaRPr lang="en-US" altLang="en-US" dirty="0"/>
          </a:p>
        </p:txBody>
      </p:sp>
    </p:spTree>
    <p:extLst>
      <p:ext uri="{BB962C8B-B14F-4D97-AF65-F5344CB8AC3E}">
        <p14:creationId xmlns:p14="http://schemas.microsoft.com/office/powerpoint/2010/main" val="318447548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0" marR="0">
              <a:spcBef>
                <a:spcPts val="1800"/>
              </a:spcBef>
              <a:spcAft>
                <a:spcPts val="600"/>
              </a:spcAft>
            </a:pPr>
            <a:r>
              <a:rPr lang="en-US" sz="1800" dirty="0">
                <a:ea typeface="Times New Roman" panose="02020603050405020304" pitchFamily="18" charset="0"/>
              </a:rPr>
              <a:t>XIV. Common Immunologic Conditions</a:t>
            </a:r>
          </a:p>
          <a:p>
            <a:pPr marL="228600" marR="0" indent="-228600">
              <a:spcBef>
                <a:spcPts val="600"/>
              </a:spcBef>
              <a:spcAft>
                <a:spcPts val="600"/>
              </a:spcAft>
            </a:pPr>
            <a:r>
              <a:rPr lang="en-US" dirty="0">
                <a:ea typeface="Times New Roman" panose="02020603050405020304" pitchFamily="18" charset="0"/>
              </a:rPr>
              <a:t>A. 	Hepatitis</a:t>
            </a:r>
          </a:p>
          <a:p>
            <a:pPr marL="457200" marR="0" indent="-228600">
              <a:spcBef>
                <a:spcPts val="0"/>
              </a:spcBef>
              <a:spcAft>
                <a:spcPts val="300"/>
              </a:spcAft>
              <a:tabLst>
                <a:tab pos="457200" algn="l"/>
              </a:tabLst>
            </a:pPr>
            <a:r>
              <a:rPr lang="en-US" dirty="0">
                <a:ea typeface="Times New Roman" panose="02020603050405020304" pitchFamily="18" charset="0"/>
              </a:rPr>
              <a:t>1.	Hepatitis—inflammation of the liver—is typically caused by a viral infection but may sometimes be traced to:</a:t>
            </a:r>
          </a:p>
          <a:p>
            <a:pPr marL="914400" marR="0" indent="-457200">
              <a:spcBef>
                <a:spcPts val="0"/>
              </a:spcBef>
              <a:spcAft>
                <a:spcPts val="300"/>
              </a:spcAft>
              <a:tabLst>
                <a:tab pos="457200" algn="l"/>
                <a:tab pos="685800" algn="l"/>
              </a:tabLst>
            </a:pPr>
            <a:r>
              <a:rPr lang="en-US" dirty="0">
                <a:ea typeface="Times New Roman" panose="02020603050405020304" pitchFamily="18" charset="0"/>
              </a:rPr>
              <a:t>a.	Use of alcohol</a:t>
            </a:r>
          </a:p>
          <a:p>
            <a:pPr marL="914400" marR="0" indent="-457200">
              <a:spcBef>
                <a:spcPts val="0"/>
              </a:spcBef>
              <a:spcAft>
                <a:spcPts val="300"/>
              </a:spcAft>
              <a:tabLst>
                <a:tab pos="457200" algn="l"/>
                <a:tab pos="685800" algn="l"/>
              </a:tabLst>
            </a:pPr>
            <a:r>
              <a:rPr lang="en-US" dirty="0">
                <a:ea typeface="Times New Roman" panose="02020603050405020304" pitchFamily="18" charset="0"/>
              </a:rPr>
              <a:t>b.	IV drug use</a:t>
            </a:r>
          </a:p>
          <a:p>
            <a:pPr marL="914400" marR="0" indent="-457200">
              <a:spcBef>
                <a:spcPts val="0"/>
              </a:spcBef>
              <a:spcAft>
                <a:spcPts val="300"/>
              </a:spcAft>
              <a:tabLst>
                <a:tab pos="457200" algn="l"/>
                <a:tab pos="685800" algn="l"/>
              </a:tabLst>
            </a:pPr>
            <a:r>
              <a:rPr lang="en-US" dirty="0">
                <a:ea typeface="Times New Roman" panose="02020603050405020304" pitchFamily="18" charset="0"/>
              </a:rPr>
              <a:t>c.	Medications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d.	Autoimmune diseases</a:t>
            </a:r>
          </a:p>
          <a:p>
            <a:pPr marL="457200" marR="0" indent="-228600">
              <a:spcBef>
                <a:spcPts val="0"/>
              </a:spcBef>
              <a:spcAft>
                <a:spcPts val="300"/>
              </a:spcAft>
              <a:tabLst>
                <a:tab pos="457200" algn="l"/>
              </a:tabLst>
            </a:pPr>
            <a:r>
              <a:rPr lang="en-US" sz="1200" dirty="0" smtClean="0">
                <a:effectLst/>
                <a:latin typeface="Times New Roman"/>
                <a:ea typeface="Times New Roman"/>
              </a:rPr>
              <a:t>2.	Abnormal inflammation of the liver tissue impairs the liver’s ability to function normally.</a:t>
            </a:r>
          </a:p>
          <a:p>
            <a:pPr marL="457200" marR="0" indent="-228600">
              <a:spcBef>
                <a:spcPts val="0"/>
              </a:spcBef>
              <a:spcAft>
                <a:spcPts val="300"/>
              </a:spcAft>
              <a:tabLst>
                <a:tab pos="457200" algn="l"/>
              </a:tabLst>
            </a:pPr>
            <a:r>
              <a:rPr lang="en-US" sz="1200" dirty="0" smtClean="0">
                <a:effectLst/>
                <a:latin typeface="Times New Roman"/>
                <a:ea typeface="Times New Roman"/>
              </a:rPr>
              <a:t>3.	Hepatitis has many forms, but the most concerning are viral.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These types are designated as A, B, C, D, and E.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Community paramedics may work with hepatitis C patients depending on the scope of practice of the community </a:t>
            </a:r>
            <a:r>
              <a:rPr lang="en-US" sz="1200" dirty="0" err="1" smtClean="0">
                <a:effectLst/>
                <a:latin typeface="Times New Roman"/>
                <a:ea typeface="Times New Roman"/>
              </a:rPr>
              <a:t>paramedicine</a:t>
            </a:r>
            <a:r>
              <a:rPr lang="en-US" sz="1200" dirty="0" smtClean="0">
                <a:effectLst/>
                <a:latin typeface="Times New Roman"/>
                <a:ea typeface="Times New Roman"/>
              </a:rPr>
              <a:t> program. </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Hepatitis C virus is transmitted by blood and other bodily fluids.</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Approximately 15% to 25% of patients who are exposed to this virus clear it without treatment; the remainder develop a chronic infection, and 5% to 20% of them develop liver cirrhosis over the next 20 to 30 years.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Liver cirrhosis:</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A severe complication of hepatitis that occurs secondary to the significant scarring caused by hepatitis</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Patient’s condition has reached the advanced or terminal stage.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Another significant complication of hepatitis is hepatic encephalopathy. </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The liver is simply unable to remove the toxins in the blood. </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While generally reversible, this condition can be a significant complication that may lead to death if untreated.</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142</a:t>
            </a:fld>
            <a:endParaRPr lang="en-US" altLang="en-US" dirty="0"/>
          </a:p>
        </p:txBody>
      </p:sp>
    </p:spTree>
    <p:extLst>
      <p:ext uri="{BB962C8B-B14F-4D97-AF65-F5344CB8AC3E}">
        <p14:creationId xmlns:p14="http://schemas.microsoft.com/office/powerpoint/2010/main" val="122514478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4.	Monitoring  </a:t>
            </a:r>
          </a:p>
          <a:p>
            <a:pPr marL="685800" marR="0" indent="-228600">
              <a:spcBef>
                <a:spcPts val="0"/>
              </a:spcBef>
              <a:spcAft>
                <a:spcPts val="300"/>
              </a:spcAft>
              <a:tabLst>
                <a:tab pos="457200" algn="l"/>
              </a:tabLst>
            </a:pPr>
            <a:r>
              <a:rPr lang="en-US" sz="1200" dirty="0" smtClean="0">
                <a:effectLst/>
                <a:latin typeface="Times New Roman"/>
                <a:ea typeface="Times New Roman"/>
              </a:rPr>
              <a:t>a.	Patients with hepatitis have many common physical signs that may indicate further progression or aid in staging their disease.</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Jaundice: yellowing of the skin or sclera of the eyes</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Hepatomegaly: an enlarged liver</a:t>
            </a:r>
          </a:p>
          <a:p>
            <a:pPr marL="1143000" marR="0" lvl="2" indent="-228600">
              <a:spcBef>
                <a:spcPts val="0"/>
              </a:spcBef>
              <a:spcAft>
                <a:spcPts val="300"/>
              </a:spcAft>
              <a:buFont typeface="+mj-lt"/>
              <a:buAutoNum type="alphaLcParenR"/>
              <a:tabLst>
                <a:tab pos="457200" algn="l"/>
                <a:tab pos="685800" algn="l"/>
              </a:tabLst>
            </a:pPr>
            <a:r>
              <a:rPr lang="en-US" sz="1200" dirty="0" smtClean="0">
                <a:effectLst/>
                <a:latin typeface="Times New Roman"/>
                <a:ea typeface="Times New Roman"/>
              </a:rPr>
              <a:t>May be palpated during physical examination</a:t>
            </a:r>
          </a:p>
          <a:p>
            <a:pPr marL="1143000" marR="0" indent="-228600">
              <a:spcBef>
                <a:spcPts val="0"/>
              </a:spcBef>
              <a:spcAft>
                <a:spcPts val="300"/>
              </a:spcAft>
              <a:tabLst>
                <a:tab pos="457200" algn="l"/>
                <a:tab pos="685800" algn="l"/>
              </a:tabLst>
            </a:pPr>
            <a:r>
              <a:rPr lang="en-US" sz="1200" dirty="0" smtClean="0">
                <a:effectLst/>
                <a:latin typeface="Times New Roman"/>
                <a:ea typeface="Times New Roman"/>
              </a:rPr>
              <a:t>b)	Noted in a diagnostic test such as computed tomography or x-ray </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143</a:t>
            </a:fld>
            <a:endParaRPr lang="en-US" altLang="en-US" dirty="0"/>
          </a:p>
        </p:txBody>
      </p:sp>
    </p:spTree>
    <p:extLst>
      <p:ext uri="{BB962C8B-B14F-4D97-AF65-F5344CB8AC3E}">
        <p14:creationId xmlns:p14="http://schemas.microsoft.com/office/powerpoint/2010/main" val="171586755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5.	Management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Management is primarily supportive and seeks to prevent complications.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If patients demonstrate any red flags, such as altered mentation, alert the medical director.</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Many patients will have chronic nausea and/or intractable vomiting, which need to be addressed with:</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Appropriate hydration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Correction of electrolyte abnormalities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Patients with hepatitis are immunocompromised. Do not place them in danger of infection more than necessary.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Follow the patient’s plan of care and local protocols.</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144</a:t>
            </a:fld>
            <a:endParaRPr lang="en-US" altLang="en-US" dirty="0"/>
          </a:p>
        </p:txBody>
      </p:sp>
    </p:spTree>
    <p:extLst>
      <p:ext uri="{BB962C8B-B14F-4D97-AF65-F5344CB8AC3E}">
        <p14:creationId xmlns:p14="http://schemas.microsoft.com/office/powerpoint/2010/main" val="349042552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6.	Education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Education should focus on improving their understanding of the causes of exacerbations of their conditions. </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Especially important with patients whose exacerbations occur secondary to alcohol intake or sodium intake </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Limit daily sodium intake to 2 g</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Patients also need education on how the disease can be spread. </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145</a:t>
            </a:fld>
            <a:endParaRPr lang="en-US" altLang="en-US" dirty="0"/>
          </a:p>
        </p:txBody>
      </p:sp>
    </p:spTree>
    <p:extLst>
      <p:ext uri="{BB962C8B-B14F-4D97-AF65-F5344CB8AC3E}">
        <p14:creationId xmlns:p14="http://schemas.microsoft.com/office/powerpoint/2010/main" val="119274926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0" marR="0">
              <a:spcBef>
                <a:spcPts val="1800"/>
              </a:spcBef>
              <a:spcAft>
                <a:spcPts val="600"/>
              </a:spcAft>
            </a:pPr>
            <a:r>
              <a:rPr lang="en-US" sz="1800" dirty="0">
                <a:ea typeface="Times New Roman" panose="02020603050405020304" pitchFamily="18" charset="0"/>
              </a:rPr>
              <a:t>XV. Obesity</a:t>
            </a:r>
          </a:p>
          <a:p>
            <a:pPr marL="228600" marR="0" indent="-228600">
              <a:spcBef>
                <a:spcPts val="600"/>
              </a:spcBef>
              <a:spcAft>
                <a:spcPts val="600"/>
              </a:spcAft>
            </a:pPr>
            <a:r>
              <a:rPr lang="en-US" dirty="0">
                <a:ea typeface="Times New Roman" panose="02020603050405020304" pitchFamily="18" charset="0"/>
              </a:rPr>
              <a:t>A. 	Overview</a:t>
            </a:r>
          </a:p>
          <a:p>
            <a:pPr marL="457200" marR="0" indent="-228600">
              <a:spcBef>
                <a:spcPts val="0"/>
              </a:spcBef>
              <a:spcAft>
                <a:spcPts val="300"/>
              </a:spcAft>
              <a:tabLst>
                <a:tab pos="457200" algn="l"/>
              </a:tabLst>
            </a:pPr>
            <a:r>
              <a:rPr lang="en-US" dirty="0">
                <a:ea typeface="Times New Roman" panose="02020603050405020304" pitchFamily="18" charset="0"/>
              </a:rPr>
              <a:t>1. 	</a:t>
            </a:r>
            <a:r>
              <a:rPr lang="en-US" dirty="0" smtClean="0">
                <a:ea typeface="Times New Roman" panose="02020603050405020304" pitchFamily="18" charset="0"/>
              </a:rPr>
              <a:t>Obesity is </a:t>
            </a:r>
            <a:r>
              <a:rPr lang="en-US" dirty="0">
                <a:ea typeface="Times New Roman" panose="02020603050405020304" pitchFamily="18" charset="0"/>
              </a:rPr>
              <a:t>characterized by the abundance and excess of fatty (adipose) tissue throughout the body. </a:t>
            </a:r>
          </a:p>
          <a:p>
            <a:pPr marL="914400" marR="0" indent="-457200">
              <a:spcBef>
                <a:spcPts val="0"/>
              </a:spcBef>
              <a:spcAft>
                <a:spcPts val="300"/>
              </a:spcAft>
              <a:tabLst>
                <a:tab pos="457200" algn="l"/>
                <a:tab pos="685800" algn="l"/>
              </a:tabLst>
            </a:pPr>
            <a:r>
              <a:rPr lang="en-US" dirty="0">
                <a:ea typeface="Times New Roman" panose="02020603050405020304" pitchFamily="18" charset="0"/>
              </a:rPr>
              <a:t>a.	Buildup of fatty tissue may eventually cause complications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b.	Poses an overall risk to the patient’s safety and health</a:t>
            </a:r>
          </a:p>
          <a:p>
            <a:pPr marL="457200" marR="0" indent="-228600">
              <a:spcBef>
                <a:spcPts val="0"/>
              </a:spcBef>
              <a:spcAft>
                <a:spcPts val="300"/>
              </a:spcAft>
              <a:tabLst>
                <a:tab pos="457200" algn="l"/>
              </a:tabLst>
            </a:pPr>
            <a:r>
              <a:rPr lang="en-US" dirty="0">
                <a:ea typeface="Times New Roman" panose="02020603050405020304" pitchFamily="18" charset="0"/>
              </a:rPr>
              <a:t>2.  Obesity is generally considered to be caused by an energy imbalance between:</a:t>
            </a:r>
          </a:p>
          <a:p>
            <a:pPr marL="914400" marR="0" indent="-457200">
              <a:spcBef>
                <a:spcPts val="0"/>
              </a:spcBef>
              <a:spcAft>
                <a:spcPts val="300"/>
              </a:spcAft>
              <a:tabLst>
                <a:tab pos="457200" algn="l"/>
                <a:tab pos="685800" algn="l"/>
              </a:tabLst>
            </a:pPr>
            <a:r>
              <a:rPr lang="en-US" dirty="0">
                <a:ea typeface="Times New Roman" panose="02020603050405020304" pitchFamily="18" charset="0"/>
              </a:rPr>
              <a:t>a.	Caloric intake</a:t>
            </a:r>
          </a:p>
          <a:p>
            <a:pPr marL="914400" marR="0" indent="-457200">
              <a:spcBef>
                <a:spcPts val="0"/>
              </a:spcBef>
              <a:spcAft>
                <a:spcPts val="300"/>
              </a:spcAft>
              <a:tabLst>
                <a:tab pos="457200" algn="l"/>
                <a:tab pos="685800" algn="l"/>
              </a:tabLst>
            </a:pPr>
            <a:r>
              <a:rPr lang="en-US" dirty="0">
                <a:ea typeface="Times New Roman" panose="02020603050405020304" pitchFamily="18" charset="0"/>
              </a:rPr>
              <a:t>b.	Caloric expenditure</a:t>
            </a:r>
          </a:p>
          <a:p>
            <a:pPr marL="457200" marR="0" indent="-228600">
              <a:spcBef>
                <a:spcPts val="0"/>
              </a:spcBef>
              <a:spcAft>
                <a:spcPts val="300"/>
              </a:spcAft>
              <a:tabLst>
                <a:tab pos="457200" algn="l"/>
              </a:tabLst>
            </a:pPr>
            <a:r>
              <a:rPr lang="en-US" sz="1200" dirty="0" smtClean="0">
                <a:effectLst/>
                <a:latin typeface="Times New Roman"/>
                <a:ea typeface="Times New Roman"/>
              </a:rPr>
              <a:t>3.	Diagnosis is based on the patient’s body mass index (BMI), which is calculated as follows: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BMI = [Weight (</a:t>
            </a:r>
            <a:r>
              <a:rPr lang="en-US" sz="1200" dirty="0" err="1" smtClean="0">
                <a:effectLst/>
                <a:latin typeface="Times New Roman"/>
                <a:ea typeface="Times New Roman"/>
              </a:rPr>
              <a:t>lb</a:t>
            </a:r>
            <a:r>
              <a:rPr lang="en-US" sz="1200" dirty="0" smtClean="0">
                <a:effectLst/>
                <a:latin typeface="Times New Roman"/>
                <a:ea typeface="Times New Roman"/>
              </a:rPr>
              <a:t>) ÷ height</a:t>
            </a:r>
            <a:r>
              <a:rPr lang="en-US" sz="1200" kern="1200" baseline="30000" dirty="0" smtClean="0">
                <a:solidFill>
                  <a:schemeClr val="tx1"/>
                </a:solidFill>
                <a:effectLst/>
                <a:latin typeface="Times New Roman" pitchFamily="18" charset="0"/>
                <a:ea typeface="+mn-ea"/>
                <a:cs typeface="+mn-cs"/>
              </a:rPr>
              <a:t>2</a:t>
            </a:r>
            <a:r>
              <a:rPr lang="en-US" sz="1200" dirty="0" smtClean="0">
                <a:effectLst/>
                <a:latin typeface="Times New Roman"/>
                <a:ea typeface="Times New Roman"/>
              </a:rPr>
              <a:t> (in.)] × 704.5</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Obesity: a BMI greater than 30 </a:t>
            </a:r>
          </a:p>
          <a:p>
            <a:pPr marL="685800" marR="0" indent="-228600">
              <a:spcBef>
                <a:spcPts val="0"/>
              </a:spcBef>
              <a:spcAft>
                <a:spcPts val="300"/>
              </a:spcAft>
              <a:buAutoNum type="alphaLcPeriod" startAt="2"/>
              <a:tabLst>
                <a:tab pos="457200" algn="l"/>
                <a:tab pos="685800" algn="l"/>
              </a:tabLst>
            </a:pPr>
            <a:r>
              <a:rPr lang="en-US" sz="1200" dirty="0" smtClean="0">
                <a:effectLst/>
                <a:latin typeface="Times New Roman"/>
                <a:ea typeface="Times New Roman"/>
              </a:rPr>
              <a:t>Morbid obesity: a BMI greater than 40 </a:t>
            </a:r>
          </a:p>
          <a:p>
            <a:pPr marL="457200" marR="0" indent="-228600">
              <a:spcBef>
                <a:spcPts val="0"/>
              </a:spcBef>
              <a:spcAft>
                <a:spcPts val="300"/>
              </a:spcAft>
              <a:tabLst>
                <a:tab pos="457200" algn="l"/>
              </a:tabLst>
            </a:pPr>
            <a:r>
              <a:rPr lang="en-US" sz="1200" dirty="0" smtClean="0">
                <a:effectLst/>
                <a:latin typeface="Times New Roman"/>
                <a:ea typeface="Times New Roman"/>
              </a:rPr>
              <a:t>4.	Obesity is a leading cause of death throughout the world.</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The obesity rate has doubled since 1980, such that this condition now affects 2.5 billion adults and children.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Obesity is believed to cause more deaths than underweight (</a:t>
            </a:r>
            <a:r>
              <a:rPr lang="en-US" sz="1200" dirty="0" err="1" smtClean="0">
                <a:effectLst/>
                <a:latin typeface="Times New Roman"/>
                <a:ea typeface="Times New Roman"/>
              </a:rPr>
              <a:t>ie</a:t>
            </a:r>
            <a:r>
              <a:rPr lang="en-US" sz="1200" dirty="0" smtClean="0">
                <a:effectLst/>
                <a:latin typeface="Times New Roman"/>
                <a:ea typeface="Times New Roman"/>
              </a:rPr>
              <a:t>, starvation).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In the United States, more than one-third of the population is considered obese. </a:t>
            </a:r>
          </a:p>
          <a:p>
            <a:pPr marL="457200" marR="0" indent="-228600">
              <a:spcBef>
                <a:spcPts val="0"/>
              </a:spcBef>
              <a:spcAft>
                <a:spcPts val="300"/>
              </a:spcAft>
              <a:tabLst>
                <a:tab pos="457200" algn="l"/>
              </a:tabLst>
            </a:pPr>
            <a:r>
              <a:rPr lang="en-US" sz="1200" dirty="0" smtClean="0">
                <a:effectLst/>
                <a:latin typeface="Times New Roman"/>
                <a:ea typeface="Times New Roman"/>
              </a:rPr>
              <a:t>5.	Obesity is considered a preventable disease, although some medical conditions can cause significant issues in metabolizing foods, such as: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Certain endocrine disorders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Use of certain medications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Inability to sustain physical activity</a:t>
            </a:r>
          </a:p>
          <a:p>
            <a:pPr marL="457200" marR="0" indent="-228600">
              <a:spcBef>
                <a:spcPts val="0"/>
              </a:spcBef>
              <a:spcAft>
                <a:spcPts val="300"/>
              </a:spcAft>
              <a:tabLst>
                <a:tab pos="457200" algn="l"/>
              </a:tabLst>
            </a:pPr>
            <a:r>
              <a:rPr lang="en-US" sz="1200" dirty="0" smtClean="0">
                <a:effectLst/>
                <a:latin typeface="Times New Roman"/>
                <a:ea typeface="Times New Roman"/>
              </a:rPr>
              <a:t>6.	Obesity is a very complex condition that may have genetic, biologic, metabolic, behavioral, social, economic, and cultural roots.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Many of these causes may be out of the person’s control; obesity is not a simple condition of overeating.</a:t>
            </a:r>
          </a:p>
          <a:p>
            <a:pPr marL="457200" marR="0" indent="-228600">
              <a:spcBef>
                <a:spcPts val="0"/>
              </a:spcBef>
              <a:spcAft>
                <a:spcPts val="300"/>
              </a:spcAft>
              <a:tabLst>
                <a:tab pos="457200" algn="l"/>
              </a:tabLst>
            </a:pPr>
            <a:r>
              <a:rPr lang="en-US" sz="1200" dirty="0" smtClean="0">
                <a:effectLst/>
                <a:latin typeface="Times New Roman"/>
                <a:ea typeface="Times New Roman"/>
              </a:rPr>
              <a:t>7.	Obesity causes many complications and serious health issues, such as: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High cholesterol levels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Type 2 diabetes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Hypertension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Metabolic syndrome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Heart disease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f.	Stroke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g.	Cancer</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h.	Breathing disorders (</a:t>
            </a:r>
            <a:r>
              <a:rPr lang="en-US" sz="1200" dirty="0" err="1" smtClean="0">
                <a:effectLst/>
                <a:latin typeface="Times New Roman"/>
                <a:ea typeface="Times New Roman"/>
              </a:rPr>
              <a:t>eg</a:t>
            </a:r>
            <a:r>
              <a:rPr lang="en-US" sz="1200" dirty="0" smtClean="0">
                <a:effectLst/>
                <a:latin typeface="Times New Roman"/>
                <a:ea typeface="Times New Roman"/>
              </a:rPr>
              <a:t>, </a:t>
            </a:r>
            <a:r>
              <a:rPr lang="en-US" sz="1200" dirty="0" err="1" smtClean="0">
                <a:effectLst/>
                <a:latin typeface="Times New Roman"/>
                <a:ea typeface="Times New Roman"/>
              </a:rPr>
              <a:t>Pickwickian</a:t>
            </a:r>
            <a:r>
              <a:rPr lang="en-US" sz="1200" dirty="0" smtClean="0">
                <a:effectLst/>
                <a:latin typeface="Times New Roman"/>
                <a:ea typeface="Times New Roman"/>
              </a:rPr>
              <a:t> syndrome)</a:t>
            </a:r>
          </a:p>
          <a:p>
            <a:pPr marL="6858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Gallbladder disease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j.	Gynecologic and erectile dysfunction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k.	Osteoarthritis</a:t>
            </a:r>
          </a:p>
          <a:p>
            <a:pPr marL="457200" marR="0" indent="-228600">
              <a:spcBef>
                <a:spcPts val="0"/>
              </a:spcBef>
              <a:spcAft>
                <a:spcPts val="300"/>
              </a:spcAft>
              <a:tabLst>
                <a:tab pos="457200" algn="l"/>
              </a:tabLst>
            </a:pPr>
            <a:r>
              <a:rPr lang="en-US" sz="1200" dirty="0" smtClean="0">
                <a:effectLst/>
                <a:latin typeface="Times New Roman"/>
                <a:ea typeface="Times New Roman"/>
              </a:rPr>
              <a:t>8.	Because of the significant stigma associated with obesity, the community paramedic should be nonjudgmental and unbiased toward the patient.</a:t>
            </a:r>
          </a:p>
          <a:p>
            <a:pPr marL="685800" marR="0" indent="-228600">
              <a:spcBef>
                <a:spcPts val="0"/>
              </a:spcBef>
              <a:spcAft>
                <a:spcPts val="300"/>
              </a:spcAft>
              <a:buAutoNum type="alphaLcPeriod" startAt="2"/>
              <a:tabLst>
                <a:tab pos="457200" algn="l"/>
                <a:tab pos="685800" algn="l"/>
              </a:tabLst>
            </a:pP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146</a:t>
            </a:fld>
            <a:endParaRPr lang="en-US" altLang="en-US" dirty="0"/>
          </a:p>
        </p:txBody>
      </p:sp>
    </p:spTree>
    <p:extLst>
      <p:ext uri="{BB962C8B-B14F-4D97-AF65-F5344CB8AC3E}">
        <p14:creationId xmlns:p14="http://schemas.microsoft.com/office/powerpoint/2010/main" val="227553491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9.	Monitoring</a:t>
            </a:r>
            <a:r>
              <a:rPr lang="en-US" sz="900" dirty="0" smtClean="0">
                <a:effectLst/>
                <a:latin typeface="GiovanniStd-Book"/>
                <a:ea typeface="Times New Roman"/>
                <a:cs typeface="GiovanniStd-Book"/>
              </a:rPr>
              <a:t> </a:t>
            </a:r>
            <a:endParaRPr lang="en-US" sz="1200" dirty="0" smtClean="0">
              <a:effectLst/>
              <a:latin typeface="Times New Roman"/>
              <a:ea typeface="Times New Roman"/>
            </a:endParaRPr>
          </a:p>
          <a:p>
            <a:pPr marL="685800" marR="0" indent="-228600">
              <a:spcBef>
                <a:spcPts val="0"/>
              </a:spcBef>
              <a:spcAft>
                <a:spcPts val="300"/>
              </a:spcAft>
              <a:tabLst>
                <a:tab pos="457200" algn="l"/>
              </a:tabLst>
            </a:pPr>
            <a:r>
              <a:rPr lang="en-US" sz="900" dirty="0" smtClean="0">
                <a:effectLst/>
                <a:latin typeface="GiovanniStd-Book"/>
                <a:ea typeface="Times New Roman"/>
                <a:cs typeface="GiovanniStd-Book"/>
              </a:rPr>
              <a:t>a.	</a:t>
            </a:r>
            <a:r>
              <a:rPr lang="en-US" sz="1200" dirty="0" smtClean="0">
                <a:effectLst/>
                <a:latin typeface="Times New Roman"/>
                <a:ea typeface="Times New Roman"/>
              </a:rPr>
              <a:t>Patients with obesity may have many comorbid medical conditions, such as hypertension, CHF, and diabetes.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Monitoring parameters generally not the community paramedic’s responsibility unless the community </a:t>
            </a:r>
            <a:r>
              <a:rPr lang="en-US" sz="1200" dirty="0" err="1" smtClean="0">
                <a:effectLst/>
                <a:latin typeface="Times New Roman"/>
                <a:ea typeface="Times New Roman"/>
              </a:rPr>
              <a:t>paramedicine</a:t>
            </a:r>
            <a:r>
              <a:rPr lang="en-US" sz="1200" dirty="0" smtClean="0">
                <a:effectLst/>
                <a:latin typeface="Times New Roman"/>
                <a:ea typeface="Times New Roman"/>
              </a:rPr>
              <a:t> program sees patients for more than 6 months.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Evaluate BMI at the initiation of enrollment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Investigate any underlying conditions or disorders that may contribute to worsening obesity.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Depression, CHF, COPD</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147</a:t>
            </a:fld>
            <a:endParaRPr lang="en-US" altLang="en-US" dirty="0"/>
          </a:p>
        </p:txBody>
      </p:sp>
    </p:spTree>
    <p:extLst>
      <p:ext uri="{BB962C8B-B14F-4D97-AF65-F5344CB8AC3E}">
        <p14:creationId xmlns:p14="http://schemas.microsoft.com/office/powerpoint/2010/main" val="126102593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10.	 Management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Management of obesity is very complex and may involve many other factors.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The community paramedic should:</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Evaluate the primary cause of the patient’s obesity</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Discuss appropriate intake and nutrition </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iii.	Help the patient understand this condition, while remaining gentle and compassionate</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148</a:t>
            </a:fld>
            <a:endParaRPr lang="en-US" altLang="en-US" dirty="0"/>
          </a:p>
        </p:txBody>
      </p:sp>
    </p:spTree>
    <p:extLst>
      <p:ext uri="{BB962C8B-B14F-4D97-AF65-F5344CB8AC3E}">
        <p14:creationId xmlns:p14="http://schemas.microsoft.com/office/powerpoint/2010/main" val="175987213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11. Education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Education should start with:</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Diet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Physical exercise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iii.	Understanding of intake versus burning of calories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Patients should understand that each meal and all items that they consume will affect them in some way.</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149</a:t>
            </a:fld>
            <a:endParaRPr lang="en-US" altLang="en-US" dirty="0"/>
          </a:p>
        </p:txBody>
      </p:sp>
    </p:spTree>
    <p:extLst>
      <p:ext uri="{BB962C8B-B14F-4D97-AF65-F5344CB8AC3E}">
        <p14:creationId xmlns:p14="http://schemas.microsoft.com/office/powerpoint/2010/main" val="3092846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0" marR="0">
              <a:spcBef>
                <a:spcPts val="1800"/>
              </a:spcBef>
              <a:spcAft>
                <a:spcPts val="600"/>
              </a:spcAft>
            </a:pPr>
            <a:r>
              <a:rPr lang="en-US" sz="1800" dirty="0">
                <a:ea typeface="Times New Roman" panose="02020603050405020304" pitchFamily="18" charset="0"/>
              </a:rPr>
              <a:t>III. Management of Specific Chronic Diseases</a:t>
            </a:r>
          </a:p>
          <a:p>
            <a:pPr marL="228600" marR="0" indent="-228600">
              <a:spcBef>
                <a:spcPts val="600"/>
              </a:spcBef>
              <a:spcAft>
                <a:spcPts val="600"/>
              </a:spcAft>
            </a:pPr>
            <a:r>
              <a:rPr lang="en-US" dirty="0">
                <a:ea typeface="Times New Roman" panose="02020603050405020304" pitchFamily="18" charset="0"/>
              </a:rPr>
              <a:t>A. 	Specific chronic diseases</a:t>
            </a:r>
          </a:p>
          <a:p>
            <a:pPr marL="457200" marR="0" indent="-228600">
              <a:spcBef>
                <a:spcPts val="0"/>
              </a:spcBef>
              <a:spcAft>
                <a:spcPts val="300"/>
              </a:spcAft>
              <a:tabLst>
                <a:tab pos="457200" algn="l"/>
              </a:tabLst>
            </a:pPr>
            <a:r>
              <a:rPr lang="en-US" dirty="0">
                <a:ea typeface="Times New Roman" panose="02020603050405020304" pitchFamily="18" charset="0"/>
              </a:rPr>
              <a:t>1. 	Understanding each disease is </a:t>
            </a:r>
            <a:r>
              <a:rPr lang="en-US" dirty="0" smtClean="0">
                <a:ea typeface="Times New Roman" panose="02020603050405020304" pitchFamily="18" charset="0"/>
              </a:rPr>
              <a:t>crucial </a:t>
            </a:r>
            <a:r>
              <a:rPr lang="en-US" dirty="0">
                <a:ea typeface="Times New Roman" panose="02020603050405020304" pitchFamily="18" charset="0"/>
              </a:rPr>
              <a:t>to success if a community paramedic is to:</a:t>
            </a:r>
          </a:p>
          <a:p>
            <a:pPr marL="914400" marR="0" indent="-457200">
              <a:spcBef>
                <a:spcPts val="0"/>
              </a:spcBef>
              <a:spcAft>
                <a:spcPts val="300"/>
              </a:spcAft>
              <a:tabLst>
                <a:tab pos="457200" algn="l"/>
                <a:tab pos="685800" algn="l"/>
              </a:tabLst>
            </a:pPr>
            <a:r>
              <a:rPr lang="en-US" dirty="0">
                <a:ea typeface="Times New Roman" panose="02020603050405020304" pitchFamily="18" charset="0"/>
              </a:rPr>
              <a:t>a.	Effectively treat the patient’s condition (monitor)</a:t>
            </a:r>
          </a:p>
          <a:p>
            <a:pPr marL="914400" marR="0" indent="-457200">
              <a:spcBef>
                <a:spcPts val="0"/>
              </a:spcBef>
              <a:spcAft>
                <a:spcPts val="300"/>
              </a:spcAft>
              <a:tabLst>
                <a:tab pos="457200" algn="l"/>
                <a:tab pos="685800" algn="l"/>
              </a:tabLst>
            </a:pPr>
            <a:r>
              <a:rPr lang="en-US" dirty="0">
                <a:ea typeface="Times New Roman" panose="02020603050405020304" pitchFamily="18" charset="0"/>
              </a:rPr>
              <a:t>b.	Educate the patient</a:t>
            </a:r>
          </a:p>
          <a:p>
            <a:pPr marL="914400" marR="0" indent="-457200">
              <a:spcBef>
                <a:spcPts val="0"/>
              </a:spcBef>
              <a:spcAft>
                <a:spcPts val="300"/>
              </a:spcAft>
              <a:tabLst>
                <a:tab pos="457200" algn="l"/>
                <a:tab pos="685800" algn="l"/>
              </a:tabLst>
            </a:pPr>
            <a:r>
              <a:rPr lang="en-US" dirty="0">
                <a:ea typeface="Times New Roman" panose="02020603050405020304" pitchFamily="18" charset="0"/>
              </a:rPr>
              <a:t>c.	Manage the patient’s individual needs</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15</a:t>
            </a:fld>
            <a:endParaRPr lang="en-US" altLang="en-US" dirty="0"/>
          </a:p>
        </p:txBody>
      </p:sp>
    </p:spTree>
    <p:extLst>
      <p:ext uri="{BB962C8B-B14F-4D97-AF65-F5344CB8AC3E}">
        <p14:creationId xmlns:p14="http://schemas.microsoft.com/office/powerpoint/2010/main" val="181413114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0" marR="0">
              <a:spcBef>
                <a:spcPts val="1800"/>
              </a:spcBef>
              <a:spcAft>
                <a:spcPts val="600"/>
              </a:spcAft>
            </a:pPr>
            <a:r>
              <a:rPr lang="en-US" sz="1800" dirty="0">
                <a:ea typeface="Times New Roman" panose="02020603050405020304" pitchFamily="18" charset="0"/>
              </a:rPr>
              <a:t>XVI. Medical Technology in the Home Setting</a:t>
            </a:r>
          </a:p>
          <a:p>
            <a:pPr marL="228600" marR="0" indent="-228600">
              <a:spcBef>
                <a:spcPts val="600"/>
              </a:spcBef>
              <a:spcAft>
                <a:spcPts val="600"/>
              </a:spcAft>
            </a:pPr>
            <a:r>
              <a:rPr lang="en-US" sz="1200" b="0" dirty="0" smtClean="0">
                <a:effectLst/>
                <a:latin typeface="Times New Roman"/>
                <a:ea typeface="Times New Roman"/>
              </a:rPr>
              <a:t>A. 	Community paramedic’s role</a:t>
            </a:r>
          </a:p>
          <a:p>
            <a:pPr marL="457200" marR="0" indent="-228600">
              <a:spcBef>
                <a:spcPts val="0"/>
              </a:spcBef>
              <a:spcAft>
                <a:spcPts val="300"/>
              </a:spcAft>
              <a:tabLst>
                <a:tab pos="457200" algn="l"/>
              </a:tabLst>
            </a:pPr>
            <a:r>
              <a:rPr lang="en-US" sz="1200" dirty="0" smtClean="0">
                <a:effectLst/>
                <a:latin typeface="Times New Roman"/>
                <a:ea typeface="Times New Roman"/>
              </a:rPr>
              <a:t>1.	The community paramedic will encounter many various forms of technology in the field.</a:t>
            </a:r>
          </a:p>
          <a:p>
            <a:pPr marL="457200" marR="0" indent="-228600">
              <a:spcBef>
                <a:spcPts val="0"/>
              </a:spcBef>
              <a:spcAft>
                <a:spcPts val="300"/>
              </a:spcAft>
              <a:tabLst>
                <a:tab pos="457200" algn="l"/>
              </a:tabLst>
            </a:pPr>
            <a:r>
              <a:rPr lang="en-US" sz="1200" dirty="0" smtClean="0">
                <a:effectLst/>
                <a:latin typeface="Times New Roman"/>
                <a:ea typeface="Times New Roman"/>
              </a:rPr>
              <a:t>2. 	Patient may ask community paramedic to:</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Help troubleshoot devices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Provide assistance if a device fails</a:t>
            </a:r>
          </a:p>
          <a:p>
            <a:pPr marL="457200" marR="0" indent="-228600">
              <a:spcBef>
                <a:spcPts val="0"/>
              </a:spcBef>
              <a:spcAft>
                <a:spcPts val="300"/>
              </a:spcAft>
              <a:tabLst>
                <a:tab pos="457200" algn="l"/>
              </a:tabLst>
            </a:pPr>
            <a:r>
              <a:rPr lang="en-US" sz="1200" dirty="0" smtClean="0">
                <a:effectLst/>
                <a:latin typeface="Times New Roman"/>
                <a:ea typeface="Times New Roman"/>
              </a:rPr>
              <a:t>3. 	On each visit, the community paramedic should fully evaluate all devices or equipment that assists the patient in any way.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Simple as a guardrail on the stairs or complex as ventricular assist device</a:t>
            </a:r>
          </a:p>
          <a:p>
            <a:pPr marL="457200" marR="0" indent="-228600">
              <a:spcBef>
                <a:spcPts val="0"/>
              </a:spcBef>
              <a:spcAft>
                <a:spcPts val="300"/>
              </a:spcAft>
              <a:tabLst>
                <a:tab pos="457200" algn="l"/>
              </a:tabLst>
            </a:pPr>
            <a:r>
              <a:rPr lang="en-US" sz="1200" dirty="0" smtClean="0">
                <a:effectLst/>
                <a:latin typeface="Times New Roman"/>
                <a:ea typeface="Times New Roman"/>
              </a:rPr>
              <a:t>4. 	The community paramedic should gather as much information about each device a patient uses as possible.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The user’s manual should be read by the patient and community paramedic.</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150</a:t>
            </a:fld>
            <a:endParaRPr lang="en-US" altLang="en-US" dirty="0"/>
          </a:p>
        </p:txBody>
      </p:sp>
    </p:spTree>
    <p:extLst>
      <p:ext uri="{BB962C8B-B14F-4D97-AF65-F5344CB8AC3E}">
        <p14:creationId xmlns:p14="http://schemas.microsoft.com/office/powerpoint/2010/main" val="68953004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228600" marR="0" indent="-228600">
              <a:spcBef>
                <a:spcPts val="600"/>
              </a:spcBef>
              <a:spcAft>
                <a:spcPts val="600"/>
              </a:spcAft>
            </a:pPr>
            <a:r>
              <a:rPr lang="en-US" dirty="0">
                <a:ea typeface="Times New Roman" panose="02020603050405020304" pitchFamily="18" charset="0"/>
              </a:rPr>
              <a:t>B. 	Pacemakers</a:t>
            </a:r>
          </a:p>
          <a:p>
            <a:pPr marL="457200" marR="0" indent="-228600">
              <a:spcBef>
                <a:spcPts val="0"/>
              </a:spcBef>
              <a:spcAft>
                <a:spcPts val="300"/>
              </a:spcAft>
              <a:tabLst>
                <a:tab pos="457200" algn="l"/>
              </a:tabLst>
            </a:pPr>
            <a:r>
              <a:rPr lang="en-US" sz="1200" dirty="0" smtClean="0">
                <a:effectLst/>
                <a:latin typeface="Times New Roman"/>
                <a:ea typeface="Times New Roman"/>
              </a:rPr>
              <a:t>1.	Pacemakers are internal medical devices that regulate the heart’s rhythm. </a:t>
            </a:r>
          </a:p>
          <a:p>
            <a:pPr marL="457200" marR="0" indent="-228600">
              <a:spcBef>
                <a:spcPts val="0"/>
              </a:spcBef>
              <a:spcAft>
                <a:spcPts val="300"/>
              </a:spcAft>
              <a:tabLst>
                <a:tab pos="457200" algn="l"/>
              </a:tabLst>
            </a:pPr>
            <a:r>
              <a:rPr lang="en-US" sz="1200" dirty="0" smtClean="0">
                <a:effectLst/>
                <a:latin typeface="Times New Roman"/>
                <a:ea typeface="Times New Roman"/>
              </a:rPr>
              <a:t>2.	Role of community paramedic: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Minimal and supportive in nature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If device was placed recently, evaluate issues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Ensure no device wires or part of device protruding from chest wall</a:t>
            </a:r>
          </a:p>
          <a:p>
            <a:pPr marL="457200" marR="0" indent="-228600">
              <a:spcBef>
                <a:spcPts val="0"/>
              </a:spcBef>
              <a:spcAft>
                <a:spcPts val="300"/>
              </a:spcAft>
              <a:tabLst>
                <a:tab pos="457200" algn="l"/>
              </a:tabLst>
            </a:pPr>
            <a:r>
              <a:rPr lang="en-US" sz="1200" dirty="0" smtClean="0">
                <a:effectLst/>
                <a:latin typeface="Times New Roman"/>
                <a:ea typeface="Times New Roman"/>
              </a:rPr>
              <a:t>3.	Monitoring </a:t>
            </a:r>
          </a:p>
          <a:p>
            <a:pPr marL="685800" marR="0" indent="-228600">
              <a:spcBef>
                <a:spcPts val="0"/>
              </a:spcBef>
              <a:spcAft>
                <a:spcPts val="300"/>
              </a:spcAft>
              <a:tabLst>
                <a:tab pos="457200" algn="l"/>
              </a:tabLst>
            </a:pPr>
            <a:r>
              <a:rPr lang="en-US" sz="1200" dirty="0" smtClean="0">
                <a:effectLst/>
                <a:latin typeface="Times New Roman"/>
                <a:ea typeface="Times New Roman"/>
              </a:rPr>
              <a:t>a.	The community paramedic may perform a 12-lead ECG and transmit it to the medical director for evaluation. Follow local protocols.</a:t>
            </a:r>
          </a:p>
          <a:p>
            <a:pPr marL="457200" marR="0" indent="-228600">
              <a:spcBef>
                <a:spcPts val="0"/>
              </a:spcBef>
              <a:spcAft>
                <a:spcPts val="300"/>
              </a:spcAft>
              <a:tabLst>
                <a:tab pos="457200" algn="l"/>
              </a:tabLst>
            </a:pPr>
            <a:r>
              <a:rPr lang="en-US" sz="1200" dirty="0" smtClean="0">
                <a:effectLst/>
                <a:latin typeface="Times New Roman"/>
                <a:ea typeface="Times New Roman"/>
              </a:rPr>
              <a:t>4.	Management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The community paramedic</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Should not be managing the pacemaker</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Discusses any abnormalities or lack of function of the device with the </a:t>
            </a:r>
            <a:r>
              <a:rPr lang="en-US" sz="1200" dirty="0" err="1" smtClean="0">
                <a:effectLst/>
                <a:latin typeface="Times New Roman"/>
                <a:ea typeface="Times New Roman"/>
              </a:rPr>
              <a:t>electrophysiologist</a:t>
            </a:r>
            <a:r>
              <a:rPr lang="en-US" sz="1200" dirty="0" smtClean="0">
                <a:effectLst/>
                <a:latin typeface="Times New Roman"/>
                <a:ea typeface="Times New Roman"/>
              </a:rPr>
              <a:t> or provider overseeing device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Many new devices can be tested remotely by a technician.</a:t>
            </a:r>
          </a:p>
          <a:p>
            <a:pPr marL="457200" marR="0" indent="-228600">
              <a:spcBef>
                <a:spcPts val="0"/>
              </a:spcBef>
              <a:spcAft>
                <a:spcPts val="300"/>
              </a:spcAft>
              <a:tabLst>
                <a:tab pos="457200" algn="l"/>
              </a:tabLst>
            </a:pPr>
            <a:r>
              <a:rPr lang="en-US" sz="1200" dirty="0" smtClean="0">
                <a:effectLst/>
                <a:latin typeface="Times New Roman"/>
                <a:ea typeface="Times New Roman"/>
              </a:rPr>
              <a:t>5.	Education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Education is generally provided to the patient in the hospital</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Community paramedic should ask patients about what they understand about the device</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Ask them if it functions as a demand or fixed-rate pacemaker.</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The newer pacemakers are not vulnerable to inference from microwave ovens, handheld remotes, or televisions. </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Common misconception that these interfere with pacemakers</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Some cell phones could cause interference with pacemakers; keep them more than 6 inches (15 cm) away from </a:t>
            </a:r>
            <a:r>
              <a:rPr lang="en-US" sz="1200" dirty="0" smtClean="0">
                <a:effectLst/>
                <a:latin typeface="Times New Roman"/>
                <a:ea typeface="Times New Roman"/>
              </a:rPr>
              <a:t>device.</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151</a:t>
            </a:fld>
            <a:endParaRPr lang="en-US" altLang="en-US" dirty="0"/>
          </a:p>
        </p:txBody>
      </p:sp>
    </p:spTree>
    <p:extLst>
      <p:ext uri="{BB962C8B-B14F-4D97-AF65-F5344CB8AC3E}">
        <p14:creationId xmlns:p14="http://schemas.microsoft.com/office/powerpoint/2010/main" val="154486973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 </a:t>
            </a:r>
          </a:p>
          <a:p>
            <a:endParaRPr lang="en-US" dirty="0"/>
          </a:p>
          <a:p>
            <a:pPr marL="228600" marR="0" indent="-228600">
              <a:spcBef>
                <a:spcPts val="600"/>
              </a:spcBef>
              <a:spcAft>
                <a:spcPts val="600"/>
              </a:spcAft>
            </a:pPr>
            <a:r>
              <a:rPr lang="en-US" sz="1200" b="0" dirty="0" smtClean="0">
                <a:effectLst/>
                <a:latin typeface="Times New Roman"/>
                <a:ea typeface="Times New Roman"/>
              </a:rPr>
              <a:t>C. 	Wearable </a:t>
            </a:r>
            <a:r>
              <a:rPr lang="en-US" sz="1200" b="0" dirty="0" err="1" smtClean="0">
                <a:effectLst/>
                <a:latin typeface="Times New Roman"/>
                <a:ea typeface="Times New Roman"/>
              </a:rPr>
              <a:t>cardioverter</a:t>
            </a:r>
            <a:r>
              <a:rPr lang="en-US" sz="1200" b="0" dirty="0" smtClean="0">
                <a:effectLst/>
                <a:latin typeface="Times New Roman"/>
                <a:ea typeface="Times New Roman"/>
              </a:rPr>
              <a:t> defibrillators</a:t>
            </a:r>
          </a:p>
          <a:p>
            <a:pPr marL="457200" marR="0" indent="-228600">
              <a:spcBef>
                <a:spcPts val="0"/>
              </a:spcBef>
              <a:spcAft>
                <a:spcPts val="300"/>
              </a:spcAft>
              <a:tabLst>
                <a:tab pos="457200" algn="l"/>
              </a:tabLst>
            </a:pPr>
            <a:r>
              <a:rPr lang="en-US" sz="1200" dirty="0" smtClean="0">
                <a:effectLst/>
                <a:latin typeface="Times New Roman"/>
                <a:ea typeface="Times New Roman"/>
              </a:rPr>
              <a:t>1.	A wearable </a:t>
            </a:r>
            <a:r>
              <a:rPr lang="en-US" sz="1200" dirty="0" err="1" smtClean="0">
                <a:effectLst/>
                <a:latin typeface="Times New Roman"/>
                <a:ea typeface="Times New Roman"/>
              </a:rPr>
              <a:t>cardioverter</a:t>
            </a:r>
            <a:r>
              <a:rPr lang="en-US" sz="1200" dirty="0" smtClean="0">
                <a:effectLst/>
                <a:latin typeface="Times New Roman"/>
                <a:ea typeface="Times New Roman"/>
              </a:rPr>
              <a:t> defibrillator (WCD) (</a:t>
            </a:r>
            <a:r>
              <a:rPr lang="en-US" sz="1200" dirty="0" err="1" smtClean="0">
                <a:effectLst/>
                <a:latin typeface="Times New Roman"/>
                <a:ea typeface="Times New Roman"/>
              </a:rPr>
              <a:t>eg</a:t>
            </a:r>
            <a:r>
              <a:rPr lang="en-US" sz="1200" dirty="0" smtClean="0">
                <a:effectLst/>
                <a:latin typeface="Times New Roman"/>
                <a:ea typeface="Times New Roman"/>
              </a:rPr>
              <a:t>, the ZOLL </a:t>
            </a:r>
            <a:r>
              <a:rPr lang="en-US" sz="1200" dirty="0" err="1" smtClean="0">
                <a:effectLst/>
                <a:latin typeface="Times New Roman"/>
                <a:ea typeface="Times New Roman"/>
              </a:rPr>
              <a:t>LifeVest</a:t>
            </a:r>
            <a:r>
              <a:rPr lang="en-US" sz="1200" dirty="0" smtClean="0">
                <a:effectLst/>
                <a:latin typeface="Times New Roman"/>
                <a:ea typeface="Times New Roman"/>
              </a:rPr>
              <a:t>) is an external defibrillator that is given to patients who are not candidates for pacemaker placement.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This device allows the patient to:</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Have the benefit of a defibrillator</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Be able to carry out ADLs</a:t>
            </a:r>
          </a:p>
          <a:p>
            <a:pPr marL="457200" marR="0" indent="-228600">
              <a:spcBef>
                <a:spcPts val="0"/>
              </a:spcBef>
              <a:spcAft>
                <a:spcPts val="300"/>
              </a:spcAft>
              <a:tabLst>
                <a:tab pos="457200" algn="l"/>
              </a:tabLst>
            </a:pPr>
            <a:r>
              <a:rPr lang="en-US" sz="1200" dirty="0" smtClean="0">
                <a:effectLst/>
                <a:latin typeface="Times New Roman"/>
                <a:ea typeface="Times New Roman"/>
              </a:rPr>
              <a:t>2.	Patients are given the device: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While awaiting placement of a more long-term device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Because they may not survive internal pacemaker placement procedure</a:t>
            </a: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152</a:t>
            </a:fld>
            <a:endParaRPr lang="en-US" altLang="en-US" dirty="0"/>
          </a:p>
        </p:txBody>
      </p:sp>
    </p:spTree>
    <p:extLst>
      <p:ext uri="{BB962C8B-B14F-4D97-AF65-F5344CB8AC3E}">
        <p14:creationId xmlns:p14="http://schemas.microsoft.com/office/powerpoint/2010/main" val="309233698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3.	Community paramedics should:</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Help patients understand the importance of the WCD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Ensure appropriate compliance with the requirements </a:t>
            </a:r>
          </a:p>
          <a:p>
            <a:pPr marL="457200" marR="0" indent="-228600">
              <a:spcBef>
                <a:spcPts val="0"/>
              </a:spcBef>
              <a:spcAft>
                <a:spcPts val="300"/>
              </a:spcAft>
              <a:buAutoNum type="arabicPeriod" startAt="4"/>
              <a:tabLst>
                <a:tab pos="457200" algn="l"/>
              </a:tabLst>
            </a:pPr>
            <a:r>
              <a:rPr lang="en-US" sz="1200" dirty="0" smtClean="0">
                <a:effectLst/>
                <a:latin typeface="Times New Roman"/>
                <a:ea typeface="Times New Roman"/>
              </a:rPr>
              <a:t>Some of these devices can be taken off for hygienic purposes, although these occasions should be limited and removal done rarely.</a:t>
            </a:r>
          </a:p>
          <a:p>
            <a:pPr marL="457200" marR="0" indent="-228600">
              <a:spcBef>
                <a:spcPts val="0"/>
              </a:spcBef>
              <a:spcAft>
                <a:spcPts val="300"/>
              </a:spcAft>
              <a:tabLst>
                <a:tab pos="457200" algn="l"/>
              </a:tabLst>
            </a:pPr>
            <a:r>
              <a:rPr lang="en-US" sz="1200" dirty="0" smtClean="0">
                <a:effectLst/>
                <a:latin typeface="Times New Roman"/>
                <a:ea typeface="Times New Roman"/>
              </a:rPr>
              <a:t>5.	Monitoring </a:t>
            </a:r>
          </a:p>
          <a:p>
            <a:pPr marL="685800" marR="0" indent="-228600">
              <a:spcBef>
                <a:spcPts val="0"/>
              </a:spcBef>
              <a:spcAft>
                <a:spcPts val="300"/>
              </a:spcAft>
              <a:tabLst>
                <a:tab pos="457200" algn="l"/>
              </a:tabLst>
            </a:pPr>
            <a:r>
              <a:rPr lang="en-US" sz="1200" dirty="0" smtClean="0">
                <a:effectLst/>
                <a:latin typeface="Times New Roman"/>
                <a:ea typeface="Times New Roman"/>
              </a:rPr>
              <a:t>a.	The community paramedic who encounters a patient with a WCD may perform a 12-lead ECG and transmit it to the medical director for evaluation.</a:t>
            </a:r>
          </a:p>
          <a:p>
            <a:pPr marL="685800" marR="0" indent="-228600">
              <a:spcBef>
                <a:spcPts val="0"/>
              </a:spcBef>
              <a:spcAft>
                <a:spcPts val="300"/>
              </a:spcAft>
              <a:tabLst>
                <a:tab pos="457200" algn="l"/>
              </a:tabLst>
            </a:pPr>
            <a:r>
              <a:rPr lang="en-US" sz="1200" dirty="0" smtClean="0">
                <a:effectLst/>
                <a:latin typeface="Times New Roman"/>
                <a:ea typeface="Times New Roman"/>
              </a:rPr>
              <a:t>b.	Follow local protocols.</a:t>
            </a:r>
          </a:p>
          <a:p>
            <a:pPr marL="457200" marR="0" indent="-228600">
              <a:spcBef>
                <a:spcPts val="0"/>
              </a:spcBef>
              <a:spcAft>
                <a:spcPts val="300"/>
              </a:spcAft>
              <a:tabLst>
                <a:tab pos="457200" algn="l"/>
              </a:tabLst>
            </a:pPr>
            <a:r>
              <a:rPr lang="en-US" sz="1200" dirty="0" smtClean="0">
                <a:effectLst/>
                <a:latin typeface="Times New Roman"/>
                <a:ea typeface="Times New Roman"/>
              </a:rPr>
              <a:t>6.	Management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Management of a patient with a WCD includes ensuring compliance with wearing the device.</a:t>
            </a:r>
          </a:p>
          <a:p>
            <a:pPr marL="457200" marR="0" indent="-228600">
              <a:spcBef>
                <a:spcPts val="0"/>
              </a:spcBef>
              <a:spcAft>
                <a:spcPts val="300"/>
              </a:spcAft>
              <a:tabLst>
                <a:tab pos="457200" algn="l"/>
              </a:tabLst>
            </a:pPr>
            <a:r>
              <a:rPr lang="en-US" sz="1200" dirty="0" smtClean="0">
                <a:effectLst/>
                <a:latin typeface="Times New Roman"/>
                <a:ea typeface="Times New Roman"/>
              </a:rPr>
              <a:t>7.	Education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Discuss the importance of the WCD with the patient.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Determine what the patient understands about the device with questions such </a:t>
            </a:r>
            <a:r>
              <a:rPr lang="en-US" sz="1200" dirty="0" smtClean="0">
                <a:effectLst/>
                <a:latin typeface="Times New Roman"/>
                <a:ea typeface="Times New Roman"/>
              </a:rPr>
              <a:t>as: </a:t>
            </a:r>
            <a:endParaRPr lang="en-US" sz="1200" dirty="0" smtClean="0">
              <a:effectLst/>
              <a:latin typeface="Times New Roman"/>
              <a:ea typeface="Times New Roman"/>
            </a:endParaRP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Why do you wear the device?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Do you know what it can do to save your life?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iii.	How does it affect your daily routines?</a:t>
            </a:r>
          </a:p>
          <a:p>
            <a:pPr marL="457200" marR="0" indent="-228600">
              <a:spcBef>
                <a:spcPts val="0"/>
              </a:spcBef>
              <a:spcAft>
                <a:spcPts val="300"/>
              </a:spcAft>
              <a:buAutoNum type="arabicPeriod" startAt="4"/>
              <a:tabLst>
                <a:tab pos="457200" algn="l"/>
              </a:tabLst>
            </a:pP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153</a:t>
            </a:fld>
            <a:endParaRPr lang="en-US" altLang="en-US" dirty="0"/>
          </a:p>
        </p:txBody>
      </p:sp>
    </p:spTree>
    <p:extLst>
      <p:ext uri="{BB962C8B-B14F-4D97-AF65-F5344CB8AC3E}">
        <p14:creationId xmlns:p14="http://schemas.microsoft.com/office/powerpoint/2010/main" val="224817891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a:t>
            </a:r>
            <a:r>
              <a:rPr lang="en-US" baseline="0" dirty="0"/>
              <a:t> Outline</a:t>
            </a:r>
          </a:p>
          <a:p>
            <a:endParaRPr lang="en-US" baseline="0" dirty="0"/>
          </a:p>
          <a:p>
            <a:pPr marL="228600" marR="0" indent="-228600">
              <a:spcBef>
                <a:spcPts val="600"/>
              </a:spcBef>
              <a:spcAft>
                <a:spcPts val="600"/>
              </a:spcAft>
            </a:pPr>
            <a:r>
              <a:rPr lang="en-US" sz="1200" b="0" dirty="0" smtClean="0">
                <a:effectLst/>
                <a:latin typeface="Times New Roman"/>
                <a:ea typeface="Times New Roman"/>
              </a:rPr>
              <a:t>D. 	Ventricular assist devices</a:t>
            </a:r>
          </a:p>
          <a:p>
            <a:pPr marL="457200" marR="0" indent="-228600">
              <a:spcBef>
                <a:spcPts val="0"/>
              </a:spcBef>
              <a:spcAft>
                <a:spcPts val="300"/>
              </a:spcAft>
              <a:tabLst>
                <a:tab pos="457200" algn="l"/>
              </a:tabLst>
            </a:pPr>
            <a:r>
              <a:rPr lang="en-US" sz="1200" dirty="0" smtClean="0">
                <a:effectLst/>
                <a:latin typeface="Times New Roman"/>
                <a:ea typeface="Times New Roman"/>
              </a:rPr>
              <a:t>1.	Ventricular assist devices (VADs) either fully take over or assist the ventricles in pumping blood to the rest of the body.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Most commonly placed to assist the left ventricle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Right VADs may also be placed in the right ventricle for:</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Severe diastolic heart failure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Severe myocardial infarction</a:t>
            </a:r>
          </a:p>
          <a:p>
            <a:pPr marL="457200" marR="0" indent="-228600">
              <a:spcBef>
                <a:spcPts val="0"/>
              </a:spcBef>
              <a:spcAft>
                <a:spcPts val="300"/>
              </a:spcAft>
              <a:tabLst>
                <a:tab pos="457200" algn="l"/>
              </a:tabLst>
            </a:pPr>
            <a:r>
              <a:rPr lang="en-US" sz="1200" dirty="0" smtClean="0">
                <a:effectLst/>
                <a:latin typeface="Times New Roman"/>
                <a:ea typeface="Times New Roman"/>
              </a:rPr>
              <a:t>2.	VADs are the next-to-last resource for patients with advanced ventricular failure (with a heart transplant being the last resource). </a:t>
            </a:r>
          </a:p>
          <a:p>
            <a:pPr marL="457200" marR="0" indent="-228600">
              <a:spcBef>
                <a:spcPts val="0"/>
              </a:spcBef>
              <a:spcAft>
                <a:spcPts val="300"/>
              </a:spcAft>
              <a:tabLst>
                <a:tab pos="457200" algn="l"/>
              </a:tabLst>
            </a:pPr>
            <a:r>
              <a:rPr lang="en-US" sz="1200" dirty="0" smtClean="0">
                <a:effectLst/>
                <a:latin typeface="Times New Roman"/>
                <a:ea typeface="Times New Roman"/>
              </a:rPr>
              <a:t>3. 	Patients eligible for these devices: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Those with advanced systolic heart failure who are in need of a heart transplant (most common)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Those who are ineligible for a heart transplant due to age or other medical complications</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154</a:t>
            </a:fld>
            <a:endParaRPr lang="en-US" altLang="en-US" dirty="0"/>
          </a:p>
        </p:txBody>
      </p:sp>
    </p:spTree>
    <p:extLst>
      <p:ext uri="{BB962C8B-B14F-4D97-AF65-F5344CB8AC3E}">
        <p14:creationId xmlns:p14="http://schemas.microsoft.com/office/powerpoint/2010/main" val="296296672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 </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4. 	Some devices are now fully implantable.</a:t>
            </a:r>
          </a:p>
          <a:p>
            <a:pPr marL="457200" marR="0" indent="-228600">
              <a:spcBef>
                <a:spcPts val="0"/>
              </a:spcBef>
              <a:spcAft>
                <a:spcPts val="300"/>
              </a:spcAft>
              <a:tabLst>
                <a:tab pos="457200" algn="l"/>
              </a:tabLst>
            </a:pPr>
            <a:r>
              <a:rPr lang="en-US" sz="1200" dirty="0" smtClean="0">
                <a:effectLst/>
                <a:latin typeface="Times New Roman"/>
                <a:ea typeface="Times New Roman"/>
              </a:rPr>
              <a:t>5. 	All VADs contain three parts: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The pump</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The controller</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An outside energy source (</a:t>
            </a:r>
            <a:r>
              <a:rPr lang="en-US" sz="1200" dirty="0" err="1" smtClean="0">
                <a:effectLst/>
                <a:latin typeface="Times New Roman"/>
                <a:ea typeface="Times New Roman"/>
              </a:rPr>
              <a:t>eg</a:t>
            </a:r>
            <a:r>
              <a:rPr lang="en-US" sz="1200" dirty="0" smtClean="0">
                <a:effectLst/>
                <a:latin typeface="Times New Roman"/>
                <a:ea typeface="Times New Roman"/>
              </a:rPr>
              <a:t>, a battery pack)</a:t>
            </a:r>
          </a:p>
          <a:p>
            <a:pPr marL="457200" marR="0" indent="-228600">
              <a:spcBef>
                <a:spcPts val="0"/>
              </a:spcBef>
              <a:spcAft>
                <a:spcPts val="300"/>
              </a:spcAft>
              <a:tabLst>
                <a:tab pos="457200" algn="l"/>
              </a:tabLst>
            </a:pPr>
            <a:r>
              <a:rPr lang="en-US" sz="1200" dirty="0" smtClean="0">
                <a:effectLst/>
                <a:latin typeface="Times New Roman"/>
                <a:ea typeface="Times New Roman"/>
              </a:rPr>
              <a:t>6. 	Current-generation (third-generation) pumps are implanted in the abdomen just below the diaphragm.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Controller attached to the belt of the patient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Bilateral suspenders hold the battery packs </a:t>
            </a:r>
          </a:p>
          <a:p>
            <a:pPr marL="457200" marR="0" indent="-228600">
              <a:spcBef>
                <a:spcPts val="0"/>
              </a:spcBef>
              <a:spcAft>
                <a:spcPts val="300"/>
              </a:spcAft>
              <a:tabLst>
                <a:tab pos="457200" algn="l"/>
              </a:tabLst>
            </a:pPr>
            <a:r>
              <a:rPr lang="en-US" sz="1200" dirty="0" smtClean="0">
                <a:effectLst/>
                <a:latin typeface="Times New Roman"/>
                <a:ea typeface="Times New Roman"/>
              </a:rPr>
              <a:t>7. 	Older versions had the ability to mechanically pump from outside the body, but the devices used now do not.</a:t>
            </a:r>
          </a:p>
          <a:p>
            <a:pPr marL="457200" marR="0" indent="-228600">
              <a:spcBef>
                <a:spcPts val="0"/>
              </a:spcBef>
              <a:spcAft>
                <a:spcPts val="300"/>
              </a:spcAft>
              <a:tabLst>
                <a:tab pos="457200" algn="l"/>
              </a:tabLst>
            </a:pPr>
            <a:r>
              <a:rPr lang="en-US" sz="1200" dirty="0" smtClean="0">
                <a:effectLst/>
                <a:latin typeface="Times New Roman"/>
                <a:ea typeface="Times New Roman"/>
              </a:rPr>
              <a:t>8.	For patients using VADs, the device is essential for life.</a:t>
            </a:r>
          </a:p>
          <a:p>
            <a:pPr marL="457200" marR="0" indent="-228600">
              <a:spcBef>
                <a:spcPts val="0"/>
              </a:spcBef>
              <a:spcAft>
                <a:spcPts val="300"/>
              </a:spcAft>
              <a:tabLst>
                <a:tab pos="457200" algn="l"/>
              </a:tabLst>
            </a:pPr>
            <a:r>
              <a:rPr lang="en-US" sz="1200" dirty="0" smtClean="0">
                <a:effectLst/>
                <a:latin typeface="Times New Roman"/>
                <a:ea typeface="Times New Roman"/>
              </a:rPr>
              <a:t>9.	Patients now are placed on this therapy for a longer time than in the past.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80% to 90% of patients are alive 1 year after VAD placement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60% to 70% are alive 2 years after VAD use begins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Newer studies even suggest that the heart may even be able to heal itself when a VAD is used.</a:t>
            </a:r>
          </a:p>
          <a:p>
            <a:pPr marL="457200" marR="0" indent="-228600">
              <a:spcBef>
                <a:spcPts val="0"/>
              </a:spcBef>
              <a:spcAft>
                <a:spcPts val="300"/>
              </a:spcAft>
              <a:tabLst>
                <a:tab pos="457200" algn="l"/>
              </a:tabLst>
            </a:pPr>
            <a:r>
              <a:rPr lang="en-US" sz="1200" dirty="0" smtClean="0">
                <a:effectLst/>
                <a:latin typeface="Times New Roman"/>
                <a:ea typeface="Times New Roman"/>
              </a:rPr>
              <a:t>10.	The community paramedic should be familiar with VADs and how to troubleshoot problems with them, as these devices may occasionally fail. </a:t>
            </a:r>
          </a:p>
          <a:p>
            <a:pPr marL="457200" marR="0" indent="-228600">
              <a:spcBef>
                <a:spcPts val="0"/>
              </a:spcBef>
              <a:spcAft>
                <a:spcPts val="300"/>
              </a:spcAft>
              <a:tabLst>
                <a:tab pos="457200" algn="l"/>
              </a:tabLst>
            </a:pPr>
            <a:r>
              <a:rPr lang="en-US" sz="1200" dirty="0" smtClean="0">
                <a:effectLst/>
                <a:latin typeface="Times New Roman"/>
                <a:ea typeface="Times New Roman"/>
              </a:rPr>
              <a:t>11. It is important to fully assess, monitor, and document all findings related to the VAD. During assessment, note: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The device name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The placement of the exit site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Controller function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Battery packs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Overall patient compliance with the device</a:t>
            </a:r>
          </a:p>
          <a:p>
            <a:pPr marL="457200" marR="0" indent="-228600">
              <a:spcBef>
                <a:spcPts val="0"/>
              </a:spcBef>
              <a:spcAft>
                <a:spcPts val="300"/>
              </a:spcAft>
              <a:tabLst>
                <a:tab pos="457200" algn="l"/>
              </a:tabLst>
            </a:pPr>
            <a:r>
              <a:rPr lang="en-US" sz="1200" dirty="0" smtClean="0">
                <a:effectLst/>
                <a:latin typeface="Times New Roman"/>
                <a:ea typeface="Times New Roman"/>
              </a:rPr>
              <a:t>12. At each visit, ensure that there is no newfound abnormality with the device.</a:t>
            </a:r>
          </a:p>
          <a:p>
            <a:pPr marL="457200" marR="0" indent="-228600">
              <a:spcBef>
                <a:spcPts val="0"/>
              </a:spcBef>
              <a:spcAft>
                <a:spcPts val="300"/>
              </a:spcAft>
              <a:tabLst>
                <a:tab pos="457200" algn="l"/>
              </a:tabLst>
            </a:pPr>
            <a:r>
              <a:rPr lang="en-US" sz="1200" dirty="0" smtClean="0">
                <a:effectLst/>
                <a:latin typeface="Times New Roman"/>
                <a:ea typeface="Times New Roman"/>
              </a:rPr>
              <a:t>13. Management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The community paramedic may perform a 12-lead ECG and transmit it to the medical director for evaluation. Follow local protocols.</a:t>
            </a:r>
          </a:p>
          <a:p>
            <a:pPr marL="457200" marR="0" indent="-228600">
              <a:spcBef>
                <a:spcPts val="0"/>
              </a:spcBef>
              <a:spcAft>
                <a:spcPts val="300"/>
              </a:spcAft>
              <a:tabLst>
                <a:tab pos="457200" algn="l"/>
              </a:tabLst>
            </a:pPr>
            <a:r>
              <a:rPr lang="en-US" sz="1200" dirty="0" smtClean="0">
                <a:effectLst/>
                <a:latin typeface="Times New Roman"/>
                <a:ea typeface="Times New Roman"/>
              </a:rPr>
              <a:t>14. Education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When patients receive VADs, they undergo an extensive process of education prior to leaving the hospital.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An entire team of educators will review the device with them</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Nurses, physicians, representatives from the device’s manufacturer</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Community paramedic should:</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Obtain a user’s manual for each device</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Fully discuss the VAD with your patient to ensure his or her complete understanding of the device </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iii.	Familiarize himself/herself with the device</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155</a:t>
            </a:fld>
            <a:endParaRPr lang="en-US" altLang="en-US" dirty="0"/>
          </a:p>
        </p:txBody>
      </p:sp>
    </p:spTree>
    <p:extLst>
      <p:ext uri="{BB962C8B-B14F-4D97-AF65-F5344CB8AC3E}">
        <p14:creationId xmlns:p14="http://schemas.microsoft.com/office/powerpoint/2010/main" val="411168091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 </a:t>
            </a:r>
          </a:p>
          <a:p>
            <a:endParaRPr lang="en-US" dirty="0"/>
          </a:p>
          <a:p>
            <a:pPr marL="228600" marR="0" indent="-228600">
              <a:spcBef>
                <a:spcPts val="600"/>
              </a:spcBef>
              <a:spcAft>
                <a:spcPts val="600"/>
              </a:spcAft>
            </a:pPr>
            <a:r>
              <a:rPr lang="en-US" dirty="0">
                <a:ea typeface="Times New Roman" panose="02020603050405020304" pitchFamily="18" charset="0"/>
              </a:rPr>
              <a:t>E. 	Long-term vascular access devices</a:t>
            </a:r>
          </a:p>
          <a:p>
            <a:pPr marL="457200" marR="0" indent="-228600">
              <a:spcBef>
                <a:spcPts val="0"/>
              </a:spcBef>
              <a:spcAft>
                <a:spcPts val="300"/>
              </a:spcAft>
              <a:tabLst>
                <a:tab pos="457200" algn="l"/>
              </a:tabLst>
            </a:pPr>
            <a:r>
              <a:rPr lang="en-US" sz="1200" dirty="0" smtClean="0">
                <a:effectLst/>
                <a:latin typeface="Times New Roman"/>
                <a:ea typeface="Times New Roman"/>
              </a:rPr>
              <a:t>1. 	Many patients use a variety of long-term vascular access devices. </a:t>
            </a:r>
          </a:p>
          <a:p>
            <a:pPr marL="457200" marR="0" indent="-228600">
              <a:spcBef>
                <a:spcPts val="0"/>
              </a:spcBef>
              <a:spcAft>
                <a:spcPts val="300"/>
              </a:spcAft>
              <a:tabLst>
                <a:tab pos="457200" algn="l"/>
              </a:tabLst>
            </a:pPr>
            <a:r>
              <a:rPr lang="en-US" sz="1200" dirty="0" smtClean="0">
                <a:effectLst/>
                <a:latin typeface="Times New Roman"/>
                <a:ea typeface="Times New Roman"/>
              </a:rPr>
              <a:t>2. 	Central and long-term VADs are placed for a variety of reasons, including: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Inadequate or impossible peripheral IV access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Administration of medications that are irritating to smaller blood vessels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Vasopressor medication infusion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Chemotherapy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Frequent blood draws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f.	Long-term antibiotic therapy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g.	Dialysis</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216C51-FE2C-4B40-8DEA-FA0CE26D0BF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ヒラギノ角ゴ Pro W3" pitchFamily="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ヒラギノ角ゴ Pro W3" pitchFamily="1" charset="-128"/>
              <a:cs typeface="+mn-cs"/>
            </a:endParaRPr>
          </a:p>
        </p:txBody>
      </p:sp>
    </p:spTree>
    <p:extLst>
      <p:ext uri="{BB962C8B-B14F-4D97-AF65-F5344CB8AC3E}">
        <p14:creationId xmlns:p14="http://schemas.microsoft.com/office/powerpoint/2010/main" val="306387689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3. 	There are many different types of devices for vascular access, including:</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Peripherally inserted central catheter (PICC): a long IV catheter that is usually placed in the arm and follows the peripheral veins into the superior vena cava</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Midline catheter: placed into an upper extremity but not as long as the PICC and does not reach the central circulation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Double- or triple-lumen central catheter: a traditional central line that is placed through the skin in relatively close proximity to a large central vein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Hickman, </a:t>
            </a:r>
            <a:r>
              <a:rPr lang="en-US" sz="1200" dirty="0" err="1" smtClean="0">
                <a:effectLst/>
                <a:latin typeface="Times New Roman"/>
                <a:ea typeface="Times New Roman"/>
              </a:rPr>
              <a:t>Broviac</a:t>
            </a:r>
            <a:r>
              <a:rPr lang="en-US" sz="1200" dirty="0" smtClean="0">
                <a:effectLst/>
                <a:latin typeface="Times New Roman"/>
                <a:ea typeface="Times New Roman"/>
              </a:rPr>
              <a:t>, and </a:t>
            </a:r>
            <a:r>
              <a:rPr lang="en-US" sz="1200" dirty="0" err="1" smtClean="0">
                <a:effectLst/>
                <a:latin typeface="Times New Roman"/>
                <a:ea typeface="Times New Roman"/>
              </a:rPr>
              <a:t>Ghoshong</a:t>
            </a:r>
            <a:r>
              <a:rPr lang="en-US" sz="1200" dirty="0" smtClean="0">
                <a:effectLst/>
                <a:latin typeface="Times New Roman"/>
                <a:ea typeface="Times New Roman"/>
              </a:rPr>
              <a:t> catheters: three similar brands of catheters that are “tunneled” under the skin and placed into the superior vena cava</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Implanted ports (Port-a-</a:t>
            </a:r>
            <a:r>
              <a:rPr lang="en-US" sz="1200" dirty="0" err="1" smtClean="0">
                <a:effectLst/>
                <a:latin typeface="Times New Roman"/>
                <a:ea typeface="Times New Roman"/>
              </a:rPr>
              <a:t>Cath</a:t>
            </a:r>
            <a:r>
              <a:rPr lang="en-US" sz="1200" dirty="0" smtClean="0">
                <a:effectLst/>
                <a:latin typeface="Times New Roman"/>
                <a:ea typeface="Times New Roman"/>
              </a:rPr>
              <a:t> or similar): placed completely under the patient’s skin and tunneled into a central vein, typically the superior vena cava</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f.	Dialysis catheters (Vas-</a:t>
            </a:r>
            <a:r>
              <a:rPr lang="en-US" sz="1200" dirty="0" err="1" smtClean="0">
                <a:effectLst/>
                <a:latin typeface="Times New Roman"/>
                <a:ea typeface="Times New Roman"/>
              </a:rPr>
              <a:t>Cath</a:t>
            </a:r>
            <a:r>
              <a:rPr lang="en-US" sz="1200" dirty="0" smtClean="0">
                <a:effectLst/>
                <a:latin typeface="Times New Roman"/>
                <a:ea typeface="Times New Roman"/>
              </a:rPr>
              <a:t>/</a:t>
            </a:r>
            <a:r>
              <a:rPr lang="en-US" sz="1200" dirty="0" err="1" smtClean="0">
                <a:effectLst/>
                <a:latin typeface="Times New Roman"/>
                <a:ea typeface="Times New Roman"/>
              </a:rPr>
              <a:t>Permcath</a:t>
            </a:r>
            <a:r>
              <a:rPr lang="en-US" sz="1200" dirty="0" smtClean="0">
                <a:effectLst/>
                <a:latin typeface="Times New Roman"/>
                <a:ea typeface="Times New Roman"/>
              </a:rPr>
              <a:t>): thick-walled, high-volume catheters that are usually placed into a patient’s neck, biceps, or groin to provide dialysis</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157</a:t>
            </a:fld>
            <a:endParaRPr lang="en-US" altLang="en-US" dirty="0"/>
          </a:p>
        </p:txBody>
      </p:sp>
    </p:spTree>
    <p:extLst>
      <p:ext uri="{BB962C8B-B14F-4D97-AF65-F5344CB8AC3E}">
        <p14:creationId xmlns:p14="http://schemas.microsoft.com/office/powerpoint/2010/main" val="197048009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 </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4. 	Several problems may occur with a long-term vascular access device: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Limited life span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Clog with blood clots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Harbor infections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Present a risk of mechanical failure or accidental removal </a:t>
            </a:r>
          </a:p>
          <a:p>
            <a:pPr marL="457200" marR="0" indent="-228600">
              <a:spcBef>
                <a:spcPts val="0"/>
              </a:spcBef>
              <a:spcAft>
                <a:spcPts val="300"/>
              </a:spcAft>
              <a:tabLst>
                <a:tab pos="457200" algn="l"/>
              </a:tabLst>
            </a:pPr>
            <a:r>
              <a:rPr lang="en-US" sz="1200" dirty="0" smtClean="0">
                <a:effectLst/>
                <a:latin typeface="Times New Roman"/>
                <a:ea typeface="Times New Roman"/>
              </a:rPr>
              <a:t>5. 	The role of the community paramedic relative to these devices is to:</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Monitor them</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Ensure there are no abnormalities at the placement sites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Notify the medical director of any changes/abnormalities</a:t>
            </a:r>
          </a:p>
          <a:p>
            <a:pPr marL="457200" marR="0" indent="-228600">
              <a:spcBef>
                <a:spcPts val="0"/>
              </a:spcBef>
              <a:spcAft>
                <a:spcPts val="300"/>
              </a:spcAft>
              <a:tabLst>
                <a:tab pos="457200" algn="l"/>
              </a:tabLst>
            </a:pPr>
            <a:r>
              <a:rPr lang="en-US" sz="1200" dirty="0" smtClean="0">
                <a:effectLst/>
                <a:latin typeface="Times New Roman"/>
                <a:ea typeface="Times New Roman"/>
              </a:rPr>
              <a:t>6. 	 Monitoring </a:t>
            </a:r>
          </a:p>
          <a:p>
            <a:pPr marL="685800" marR="0" indent="-228600">
              <a:spcBef>
                <a:spcPts val="0"/>
              </a:spcBef>
              <a:spcAft>
                <a:spcPts val="300"/>
              </a:spcAft>
              <a:tabLst>
                <a:tab pos="457200" algn="l"/>
              </a:tabLst>
            </a:pPr>
            <a:r>
              <a:rPr lang="en-US" sz="1200" dirty="0" smtClean="0">
                <a:effectLst/>
                <a:latin typeface="Times New Roman"/>
                <a:ea typeface="Times New Roman"/>
              </a:rPr>
              <a:t>a.	The community paramedic who encounters a patient with a long-term VAD may perform a 12-lead ECG and transmit it to the medical director for evaluation. </a:t>
            </a:r>
          </a:p>
          <a:p>
            <a:pPr marL="685800" marR="0" indent="-228600">
              <a:spcBef>
                <a:spcPts val="0"/>
              </a:spcBef>
              <a:spcAft>
                <a:spcPts val="300"/>
              </a:spcAft>
              <a:tabLst>
                <a:tab pos="457200" algn="l"/>
              </a:tabLst>
            </a:pPr>
            <a:r>
              <a:rPr lang="en-US" sz="1200" dirty="0" smtClean="0">
                <a:effectLst/>
                <a:latin typeface="Times New Roman"/>
                <a:ea typeface="Times New Roman"/>
              </a:rPr>
              <a:t>b.	Follow local protocols.</a:t>
            </a:r>
          </a:p>
          <a:p>
            <a:pPr marL="457200" marR="0" indent="-228600">
              <a:spcBef>
                <a:spcPts val="0"/>
              </a:spcBef>
              <a:spcAft>
                <a:spcPts val="300"/>
              </a:spcAft>
              <a:tabLst>
                <a:tab pos="457200" algn="l"/>
              </a:tabLst>
            </a:pPr>
            <a:r>
              <a:rPr lang="en-US" sz="1200" dirty="0" smtClean="0">
                <a:effectLst/>
                <a:latin typeface="Times New Roman"/>
                <a:ea typeface="Times New Roman"/>
              </a:rPr>
              <a:t>7.	Management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The community </a:t>
            </a:r>
            <a:r>
              <a:rPr lang="en-US" sz="1200" dirty="0" err="1" smtClean="0">
                <a:effectLst/>
                <a:latin typeface="Times New Roman"/>
                <a:ea typeface="Times New Roman"/>
              </a:rPr>
              <a:t>paramedicine</a:t>
            </a:r>
            <a:r>
              <a:rPr lang="en-US" sz="1200" dirty="0" smtClean="0">
                <a:effectLst/>
                <a:latin typeface="Times New Roman"/>
                <a:ea typeface="Times New Roman"/>
              </a:rPr>
              <a:t> program determines whether the community paramedic needs to access any of the long-term VADs.</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Extensive education by a vascular specialist or medical director is required in such a case.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Refer any questions about abnormalities in the device’s size or function and/or need for access to the medical director.</a:t>
            </a:r>
          </a:p>
          <a:p>
            <a:pPr marL="457200" marR="0" indent="-228600">
              <a:spcBef>
                <a:spcPts val="0"/>
              </a:spcBef>
              <a:spcAft>
                <a:spcPts val="300"/>
              </a:spcAft>
              <a:tabLst>
                <a:tab pos="457200" algn="l"/>
              </a:tabLst>
            </a:pPr>
            <a:r>
              <a:rPr lang="en-US" sz="1200" dirty="0" smtClean="0">
                <a:effectLst/>
                <a:latin typeface="Times New Roman"/>
                <a:ea typeface="Times New Roman"/>
              </a:rPr>
              <a:t>8.	Education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Work with patients to ensure that they have received proper education on the devices prior to your involvement.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Have them teach back the information to you, and correcting any gaps in education you find.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Educate patients on appropriate bleeding control measures and ensure that patients are protecting the device as much as possible.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If patients are self-administering medications or otherwise accessing the device, they must understand:</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Infectious disease prevention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Management procedures</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216C51-FE2C-4B40-8DEA-FA0CE26D0BF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ヒラギノ角ゴ Pro W3" pitchFamily="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ヒラギノ角ゴ Pro W3" pitchFamily="1" charset="-128"/>
              <a:cs typeface="+mn-cs"/>
            </a:endParaRPr>
          </a:p>
        </p:txBody>
      </p:sp>
    </p:spTree>
    <p:extLst>
      <p:ext uri="{BB962C8B-B14F-4D97-AF65-F5344CB8AC3E}">
        <p14:creationId xmlns:p14="http://schemas.microsoft.com/office/powerpoint/2010/main" val="311348135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228600" marR="0" indent="-228600">
              <a:spcBef>
                <a:spcPts val="600"/>
              </a:spcBef>
              <a:spcAft>
                <a:spcPts val="600"/>
              </a:spcAft>
            </a:pPr>
            <a:r>
              <a:rPr lang="en-US" dirty="0">
                <a:ea typeface="Times New Roman" panose="02020603050405020304" pitchFamily="18" charset="0"/>
              </a:rPr>
              <a:t>F. 	Medication infusion pumps</a:t>
            </a:r>
          </a:p>
          <a:p>
            <a:pPr marL="457200" marR="0" indent="-228600">
              <a:spcBef>
                <a:spcPts val="0"/>
              </a:spcBef>
              <a:spcAft>
                <a:spcPts val="300"/>
              </a:spcAft>
              <a:tabLst>
                <a:tab pos="457200" algn="l"/>
              </a:tabLst>
            </a:pPr>
            <a:r>
              <a:rPr lang="en-US" dirty="0">
                <a:ea typeface="Times New Roman" panose="02020603050405020304" pitchFamily="18" charset="0"/>
              </a:rPr>
              <a:t>1.	Patients may receive a wide assortment of IV medications in their homes. </a:t>
            </a:r>
          </a:p>
          <a:p>
            <a:pPr marL="457200" marR="0" indent="-228600">
              <a:spcBef>
                <a:spcPts val="0"/>
              </a:spcBef>
              <a:spcAft>
                <a:spcPts val="300"/>
              </a:spcAft>
              <a:tabLst>
                <a:tab pos="457200" algn="l"/>
              </a:tabLst>
            </a:pPr>
            <a:r>
              <a:rPr lang="en-US" dirty="0">
                <a:ea typeface="Times New Roman" panose="02020603050405020304" pitchFamily="18" charset="0"/>
              </a:rPr>
              <a:t>2.	Categories of IV medications delivered in the home setting include:</a:t>
            </a:r>
          </a:p>
          <a:p>
            <a:pPr marL="914400" marR="0" indent="-457200">
              <a:spcBef>
                <a:spcPts val="0"/>
              </a:spcBef>
              <a:spcAft>
                <a:spcPts val="300"/>
              </a:spcAft>
              <a:tabLst>
                <a:tab pos="457200" algn="l"/>
                <a:tab pos="685800" algn="l"/>
              </a:tabLst>
            </a:pPr>
            <a:r>
              <a:rPr lang="en-US" dirty="0">
                <a:ea typeface="Times New Roman" panose="02020603050405020304" pitchFamily="18" charset="0"/>
              </a:rPr>
              <a:t>a.	Inotropic medications for CHF</a:t>
            </a:r>
          </a:p>
          <a:p>
            <a:pPr marL="914400" marR="0" indent="-457200">
              <a:spcBef>
                <a:spcPts val="0"/>
              </a:spcBef>
              <a:spcAft>
                <a:spcPts val="300"/>
              </a:spcAft>
              <a:tabLst>
                <a:tab pos="457200" algn="l"/>
                <a:tab pos="685800" algn="l"/>
              </a:tabLst>
            </a:pPr>
            <a:r>
              <a:rPr lang="en-US" dirty="0">
                <a:ea typeface="Times New Roman" panose="02020603050405020304" pitchFamily="18" charset="0"/>
              </a:rPr>
              <a:t>b.	IV nutrition</a:t>
            </a:r>
          </a:p>
          <a:p>
            <a:pPr marL="914400" marR="0" indent="-457200">
              <a:spcBef>
                <a:spcPts val="0"/>
              </a:spcBef>
              <a:spcAft>
                <a:spcPts val="300"/>
              </a:spcAft>
              <a:tabLst>
                <a:tab pos="457200" algn="l"/>
                <a:tab pos="685800" algn="l"/>
              </a:tabLst>
            </a:pPr>
            <a:r>
              <a:rPr lang="en-US" dirty="0">
                <a:ea typeface="Times New Roman" panose="02020603050405020304" pitchFamily="18" charset="0"/>
              </a:rPr>
              <a:t>c.	Chemotherapy</a:t>
            </a:r>
          </a:p>
          <a:p>
            <a:pPr marL="914400" marR="0" indent="-457200">
              <a:spcBef>
                <a:spcPts val="0"/>
              </a:spcBef>
              <a:spcAft>
                <a:spcPts val="300"/>
              </a:spcAft>
              <a:tabLst>
                <a:tab pos="457200" algn="l"/>
                <a:tab pos="685800" algn="l"/>
              </a:tabLst>
            </a:pPr>
            <a:r>
              <a:rPr lang="en-US" dirty="0">
                <a:ea typeface="Times New Roman" panose="02020603050405020304" pitchFamily="18" charset="0"/>
              </a:rPr>
              <a:t>d.	IV antibiotics</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159</a:t>
            </a:fld>
            <a:endParaRPr lang="en-US" altLang="en-US" dirty="0"/>
          </a:p>
        </p:txBody>
      </p:sp>
    </p:spTree>
    <p:extLst>
      <p:ext uri="{BB962C8B-B14F-4D97-AF65-F5344CB8AC3E}">
        <p14:creationId xmlns:p14="http://schemas.microsoft.com/office/powerpoint/2010/main" val="230953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lvl="0" indent="-228600">
              <a:spcBef>
                <a:spcPts val="0"/>
              </a:spcBef>
              <a:spcAft>
                <a:spcPts val="300"/>
              </a:spcAft>
              <a:tabLst>
                <a:tab pos="457200" algn="l"/>
              </a:tabLst>
            </a:pPr>
            <a:r>
              <a:rPr lang="en-US" dirty="0">
                <a:solidFill>
                  <a:srgbClr val="000000"/>
                </a:solidFill>
                <a:ea typeface="Times New Roman" panose="02020603050405020304" pitchFamily="18" charset="0"/>
              </a:rPr>
              <a:t>2. 	Monitoring and management practices will reflect:</a:t>
            </a:r>
          </a:p>
          <a:p>
            <a:pPr marL="685800" lvl="0" indent="-228600">
              <a:spcBef>
                <a:spcPts val="0"/>
              </a:spcBef>
              <a:spcAft>
                <a:spcPts val="300"/>
              </a:spcAft>
              <a:tabLst>
                <a:tab pos="457200" algn="l"/>
                <a:tab pos="685800" algn="l"/>
              </a:tabLst>
            </a:pPr>
            <a:r>
              <a:rPr lang="en-US" dirty="0">
                <a:solidFill>
                  <a:srgbClr val="000000"/>
                </a:solidFill>
                <a:ea typeface="Times New Roman" panose="02020603050405020304" pitchFamily="18" charset="0"/>
              </a:rPr>
              <a:t>a.	The scope of practice of each community paramedicine program</a:t>
            </a:r>
          </a:p>
          <a:p>
            <a:pPr marL="685800" lvl="0" indent="-228600">
              <a:spcBef>
                <a:spcPts val="0"/>
              </a:spcBef>
              <a:spcAft>
                <a:spcPts val="300"/>
              </a:spcAft>
              <a:tabLst>
                <a:tab pos="457200" algn="l"/>
                <a:tab pos="685800" algn="l"/>
              </a:tabLst>
            </a:pPr>
            <a:r>
              <a:rPr lang="en-US" dirty="0">
                <a:solidFill>
                  <a:srgbClr val="000000"/>
                </a:solidFill>
                <a:ea typeface="Times New Roman" panose="02020603050405020304" pitchFamily="18" charset="0"/>
              </a:rPr>
              <a:t>b.	The local protocols developed by the program’s medical director</a:t>
            </a:r>
          </a:p>
          <a:p>
            <a:pPr marL="914400" lvl="0" indent="-457200">
              <a:spcBef>
                <a:spcPts val="0"/>
              </a:spcBef>
              <a:spcAft>
                <a:spcPts val="300"/>
              </a:spcAft>
              <a:tabLst>
                <a:tab pos="457200" algn="l"/>
                <a:tab pos="685800" algn="l"/>
              </a:tabLst>
            </a:pPr>
            <a:r>
              <a:rPr lang="en-US" dirty="0">
                <a:solidFill>
                  <a:srgbClr val="000000"/>
                </a:solidFill>
                <a:ea typeface="Times New Roman" panose="02020603050405020304" pitchFamily="18" charset="0"/>
              </a:rPr>
              <a:t>	i.	Always follow local protocols.</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16</a:t>
            </a:fld>
            <a:endParaRPr lang="en-US" altLang="en-US" dirty="0"/>
          </a:p>
        </p:txBody>
      </p:sp>
    </p:spTree>
    <p:extLst>
      <p:ext uri="{BB962C8B-B14F-4D97-AF65-F5344CB8AC3E}">
        <p14:creationId xmlns:p14="http://schemas.microsoft.com/office/powerpoint/2010/main" val="101105331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 </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3.	Many of these medications will be administered with infusion pumps. </a:t>
            </a:r>
          </a:p>
          <a:p>
            <a:pPr marL="457200" marR="0" indent="-228600">
              <a:spcBef>
                <a:spcPts val="0"/>
              </a:spcBef>
              <a:spcAft>
                <a:spcPts val="300"/>
              </a:spcAft>
              <a:tabLst>
                <a:tab pos="457200" algn="l"/>
              </a:tabLst>
            </a:pPr>
            <a:r>
              <a:rPr lang="en-US" sz="1200" dirty="0" smtClean="0">
                <a:effectLst/>
                <a:latin typeface="Times New Roman"/>
                <a:ea typeface="Times New Roman"/>
              </a:rPr>
              <a:t>4.	The community paramedic may encounter devices that infuse medications and may be asked to respond or stand by when an agency is providing IV therapy at home.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Determine the type of infusion system.</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Ensure compliance with the “five rights” of medication administration:</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Right patient, right drug, right dose, right route, right time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Ensure that the appropriate protocols are observed and online or offline medical control is available.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Follow local protocols.</a:t>
            </a:r>
          </a:p>
          <a:p>
            <a:pPr marL="457200" marR="0" indent="-228600">
              <a:spcBef>
                <a:spcPts val="0"/>
              </a:spcBef>
              <a:spcAft>
                <a:spcPts val="300"/>
              </a:spcAft>
              <a:tabLst>
                <a:tab pos="457200" algn="l"/>
              </a:tabLst>
            </a:pPr>
            <a:r>
              <a:rPr lang="en-US" sz="1200" dirty="0" smtClean="0">
                <a:effectLst/>
                <a:latin typeface="Times New Roman"/>
                <a:ea typeface="Times New Roman"/>
              </a:rPr>
              <a:t>5.	Monitoring and management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Monitor and document each aspect of the medication administration procedure.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If the patient presents with an adverse reaction or the efficacy of the medication does not seem to be appropriate, ensure that the five rights of medication administration have been observed and then contact the medical director.</a:t>
            </a:r>
          </a:p>
          <a:p>
            <a:pPr marL="457200" marR="0" indent="-228600">
              <a:spcBef>
                <a:spcPts val="0"/>
              </a:spcBef>
              <a:spcAft>
                <a:spcPts val="300"/>
              </a:spcAft>
              <a:tabLst>
                <a:tab pos="457200" algn="l"/>
              </a:tabLst>
            </a:pPr>
            <a:r>
              <a:rPr lang="en-US" sz="1200" dirty="0" smtClean="0">
                <a:effectLst/>
                <a:latin typeface="Times New Roman"/>
                <a:ea typeface="Times New Roman"/>
              </a:rPr>
              <a:t>6.	Education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Most patients with medication infusion pumps will have received significant education from the: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Home health agency administering the medication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Pharmacy providing the device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Discuss patients’ understanding of the device and have them teach back the information.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Provide information to fill in any gaps in understanding.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Follow local protocols.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216C51-FE2C-4B40-8DEA-FA0CE26D0BF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ヒラギノ角ゴ Pro W3" pitchFamily="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ヒラギノ角ゴ Pro W3" pitchFamily="1" charset="-128"/>
              <a:cs typeface="+mn-cs"/>
            </a:endParaRPr>
          </a:p>
        </p:txBody>
      </p:sp>
    </p:spTree>
    <p:extLst>
      <p:ext uri="{BB962C8B-B14F-4D97-AF65-F5344CB8AC3E}">
        <p14:creationId xmlns:p14="http://schemas.microsoft.com/office/powerpoint/2010/main" val="63207994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 </a:t>
            </a:r>
          </a:p>
          <a:p>
            <a:endParaRPr lang="en-US" dirty="0"/>
          </a:p>
          <a:p>
            <a:pPr marL="228600" marR="0" indent="-228600">
              <a:spcBef>
                <a:spcPts val="600"/>
              </a:spcBef>
              <a:spcAft>
                <a:spcPts val="600"/>
              </a:spcAft>
            </a:pPr>
            <a:r>
              <a:rPr lang="en-US" dirty="0">
                <a:ea typeface="Times New Roman" panose="02020603050405020304" pitchFamily="18" charset="0"/>
              </a:rPr>
              <a:t>G. 	Tracheostomy</a:t>
            </a:r>
          </a:p>
          <a:p>
            <a:pPr marL="457200" marR="0" indent="-228600">
              <a:spcBef>
                <a:spcPts val="0"/>
              </a:spcBef>
              <a:spcAft>
                <a:spcPts val="300"/>
              </a:spcAft>
              <a:tabLst>
                <a:tab pos="457200" algn="l"/>
              </a:tabLst>
            </a:pPr>
            <a:r>
              <a:rPr lang="en-US" dirty="0">
                <a:ea typeface="Times New Roman" panose="02020603050405020304" pitchFamily="18" charset="0"/>
              </a:rPr>
              <a:t>1.	A </a:t>
            </a:r>
            <a:r>
              <a:rPr lang="en-US" dirty="0" smtClean="0">
                <a:ea typeface="Times New Roman" panose="02020603050405020304" pitchFamily="18" charset="0"/>
              </a:rPr>
              <a:t>tracheostomy is </a:t>
            </a:r>
            <a:r>
              <a:rPr lang="en-US" dirty="0">
                <a:ea typeface="Times New Roman" panose="02020603050405020304" pitchFamily="18" charset="0"/>
              </a:rPr>
              <a:t>a surgical opening created in the anterior aspect of the neck at the inferior border of the cricoid cartilage. </a:t>
            </a:r>
          </a:p>
          <a:p>
            <a:pPr marL="457200" marR="0" indent="-228600">
              <a:spcBef>
                <a:spcPts val="0"/>
              </a:spcBef>
              <a:spcAft>
                <a:spcPts val="300"/>
              </a:spcAft>
              <a:tabLst>
                <a:tab pos="457200" algn="l"/>
              </a:tabLst>
            </a:pPr>
            <a:r>
              <a:rPr lang="en-US" dirty="0">
                <a:ea typeface="Times New Roman" panose="02020603050405020304" pitchFamily="18" charset="0"/>
              </a:rPr>
              <a:t>2. 	Paramedics are familiar with emergent cricothyroidotomy, but a tracheostomy procedure is generally performed in a stable environment after the emergency has been stabilized. </a:t>
            </a:r>
          </a:p>
          <a:p>
            <a:pPr marL="457200" marR="0" indent="-228600">
              <a:spcBef>
                <a:spcPts val="0"/>
              </a:spcBef>
              <a:spcAft>
                <a:spcPts val="300"/>
              </a:spcAft>
              <a:tabLst>
                <a:tab pos="457200" algn="l"/>
              </a:tabLst>
            </a:pPr>
            <a:r>
              <a:rPr lang="en-US" dirty="0">
                <a:ea typeface="Times New Roman" panose="02020603050405020304" pitchFamily="18" charset="0"/>
              </a:rPr>
              <a:t>3. 	A tracheostomy can be either temporary or permanent.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216C51-FE2C-4B40-8DEA-FA0CE26D0BF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ヒラギノ角ゴ Pro W3" pitchFamily="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ヒラギノ角ゴ Pro W3" pitchFamily="1" charset="-128"/>
              <a:cs typeface="+mn-cs"/>
            </a:endParaRPr>
          </a:p>
        </p:txBody>
      </p:sp>
    </p:spTree>
    <p:extLst>
      <p:ext uri="{BB962C8B-B14F-4D97-AF65-F5344CB8AC3E}">
        <p14:creationId xmlns:p14="http://schemas.microsoft.com/office/powerpoint/2010/main" val="249217840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dirty="0">
                <a:ea typeface="Times New Roman" panose="02020603050405020304" pitchFamily="18" charset="0"/>
              </a:rPr>
              <a:t>4. 	Indications for tracheostomies include:</a:t>
            </a:r>
          </a:p>
          <a:p>
            <a:pPr marL="914400" marR="0" indent="-457200">
              <a:spcBef>
                <a:spcPts val="0"/>
              </a:spcBef>
              <a:spcAft>
                <a:spcPts val="300"/>
              </a:spcAft>
              <a:tabLst>
                <a:tab pos="457200" algn="l"/>
                <a:tab pos="685800" algn="l"/>
              </a:tabLst>
            </a:pPr>
            <a:r>
              <a:rPr lang="en-US" dirty="0">
                <a:ea typeface="Times New Roman" panose="02020603050405020304" pitchFamily="18" charset="0"/>
              </a:rPr>
              <a:t>a.	Severe trauma</a:t>
            </a:r>
          </a:p>
          <a:p>
            <a:pPr marL="914400" marR="0" indent="-457200">
              <a:spcBef>
                <a:spcPts val="0"/>
              </a:spcBef>
              <a:spcAft>
                <a:spcPts val="300"/>
              </a:spcAft>
              <a:tabLst>
                <a:tab pos="457200" algn="l"/>
                <a:tab pos="685800" algn="l"/>
              </a:tabLst>
            </a:pPr>
            <a:r>
              <a:rPr lang="en-US" dirty="0">
                <a:ea typeface="Times New Roman" panose="02020603050405020304" pitchFamily="18" charset="0"/>
              </a:rPr>
              <a:t>b.	Inhalation burns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c.	Cancer</a:t>
            </a:r>
          </a:p>
          <a:p>
            <a:pPr marL="685800" marR="0" indent="-228600">
              <a:spcBef>
                <a:spcPts val="0"/>
              </a:spcBef>
              <a:spcAft>
                <a:spcPts val="300"/>
              </a:spcAft>
              <a:buAutoNum type="alphaLcPeriod" startAt="4"/>
              <a:tabLst>
                <a:tab pos="457200" algn="l"/>
                <a:tab pos="685800" algn="l"/>
              </a:tabLst>
            </a:pPr>
            <a:r>
              <a:rPr lang="en-US" dirty="0" smtClean="0">
                <a:ea typeface="Times New Roman" panose="02020603050405020304" pitchFamily="18" charset="0"/>
              </a:rPr>
              <a:t>Reconstructive </a:t>
            </a:r>
            <a:r>
              <a:rPr lang="en-US" dirty="0">
                <a:ea typeface="Times New Roman" panose="02020603050405020304" pitchFamily="18" charset="0"/>
              </a:rPr>
              <a:t>surgical procedures of the </a:t>
            </a:r>
            <a:r>
              <a:rPr lang="en-US" dirty="0" smtClean="0">
                <a:ea typeface="Times New Roman" panose="02020603050405020304" pitchFamily="18" charset="0"/>
              </a:rPr>
              <a:t>neck</a:t>
            </a:r>
          </a:p>
          <a:p>
            <a:pPr marL="685800" marR="0" indent="-228600">
              <a:spcBef>
                <a:spcPts val="0"/>
              </a:spcBef>
              <a:spcAft>
                <a:spcPts val="300"/>
              </a:spcAft>
              <a:buAutoNum type="alphaLcPeriod" startAt="4"/>
              <a:tabLst>
                <a:tab pos="457200" algn="l"/>
                <a:tab pos="685800" algn="l"/>
              </a:tabLst>
            </a:pPr>
            <a:r>
              <a:rPr lang="en-US" dirty="0" smtClean="0">
                <a:ea typeface="Times New Roman" panose="02020603050405020304" pitchFamily="18" charset="0"/>
              </a:rPr>
              <a:t>Long-term </a:t>
            </a:r>
            <a:r>
              <a:rPr lang="en-US" dirty="0">
                <a:ea typeface="Times New Roman" panose="02020603050405020304" pitchFamily="18" charset="0"/>
              </a:rPr>
              <a:t>need for </a:t>
            </a:r>
            <a:r>
              <a:rPr lang="en-US" dirty="0" smtClean="0">
                <a:ea typeface="Times New Roman" panose="02020603050405020304" pitchFamily="18" charset="0"/>
              </a:rPr>
              <a:t>intubation such as with chest wall injuries or diaphragm dysfunction as occurs in patients with ALS</a:t>
            </a:r>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162</a:t>
            </a:fld>
            <a:endParaRPr lang="en-US" altLang="en-US" dirty="0"/>
          </a:p>
        </p:txBody>
      </p:sp>
    </p:spTree>
    <p:extLst>
      <p:ext uri="{BB962C8B-B14F-4D97-AF65-F5344CB8AC3E}">
        <p14:creationId xmlns:p14="http://schemas.microsoft.com/office/powerpoint/2010/main" val="55737010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5. 	Most patients will require an initial period of ventilator support, although this therapy is rarely continued at home.</a:t>
            </a:r>
          </a:p>
          <a:p>
            <a:pPr marL="457200" marR="0" indent="-228600">
              <a:spcBef>
                <a:spcPts val="0"/>
              </a:spcBef>
              <a:spcAft>
                <a:spcPts val="300"/>
              </a:spcAft>
              <a:tabLst>
                <a:tab pos="457200" algn="l"/>
              </a:tabLst>
            </a:pPr>
            <a:r>
              <a:rPr lang="en-US" sz="1200" dirty="0" smtClean="0">
                <a:effectLst/>
                <a:latin typeface="Times New Roman"/>
                <a:ea typeface="Times New Roman"/>
              </a:rPr>
              <a:t>6. 	A tracheostomy affects the patient’s speech, as the site of the tracheostomy is below that of the vocal cords. </a:t>
            </a:r>
          </a:p>
          <a:p>
            <a:pPr marL="457200" marR="0" indent="-228600">
              <a:spcBef>
                <a:spcPts val="0"/>
              </a:spcBef>
              <a:spcAft>
                <a:spcPts val="300"/>
              </a:spcAft>
              <a:tabLst>
                <a:tab pos="457200" algn="l"/>
              </a:tabLst>
            </a:pPr>
            <a:r>
              <a:rPr lang="en-US" sz="1200" dirty="0" smtClean="0">
                <a:effectLst/>
                <a:latin typeface="Times New Roman"/>
                <a:ea typeface="Times New Roman"/>
              </a:rPr>
              <a:t>7.	Note the normal anatomy and physiology of the airway when looking at a tracheostomy.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Tracheostomy tubes</a:t>
            </a:r>
            <a:r>
              <a:rPr lang="en-US" sz="1200" b="1" dirty="0" smtClean="0">
                <a:effectLst/>
                <a:latin typeface="Times New Roman"/>
                <a:ea typeface="Times New Roman"/>
              </a:rPr>
              <a:t> </a:t>
            </a:r>
            <a:r>
              <a:rPr lang="en-US" sz="1200" dirty="0" smtClean="0">
                <a:effectLst/>
                <a:latin typeface="Times New Roman"/>
                <a:ea typeface="Times New Roman"/>
              </a:rPr>
              <a:t>function as long-term replacements for endotracheal tubes.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These devices are used for patients who:</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Require long-term ventilator support</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Frequent tracheal suctioning</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iii.	Airway protection owing to a medical condition such as traumatic brain injury, quadriplegia from any disease, or ALS.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Displacement of a tracheostomy tube may be an immediate threat to life.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Tracheostomy tubes may be placed:</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Electively in patients already receiving mechanical ventilation via endotracheal tubes </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In patients with a slowly evolving upper airway obstruction or tumor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The tube passes directly from an opening in the anterior neck, below the thyroid cartilage, into the trachea.</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f.	Speech is not possible unless expired air is allowed to pass around the tracheostomy tube and through the larynx (vocal cords).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g.	Patients with tracheostomy tubes need frequent deep suctioning with an appropriate size of suction catheter.</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When possible, deep tracheal suctioning is performed.</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Oral suctioning may also be required</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h.	Community paramedics should brush up on the suctioning techniques learned in paramedic school.</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Work with the patient on techniques such as measuring the suction cannula.</a:t>
            </a:r>
          </a:p>
          <a:p>
            <a:pPr marL="6858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Follow local protocols.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j.	Support the patient as needed per local protocols, and document normal and abnormal findings.</a:t>
            </a:r>
          </a:p>
          <a:p>
            <a:pPr marL="457200" marR="0" indent="-228600">
              <a:spcBef>
                <a:spcPts val="0"/>
              </a:spcBef>
              <a:spcAft>
                <a:spcPts val="300"/>
              </a:spcAft>
              <a:tabLst>
                <a:tab pos="457200" algn="l"/>
              </a:tabLst>
            </a:pPr>
            <a:r>
              <a:rPr lang="en-US" sz="1200" dirty="0" smtClean="0">
                <a:effectLst/>
                <a:latin typeface="Times New Roman"/>
                <a:ea typeface="Times New Roman"/>
              </a:rPr>
              <a:t>8.	Monitoring and management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Monitoring of a tracheostomy is the same as monitoring of any other ostomy or surgical opening in the body.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Document all findings and note any changes.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If immediate changes or infectious changes are apparent, notify the medical director.</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During each visit, the community paramedic should perform a patient assessment and document all findings.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Immediately address any potential life threats and alert the medical director.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f. 	Ensure that the patient has long-term respiratory therapy and an open line of communication to the agency that is providing this service, including access to a 24/7 on-call line.</a:t>
            </a:r>
          </a:p>
          <a:p>
            <a:pPr marL="457200" marR="0" indent="-228600">
              <a:spcBef>
                <a:spcPts val="0"/>
              </a:spcBef>
              <a:spcAft>
                <a:spcPts val="300"/>
              </a:spcAft>
              <a:tabLst>
                <a:tab pos="457200" algn="l"/>
              </a:tabLst>
            </a:pPr>
            <a:r>
              <a:rPr lang="en-US" sz="1200" dirty="0" smtClean="0">
                <a:effectLst/>
                <a:latin typeface="Times New Roman"/>
                <a:ea typeface="Times New Roman"/>
              </a:rPr>
              <a:t>9.	Education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Education for tracheostomies is similar to that for all ostomies.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Take a step-by-step approach to all education and ensure that the patient fully understands all information provided.</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Have the patient demonstrate:</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The procedures for suctioning</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Cleaning and replacing the inner cannula</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iii.	Decompressing and inflating the cuff</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iv.	Using any alternative application devices they may have, such as a speech valve.</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163</a:t>
            </a:fld>
            <a:endParaRPr lang="en-US" altLang="en-US" dirty="0"/>
          </a:p>
        </p:txBody>
      </p:sp>
    </p:spTree>
    <p:extLst>
      <p:ext uri="{BB962C8B-B14F-4D97-AF65-F5344CB8AC3E}">
        <p14:creationId xmlns:p14="http://schemas.microsoft.com/office/powerpoint/2010/main" val="55737010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 </a:t>
            </a:r>
          </a:p>
          <a:p>
            <a:endParaRPr lang="en-US" dirty="0"/>
          </a:p>
          <a:p>
            <a:pPr marL="228600" marR="0" indent="-228600">
              <a:spcBef>
                <a:spcPts val="600"/>
              </a:spcBef>
              <a:spcAft>
                <a:spcPts val="600"/>
              </a:spcAft>
            </a:pPr>
            <a:r>
              <a:rPr lang="en-US" dirty="0">
                <a:ea typeface="Times New Roman" panose="02020603050405020304" pitchFamily="18" charset="0"/>
              </a:rPr>
              <a:t>H. 	Oxygen or supplemental oxygen delivery systems</a:t>
            </a:r>
          </a:p>
          <a:p>
            <a:pPr marL="457200" marR="0" indent="-228600">
              <a:spcBef>
                <a:spcPts val="0"/>
              </a:spcBef>
              <a:spcAft>
                <a:spcPts val="300"/>
              </a:spcAft>
              <a:tabLst>
                <a:tab pos="457200" algn="l"/>
              </a:tabLst>
            </a:pPr>
            <a:r>
              <a:rPr lang="en-US" dirty="0">
                <a:ea typeface="Times New Roman" panose="02020603050405020304" pitchFamily="18" charset="0"/>
              </a:rPr>
              <a:t>1.	Supplemental oxygen </a:t>
            </a:r>
            <a:r>
              <a:rPr lang="en-US" dirty="0" smtClean="0">
                <a:ea typeface="Times New Roman" panose="02020603050405020304" pitchFamily="18" charset="0"/>
              </a:rPr>
              <a:t>systems are </a:t>
            </a:r>
            <a:r>
              <a:rPr lang="en-US" dirty="0">
                <a:ea typeface="Times New Roman" panose="02020603050405020304" pitchFamily="18" charset="0"/>
              </a:rPr>
              <a:t>provided for patients who do not achieve </a:t>
            </a:r>
            <a:r>
              <a:rPr lang="en-US" dirty="0" smtClean="0">
                <a:ea typeface="Times New Roman" panose="02020603050405020304" pitchFamily="18" charset="0"/>
              </a:rPr>
              <a:t>an </a:t>
            </a:r>
            <a:r>
              <a:rPr lang="en-US" dirty="0">
                <a:ea typeface="Times New Roman" panose="02020603050405020304" pitchFamily="18" charset="0"/>
              </a:rPr>
              <a:t>optimal oxygen delivery to their system by normal ventilation.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216C51-FE2C-4B40-8DEA-FA0CE26D0BF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ヒラギノ角ゴ Pro W3" pitchFamily="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ヒラギノ角ゴ Pro W3" pitchFamily="1" charset="-128"/>
              <a:cs typeface="+mn-cs"/>
            </a:endParaRPr>
          </a:p>
        </p:txBody>
      </p:sp>
    </p:spTree>
    <p:extLst>
      <p:ext uri="{BB962C8B-B14F-4D97-AF65-F5344CB8AC3E}">
        <p14:creationId xmlns:p14="http://schemas.microsoft.com/office/powerpoint/2010/main" val="2636911112"/>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dirty="0">
                <a:ea typeface="Times New Roman" panose="02020603050405020304" pitchFamily="18" charset="0"/>
              </a:rPr>
              <a:t>2. 	Patients with these devices are those who have:</a:t>
            </a:r>
          </a:p>
          <a:p>
            <a:pPr marL="914400" marR="0" indent="-457200">
              <a:spcBef>
                <a:spcPts val="0"/>
              </a:spcBef>
              <a:spcAft>
                <a:spcPts val="300"/>
              </a:spcAft>
              <a:tabLst>
                <a:tab pos="457200" algn="l"/>
                <a:tab pos="685800" algn="l"/>
              </a:tabLst>
            </a:pPr>
            <a:r>
              <a:rPr lang="en-US" dirty="0">
                <a:ea typeface="Times New Roman" panose="02020603050405020304" pitchFamily="18" charset="0"/>
              </a:rPr>
              <a:t>a.	Chronic asthma</a:t>
            </a:r>
          </a:p>
          <a:p>
            <a:pPr marL="914400" marR="0" indent="-457200">
              <a:spcBef>
                <a:spcPts val="0"/>
              </a:spcBef>
              <a:spcAft>
                <a:spcPts val="300"/>
              </a:spcAft>
              <a:tabLst>
                <a:tab pos="457200" algn="l"/>
                <a:tab pos="685800" algn="l"/>
              </a:tabLst>
            </a:pPr>
            <a:r>
              <a:rPr lang="en-US" dirty="0">
                <a:ea typeface="Times New Roman" panose="02020603050405020304" pitchFamily="18" charset="0"/>
              </a:rPr>
              <a:t>b.	COPD</a:t>
            </a:r>
          </a:p>
          <a:p>
            <a:pPr marL="914400" marR="0" indent="-457200">
              <a:spcBef>
                <a:spcPts val="0"/>
              </a:spcBef>
              <a:spcAft>
                <a:spcPts val="300"/>
              </a:spcAft>
              <a:tabLst>
                <a:tab pos="457200" algn="l"/>
                <a:tab pos="685800" algn="l"/>
              </a:tabLst>
            </a:pPr>
            <a:r>
              <a:rPr lang="en-US" dirty="0">
                <a:ea typeface="Times New Roman" panose="02020603050405020304" pitchFamily="18" charset="0"/>
              </a:rPr>
              <a:t>c.	CHF</a:t>
            </a:r>
          </a:p>
          <a:p>
            <a:pPr marL="914400" marR="0" indent="-457200">
              <a:spcBef>
                <a:spcPts val="0"/>
              </a:spcBef>
              <a:spcAft>
                <a:spcPts val="300"/>
              </a:spcAft>
              <a:tabLst>
                <a:tab pos="457200" algn="l"/>
                <a:tab pos="685800" algn="l"/>
              </a:tabLst>
            </a:pPr>
            <a:r>
              <a:rPr lang="en-US" dirty="0">
                <a:ea typeface="Times New Roman" panose="02020603050405020304" pitchFamily="18" charset="0"/>
              </a:rPr>
              <a:t>d.	Morbid obesity</a:t>
            </a:r>
          </a:p>
          <a:p>
            <a:pPr marL="457200" marR="0" indent="-228600">
              <a:spcBef>
                <a:spcPts val="0"/>
              </a:spcBef>
              <a:spcAft>
                <a:spcPts val="300"/>
              </a:spcAft>
              <a:tabLst>
                <a:tab pos="457200" algn="l"/>
              </a:tabLst>
            </a:pPr>
            <a:r>
              <a:rPr lang="en-US" sz="1200" dirty="0" smtClean="0">
                <a:effectLst/>
                <a:latin typeface="Times New Roman"/>
                <a:ea typeface="Times New Roman"/>
              </a:rPr>
              <a:t>3. 	Community paramedics should monitor and report any patients who sustain along-term oxygen saturation (Sp</a:t>
            </a:r>
            <a:r>
              <a:rPr lang="en-US" sz="1200" cap="small" dirty="0" smtClean="0">
                <a:effectLst/>
                <a:latin typeface="Times New Roman"/>
                <a:ea typeface="Times New Roman"/>
              </a:rPr>
              <a:t>o</a:t>
            </a:r>
            <a:r>
              <a:rPr lang="en-US" sz="1200" baseline="-25000" dirty="0" smtClean="0">
                <a:effectLst/>
                <a:latin typeface="Times New Roman"/>
                <a:ea typeface="Times New Roman"/>
              </a:rPr>
              <a:t>2</a:t>
            </a:r>
            <a:r>
              <a:rPr lang="en-US" sz="1200" dirty="0" smtClean="0">
                <a:effectLst/>
                <a:latin typeface="Times New Roman"/>
                <a:ea typeface="Times New Roman"/>
              </a:rPr>
              <a:t>) of less than 90% to the medical director.</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This will help determine the patient’s eligibility for long-term oxygen therapy at home.</a:t>
            </a:r>
          </a:p>
          <a:p>
            <a:pPr marL="457200" marR="0" indent="-228600">
              <a:spcBef>
                <a:spcPts val="0"/>
              </a:spcBef>
              <a:spcAft>
                <a:spcPts val="300"/>
              </a:spcAft>
              <a:tabLst>
                <a:tab pos="457200" algn="l"/>
              </a:tabLst>
            </a:pPr>
            <a:r>
              <a:rPr lang="en-US" sz="1200" dirty="0" smtClean="0">
                <a:effectLst/>
                <a:latin typeface="Times New Roman"/>
                <a:ea typeface="Times New Roman"/>
              </a:rPr>
              <a:t>4. 	Monitoring</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Monitor the type of device and efficacy of the therapy with:</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The patient assessment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Sp</a:t>
            </a:r>
            <a:r>
              <a:rPr lang="en-US" sz="1200" cap="small" dirty="0" smtClean="0">
                <a:effectLst/>
                <a:latin typeface="Times New Roman"/>
                <a:ea typeface="Times New Roman"/>
              </a:rPr>
              <a:t>o</a:t>
            </a:r>
            <a:r>
              <a:rPr lang="en-US" sz="1200" baseline="-25000" dirty="0" smtClean="0">
                <a:effectLst/>
                <a:latin typeface="Times New Roman"/>
                <a:ea typeface="Times New Roman"/>
              </a:rPr>
              <a:t>2</a:t>
            </a:r>
            <a:r>
              <a:rPr lang="en-US" sz="1200" dirty="0" smtClean="0">
                <a:effectLst/>
                <a:latin typeface="Times New Roman"/>
                <a:ea typeface="Times New Roman"/>
              </a:rPr>
              <a:t> readings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If possible and if local protocols allow:</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Monitor end-tidal carbon dioxide (</a:t>
            </a:r>
            <a:r>
              <a:rPr lang="en-US" sz="1200" cap="small" dirty="0" smtClean="0">
                <a:effectLst/>
                <a:latin typeface="Times New Roman"/>
                <a:ea typeface="Times New Roman"/>
              </a:rPr>
              <a:t>etco</a:t>
            </a:r>
            <a:r>
              <a:rPr lang="en-US" sz="1200" baseline="-25000" dirty="0" smtClean="0">
                <a:effectLst/>
                <a:latin typeface="Times New Roman"/>
                <a:ea typeface="Times New Roman"/>
              </a:rPr>
              <a:t>2</a:t>
            </a:r>
            <a:r>
              <a:rPr lang="en-US" sz="1200" dirty="0" smtClean="0">
                <a:effectLst/>
                <a:latin typeface="Times New Roman"/>
                <a:ea typeface="Times New Roman"/>
              </a:rPr>
              <a:t>)</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Ensure that the patient is maintaining adequate levels (35 to 45 mm Hg) or parameters set by plan of care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Determine whether the patient is on supplemental oxygen through an oxygen cylinder or via a concentrator.</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As a community paramedic, you should familiarize yourself with the type of device provided and evaluate every aspect of the device to ensure proper delivery of oxygen.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Check the power source, electrical cords, on and off buttons, and delivery tubing from the machine to the patient.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f.	Ensure the patency of the tubing; it should not have holes or kinks.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g.	Evaluate the patient end of the oxygen system. </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Assess the patient’s work of breathing, lung sounds, airway patency, and the delivery device itself. </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Confirm that the patient has not tampered with the cannula and confirm there is a proper seal with the mask. </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iii.	If the patient has a tracheostomy placement, ensure its patency.</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iv.	Help patients understand how to self-monitor their symptoms and evaluate their devices. </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v.	If a device failure has occurred, document it, provide supplemental oxygen if required, and contact the medical director for further direction.</a:t>
            </a:r>
          </a:p>
          <a:p>
            <a:pPr marL="457200" marR="0" indent="-228600">
              <a:spcBef>
                <a:spcPts val="0"/>
              </a:spcBef>
              <a:spcAft>
                <a:spcPts val="300"/>
              </a:spcAft>
              <a:tabLst>
                <a:tab pos="457200" algn="l"/>
              </a:tabLst>
            </a:pPr>
            <a:r>
              <a:rPr lang="en-US" sz="1200" dirty="0" smtClean="0">
                <a:effectLst/>
                <a:latin typeface="Times New Roman"/>
                <a:ea typeface="Times New Roman"/>
              </a:rPr>
              <a:t>5. 	Management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To help manage patients, follow the patient’s plan of care.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Ask patients questions such </a:t>
            </a:r>
            <a:r>
              <a:rPr lang="en-US" sz="1200" dirty="0" smtClean="0">
                <a:effectLst/>
                <a:latin typeface="Times New Roman"/>
                <a:ea typeface="Times New Roman"/>
              </a:rPr>
              <a:t>as: </a:t>
            </a:r>
            <a:endParaRPr lang="en-US" sz="1200" dirty="0" smtClean="0">
              <a:effectLst/>
              <a:latin typeface="Times New Roman"/>
              <a:ea typeface="Times New Roman"/>
            </a:endParaRP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How do you feel with the device? </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Do you feel like it is helping you? </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iii.	Do you feel like you are not having to work as much to breathe when you are wearing this device? </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iv.	Have you discussed with your primary care physician why you are on oxygen? </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v.	Do you have any questions about this device that we can discuss?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If the device is providing the ordered therapy per the plan of care (</a:t>
            </a:r>
            <a:r>
              <a:rPr lang="en-US" sz="1200" dirty="0" err="1" smtClean="0">
                <a:effectLst/>
                <a:latin typeface="Times New Roman"/>
                <a:ea typeface="Times New Roman"/>
              </a:rPr>
              <a:t>eg</a:t>
            </a:r>
            <a:r>
              <a:rPr lang="en-US" sz="1200" dirty="0" smtClean="0">
                <a:effectLst/>
                <a:latin typeface="Times New Roman"/>
                <a:ea typeface="Times New Roman"/>
              </a:rPr>
              <a:t>, 2 L/min flow) and there is no issue with the device itself, follow the appropriate protocols.</a:t>
            </a:r>
          </a:p>
          <a:p>
            <a:pPr marL="457200" marR="0" indent="-228600">
              <a:spcBef>
                <a:spcPts val="0"/>
              </a:spcBef>
              <a:spcAft>
                <a:spcPts val="300"/>
              </a:spcAft>
              <a:tabLst>
                <a:tab pos="457200" algn="l"/>
              </a:tabLst>
            </a:pPr>
            <a:r>
              <a:rPr lang="en-US" sz="1200" dirty="0" smtClean="0">
                <a:effectLst/>
                <a:latin typeface="Times New Roman"/>
                <a:ea typeface="Times New Roman"/>
              </a:rPr>
              <a:t>6. 	Education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Ensure that the patient fully understands the oxygen delivery device, including how the device works.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Have the patient teach back the information provided, and ask if the patient has any further questions.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Review some of the troubleshooting guidelines and assess the patient’s understanding of what to do when there is a problem with the device.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If the patient continues to have difficulties with the oxygen delivery device, contact the medical director.</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165</a:t>
            </a:fld>
            <a:endParaRPr lang="en-US" altLang="en-US" dirty="0"/>
          </a:p>
        </p:txBody>
      </p:sp>
    </p:spTree>
    <p:extLst>
      <p:ext uri="{BB962C8B-B14F-4D97-AF65-F5344CB8AC3E}">
        <p14:creationId xmlns:p14="http://schemas.microsoft.com/office/powerpoint/2010/main" val="232266967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 </a:t>
            </a:r>
          </a:p>
          <a:p>
            <a:endParaRPr lang="en-US" dirty="0"/>
          </a:p>
          <a:p>
            <a:pPr marL="228600" marR="0" indent="-228600">
              <a:spcBef>
                <a:spcPts val="600"/>
              </a:spcBef>
              <a:spcAft>
                <a:spcPts val="600"/>
              </a:spcAft>
            </a:pPr>
            <a:r>
              <a:rPr lang="en-US" dirty="0">
                <a:ea typeface="Times New Roman" panose="02020603050405020304" pitchFamily="18" charset="0"/>
              </a:rPr>
              <a:t>I. 	Surgical drains, NPWT devices, and other postsurgical devices</a:t>
            </a:r>
          </a:p>
          <a:p>
            <a:pPr marL="457200" marR="0" indent="-228600">
              <a:spcBef>
                <a:spcPts val="0"/>
              </a:spcBef>
              <a:spcAft>
                <a:spcPts val="300"/>
              </a:spcAft>
              <a:tabLst>
                <a:tab pos="457200" algn="l"/>
              </a:tabLst>
            </a:pPr>
            <a:r>
              <a:rPr lang="en-US" sz="1200" dirty="0" smtClean="0">
                <a:effectLst/>
                <a:latin typeface="Times New Roman"/>
                <a:ea typeface="Times New Roman"/>
              </a:rPr>
              <a:t>1. 	There is a variety of drains and devices that are used following surgery to monitor and assist wound healing and closure. </a:t>
            </a:r>
          </a:p>
          <a:p>
            <a:pPr marL="457200" marR="0" indent="-228600">
              <a:spcBef>
                <a:spcPts val="0"/>
              </a:spcBef>
              <a:spcAft>
                <a:spcPts val="300"/>
              </a:spcAft>
              <a:tabLst>
                <a:tab pos="457200" algn="l"/>
              </a:tabLst>
            </a:pPr>
            <a:r>
              <a:rPr lang="en-US" sz="1200" dirty="0" smtClean="0">
                <a:effectLst/>
                <a:latin typeface="Times New Roman"/>
                <a:ea typeface="Times New Roman"/>
              </a:rPr>
              <a:t>2.	The community paramedic may have to care for patients with many different types of surgical drains and devices. </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216C51-FE2C-4B40-8DEA-FA0CE26D0BF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ヒラギノ角ゴ Pro W3" pitchFamily="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ヒラギノ角ゴ Pro W3" pitchFamily="1" charset="-128"/>
              <a:cs typeface="+mn-cs"/>
            </a:endParaRPr>
          </a:p>
        </p:txBody>
      </p:sp>
    </p:spTree>
    <p:extLst>
      <p:ext uri="{BB962C8B-B14F-4D97-AF65-F5344CB8AC3E}">
        <p14:creationId xmlns:p14="http://schemas.microsoft.com/office/powerpoint/2010/main" val="74806638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Wound drains prevent pockets of fluid from collecting at the surgical site, while allowing health care providers to monitor characteristics of the fluid being drained, such as: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Volume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Appearance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iii.	Composition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Other devices rely on mechanical forces to stabilize a surgical site and promote healing.</a:t>
            </a:r>
          </a:p>
          <a:p>
            <a:pPr marL="457200" marR="0" indent="-228600">
              <a:spcBef>
                <a:spcPts val="0"/>
              </a:spcBef>
              <a:spcAft>
                <a:spcPts val="300"/>
              </a:spcAft>
              <a:tabLst>
                <a:tab pos="457200" algn="l"/>
              </a:tabLst>
            </a:pPr>
            <a:r>
              <a:rPr lang="en-US" sz="1200" dirty="0" smtClean="0">
                <a:effectLst/>
                <a:latin typeface="Times New Roman"/>
                <a:ea typeface="Times New Roman"/>
              </a:rPr>
              <a:t>3.	Monitoring </a:t>
            </a:r>
          </a:p>
          <a:p>
            <a:pPr marL="685800" marR="0" indent="-228600">
              <a:spcBef>
                <a:spcPts val="0"/>
              </a:spcBef>
              <a:spcAft>
                <a:spcPts val="300"/>
              </a:spcAft>
              <a:tabLst>
                <a:tab pos="457200" algn="l"/>
              </a:tabLst>
            </a:pPr>
            <a:r>
              <a:rPr lang="en-US" sz="1200" dirty="0" smtClean="0">
                <a:effectLst/>
                <a:latin typeface="Times New Roman"/>
                <a:ea typeface="Times New Roman"/>
              </a:rPr>
              <a:t>a.	During the full physical assessment:</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Note all aspects of the device, from where it connects to the patient to the device itself. </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Monitor and document the type, amount, and color of the discharge it is suctioning.</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iii.	Obtain the user’s manual for this device if possible.</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iv.	Follow local protocols.</a:t>
            </a:r>
          </a:p>
          <a:p>
            <a:pPr marL="457200" marR="0" indent="-228600">
              <a:spcBef>
                <a:spcPts val="0"/>
              </a:spcBef>
              <a:spcAft>
                <a:spcPts val="300"/>
              </a:spcAft>
              <a:tabLst>
                <a:tab pos="457200" algn="l"/>
              </a:tabLst>
            </a:pPr>
            <a:r>
              <a:rPr lang="en-US" sz="1200" dirty="0" smtClean="0">
                <a:effectLst/>
                <a:latin typeface="Times New Roman"/>
                <a:ea typeface="Times New Roman"/>
              </a:rPr>
              <a:t>4.	Management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Contact the medical director if:</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The device fails to work or to hold suction</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There is evidence that the patient is being harmed by the device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Each community </a:t>
            </a:r>
            <a:r>
              <a:rPr lang="en-US" sz="1200" dirty="0" err="1" smtClean="0">
                <a:effectLst/>
                <a:latin typeface="Times New Roman"/>
                <a:ea typeface="Times New Roman"/>
              </a:rPr>
              <a:t>paramedicine</a:t>
            </a:r>
            <a:r>
              <a:rPr lang="en-US" sz="1200" dirty="0" smtClean="0">
                <a:effectLst/>
                <a:latin typeface="Times New Roman"/>
                <a:ea typeface="Times New Roman"/>
              </a:rPr>
              <a:t> program will have protocols for such devices. </a:t>
            </a:r>
          </a:p>
          <a:p>
            <a:pPr marL="457200" marR="0" indent="-228600">
              <a:spcBef>
                <a:spcPts val="0"/>
              </a:spcBef>
              <a:spcAft>
                <a:spcPts val="300"/>
              </a:spcAft>
              <a:tabLst>
                <a:tab pos="457200" algn="l"/>
              </a:tabLst>
            </a:pPr>
            <a:r>
              <a:rPr lang="en-US" sz="1200" dirty="0" smtClean="0">
                <a:effectLst/>
                <a:latin typeface="Times New Roman"/>
                <a:ea typeface="Times New Roman"/>
              </a:rPr>
              <a:t>5.	Education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Ensure that the patient fully understands the surgical drain, negative pressure wound therapy (NPWT) device, or other device, including how the device works.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Have the patient teach back the information provided, and ask if the patient has any further questions.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Review some of the troubleshooting guidelines and assess the patient’s understanding of what to do when there is a problem with the device.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Contact the medical director if the patient continues to have difficulties with the device.</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167</a:t>
            </a:fld>
            <a:endParaRPr lang="en-US" altLang="en-US" dirty="0"/>
          </a:p>
        </p:txBody>
      </p:sp>
    </p:spTree>
    <p:extLst>
      <p:ext uri="{BB962C8B-B14F-4D97-AF65-F5344CB8AC3E}">
        <p14:creationId xmlns:p14="http://schemas.microsoft.com/office/powerpoint/2010/main" val="71262781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228600" marR="0" indent="-228600">
              <a:spcBef>
                <a:spcPts val="600"/>
              </a:spcBef>
              <a:spcAft>
                <a:spcPts val="600"/>
              </a:spcAft>
            </a:pPr>
            <a:r>
              <a:rPr lang="en-US" dirty="0">
                <a:ea typeface="Times New Roman" panose="02020603050405020304" pitchFamily="18" charset="0"/>
              </a:rPr>
              <a:t>J. 	Feeding tubes</a:t>
            </a:r>
          </a:p>
          <a:p>
            <a:pPr marL="457200" marR="0" indent="-228600">
              <a:spcBef>
                <a:spcPts val="0"/>
              </a:spcBef>
              <a:spcAft>
                <a:spcPts val="300"/>
              </a:spcAft>
              <a:tabLst>
                <a:tab pos="457200" algn="l"/>
              </a:tabLst>
            </a:pPr>
            <a:r>
              <a:rPr lang="en-US" dirty="0">
                <a:ea typeface="Times New Roman" panose="02020603050405020304" pitchFamily="18" charset="0"/>
              </a:rPr>
              <a:t>1.	Patients who are unable to take nutrition orally may receive some or all nourishment from tube feeding.</a:t>
            </a:r>
          </a:p>
          <a:p>
            <a:pPr marL="457200" marR="0" indent="-228600">
              <a:spcBef>
                <a:spcPts val="0"/>
              </a:spcBef>
              <a:spcAft>
                <a:spcPts val="300"/>
              </a:spcAft>
              <a:tabLst>
                <a:tab pos="457200" algn="l"/>
              </a:tabLst>
            </a:pPr>
            <a:r>
              <a:rPr lang="en-US" dirty="0">
                <a:ea typeface="Times New Roman" panose="02020603050405020304" pitchFamily="18" charset="0"/>
              </a:rPr>
              <a:t>2.	Flexible catheters can be placed through:</a:t>
            </a:r>
          </a:p>
          <a:p>
            <a:pPr marL="914400" marR="0" indent="-457200">
              <a:spcBef>
                <a:spcPts val="0"/>
              </a:spcBef>
              <a:spcAft>
                <a:spcPts val="300"/>
              </a:spcAft>
              <a:tabLst>
                <a:tab pos="457200" algn="l"/>
                <a:tab pos="685800" algn="l"/>
              </a:tabLst>
            </a:pPr>
            <a:r>
              <a:rPr lang="en-US" dirty="0">
                <a:ea typeface="Times New Roman" panose="02020603050405020304" pitchFamily="18" charset="0"/>
              </a:rPr>
              <a:t>a.	The mouth</a:t>
            </a:r>
          </a:p>
          <a:p>
            <a:pPr marL="914400" marR="0" indent="-457200">
              <a:spcBef>
                <a:spcPts val="0"/>
              </a:spcBef>
              <a:spcAft>
                <a:spcPts val="300"/>
              </a:spcAft>
              <a:tabLst>
                <a:tab pos="457200" algn="l"/>
                <a:tab pos="685800" algn="l"/>
              </a:tabLst>
            </a:pPr>
            <a:r>
              <a:rPr lang="en-US" dirty="0">
                <a:ea typeface="Times New Roman" panose="02020603050405020304" pitchFamily="18" charset="0"/>
              </a:rPr>
              <a:t>b.	The nose</a:t>
            </a:r>
          </a:p>
          <a:p>
            <a:pPr marL="914400" marR="0" indent="-457200">
              <a:spcBef>
                <a:spcPts val="0"/>
              </a:spcBef>
              <a:spcAft>
                <a:spcPts val="300"/>
              </a:spcAft>
              <a:tabLst>
                <a:tab pos="457200" algn="l"/>
                <a:tab pos="685800" algn="l"/>
              </a:tabLst>
            </a:pPr>
            <a:r>
              <a:rPr lang="en-US" dirty="0">
                <a:ea typeface="Times New Roman" panose="02020603050405020304" pitchFamily="18" charset="0"/>
              </a:rPr>
              <a:t>c.	The skin</a:t>
            </a:r>
          </a:p>
          <a:p>
            <a:pPr marL="457200" marR="0" indent="-228600">
              <a:spcBef>
                <a:spcPts val="0"/>
              </a:spcBef>
              <a:spcAft>
                <a:spcPts val="300"/>
              </a:spcAft>
              <a:tabLst>
                <a:tab pos="457200" algn="l"/>
              </a:tabLst>
            </a:pPr>
            <a:r>
              <a:rPr lang="en-US" dirty="0">
                <a:ea typeface="Times New Roman" panose="02020603050405020304" pitchFamily="18" charset="0"/>
              </a:rPr>
              <a:t>3.	These tubes:</a:t>
            </a:r>
          </a:p>
          <a:p>
            <a:pPr marL="685800" marR="0" indent="-228600">
              <a:spcBef>
                <a:spcPts val="0"/>
              </a:spcBef>
              <a:spcAft>
                <a:spcPts val="300"/>
              </a:spcAft>
              <a:tabLst>
                <a:tab pos="457200" algn="l"/>
                <a:tab pos="685800" algn="l"/>
              </a:tabLst>
            </a:pPr>
            <a:r>
              <a:rPr lang="en-US" dirty="0">
                <a:ea typeface="Times New Roman" panose="02020603050405020304" pitchFamily="18" charset="0"/>
              </a:rPr>
              <a:t>a.	Allow nourishment and water to enter the digestive system directly, without the need for chewing or swallowing.</a:t>
            </a:r>
          </a:p>
          <a:p>
            <a:pPr marL="685800" marR="0" indent="-228600">
              <a:spcBef>
                <a:spcPts val="0"/>
              </a:spcBef>
              <a:spcAft>
                <a:spcPts val="300"/>
              </a:spcAft>
              <a:tabLst>
                <a:tab pos="457200" algn="l"/>
                <a:tab pos="685800" algn="l"/>
              </a:tabLst>
            </a:pPr>
            <a:r>
              <a:rPr lang="en-US" dirty="0">
                <a:ea typeface="Times New Roman" panose="02020603050405020304" pitchFamily="18" charset="0"/>
              </a:rPr>
              <a:t>b.	Decrease the risk of aspiration in patients who cannot swallow effectively or protect the airway.</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168</a:t>
            </a:fld>
            <a:endParaRPr lang="en-US" altLang="en-US" dirty="0"/>
          </a:p>
        </p:txBody>
      </p:sp>
    </p:spTree>
    <p:extLst>
      <p:ext uri="{BB962C8B-B14F-4D97-AF65-F5344CB8AC3E}">
        <p14:creationId xmlns:p14="http://schemas.microsoft.com/office/powerpoint/2010/main" val="74719273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 </a:t>
            </a:r>
            <a:endParaRPr lang="en-US" dirty="0" smtClean="0"/>
          </a:p>
          <a:p>
            <a:endParaRPr lang="en-US" dirty="0" smtClean="0"/>
          </a:p>
          <a:p>
            <a:pPr marL="457200" marR="0" indent="-228600">
              <a:spcBef>
                <a:spcPts val="0"/>
              </a:spcBef>
              <a:spcAft>
                <a:spcPts val="300"/>
              </a:spcAft>
              <a:tabLst>
                <a:tab pos="457200" algn="l"/>
              </a:tabLst>
            </a:pPr>
            <a:r>
              <a:rPr lang="en-US" sz="1200" dirty="0" smtClean="0">
                <a:effectLst/>
                <a:latin typeface="Times New Roman"/>
                <a:ea typeface="Times New Roman"/>
              </a:rPr>
              <a:t>4.	Nasogastric feeding tubes</a:t>
            </a:r>
            <a:r>
              <a:rPr lang="en-US" sz="1200" b="1" dirty="0" smtClean="0">
                <a:effectLst/>
                <a:latin typeface="Times New Roman"/>
                <a:ea typeface="Times New Roman"/>
              </a:rPr>
              <a:t> </a:t>
            </a:r>
            <a:r>
              <a:rPr lang="en-US" sz="1200" dirty="0" smtClean="0">
                <a:effectLst/>
                <a:latin typeface="Times New Roman"/>
                <a:ea typeface="Times New Roman"/>
              </a:rPr>
              <a:t>and </a:t>
            </a:r>
            <a:r>
              <a:rPr lang="en-US" sz="1200" dirty="0" err="1" smtClean="0">
                <a:effectLst/>
                <a:latin typeface="Times New Roman"/>
                <a:ea typeface="Times New Roman"/>
              </a:rPr>
              <a:t>orogastric</a:t>
            </a:r>
            <a:r>
              <a:rPr lang="en-US" sz="1200" dirty="0" smtClean="0">
                <a:effectLst/>
                <a:latin typeface="Times New Roman"/>
                <a:ea typeface="Times New Roman"/>
              </a:rPr>
              <a:t> feeding tubes</a:t>
            </a:r>
            <a:r>
              <a:rPr lang="en-US" sz="1200" b="1" dirty="0" smtClean="0">
                <a:effectLst/>
                <a:latin typeface="Times New Roman"/>
                <a:ea typeface="Times New Roman"/>
              </a:rPr>
              <a:t> </a:t>
            </a:r>
            <a:r>
              <a:rPr lang="en-US" sz="1200" dirty="0" smtClean="0">
                <a:effectLst/>
                <a:latin typeface="Times New Roman"/>
                <a:ea typeface="Times New Roman"/>
              </a:rPr>
              <a:t>are placed from the nose and the mouth, respectively, into the patient’s stomach. </a:t>
            </a:r>
          </a:p>
          <a:p>
            <a:pPr marL="457200" marR="0" indent="-228600">
              <a:spcBef>
                <a:spcPts val="0"/>
              </a:spcBef>
              <a:spcAft>
                <a:spcPts val="300"/>
              </a:spcAft>
              <a:tabLst>
                <a:tab pos="457200" algn="l"/>
              </a:tabLst>
            </a:pPr>
            <a:r>
              <a:rPr lang="en-US" sz="1200" dirty="0" smtClean="0">
                <a:effectLst/>
                <a:latin typeface="Times New Roman"/>
                <a:ea typeface="Times New Roman"/>
              </a:rPr>
              <a:t>5.	Other types of feeding tubes include: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a:t>
            </a:r>
            <a:r>
              <a:rPr lang="en-US" sz="1200" dirty="0" err="1" smtClean="0">
                <a:effectLst/>
                <a:latin typeface="Times New Roman"/>
                <a:ea typeface="Times New Roman"/>
              </a:rPr>
              <a:t>Nasoduodenal</a:t>
            </a:r>
            <a:r>
              <a:rPr lang="en-US" sz="1200" dirty="0" smtClean="0">
                <a:effectLst/>
                <a:latin typeface="Times New Roman"/>
                <a:ea typeface="Times New Roman"/>
              </a:rPr>
              <a:t> and </a:t>
            </a:r>
            <a:r>
              <a:rPr lang="en-US" sz="1200" dirty="0" err="1" smtClean="0">
                <a:effectLst/>
                <a:latin typeface="Times New Roman"/>
                <a:ea typeface="Times New Roman"/>
              </a:rPr>
              <a:t>nasojejunal</a:t>
            </a:r>
            <a:r>
              <a:rPr lang="en-US" sz="1200" dirty="0" smtClean="0">
                <a:effectLst/>
                <a:latin typeface="Times New Roman"/>
                <a:ea typeface="Times New Roman"/>
              </a:rPr>
              <a:t> tubes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Gastronomy tubes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a:t>
            </a:r>
            <a:r>
              <a:rPr lang="en-US" sz="1200" dirty="0" err="1" smtClean="0">
                <a:effectLst/>
                <a:latin typeface="Times New Roman"/>
                <a:ea typeface="Times New Roman"/>
              </a:rPr>
              <a:t>Jejunostomy</a:t>
            </a:r>
            <a:r>
              <a:rPr lang="en-US" sz="1200" dirty="0" smtClean="0">
                <a:effectLst/>
                <a:latin typeface="Times New Roman"/>
                <a:ea typeface="Times New Roman"/>
              </a:rPr>
              <a:t> tubes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Percutaneous endoscopic gastronomy (PEG) tubes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Percutaneous endoscopic </a:t>
            </a:r>
            <a:r>
              <a:rPr lang="en-US" sz="1200" dirty="0" err="1" smtClean="0">
                <a:effectLst/>
                <a:latin typeface="Times New Roman"/>
                <a:ea typeface="Times New Roman"/>
              </a:rPr>
              <a:t>jejunostomy</a:t>
            </a:r>
            <a:r>
              <a:rPr lang="en-US" sz="1200" dirty="0" smtClean="0">
                <a:effectLst/>
                <a:latin typeface="Times New Roman"/>
                <a:ea typeface="Times New Roman"/>
              </a:rPr>
              <a:t> (PEJ) tubes</a:t>
            </a:r>
          </a:p>
          <a:p>
            <a:pPr marL="457200" marR="0" indent="-228600">
              <a:spcBef>
                <a:spcPts val="0"/>
              </a:spcBef>
              <a:spcAft>
                <a:spcPts val="300"/>
              </a:spcAft>
              <a:tabLst>
                <a:tab pos="457200" algn="l"/>
              </a:tabLst>
            </a:pPr>
            <a:r>
              <a:rPr lang="en-US" sz="1200" dirty="0" smtClean="0">
                <a:effectLst/>
                <a:latin typeface="Times New Roman"/>
                <a:ea typeface="Times New Roman"/>
              </a:rPr>
              <a:t>6.	PEG tube allows nutrition, fluids, and medications to be administered directly into the stomach, bypassing the mouth and esophagus.</a:t>
            </a:r>
          </a:p>
          <a:p>
            <a:pPr marL="457200" marR="0" indent="-228600">
              <a:spcBef>
                <a:spcPts val="0"/>
              </a:spcBef>
              <a:spcAft>
                <a:spcPts val="300"/>
              </a:spcAft>
              <a:tabLst>
                <a:tab pos="457200" algn="l"/>
              </a:tabLst>
            </a:pPr>
            <a:r>
              <a:rPr lang="en-US" sz="1200" dirty="0" smtClean="0">
                <a:effectLst/>
                <a:latin typeface="Times New Roman"/>
                <a:ea typeface="Times New Roman"/>
              </a:rPr>
              <a:t>7.	Monitoring and management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Per protocols, at each visit, the community paramedic may:</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Monitor and assess the site at which the feeding occurs </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Look for signs of infection and </a:t>
            </a:r>
            <a:r>
              <a:rPr lang="en-US" sz="1200" dirty="0" err="1" smtClean="0">
                <a:effectLst/>
                <a:latin typeface="Times New Roman"/>
                <a:ea typeface="Times New Roman"/>
              </a:rPr>
              <a:t>overinflation</a:t>
            </a:r>
            <a:r>
              <a:rPr lang="en-US" sz="1200" dirty="0" smtClean="0">
                <a:effectLst/>
                <a:latin typeface="Times New Roman"/>
                <a:ea typeface="Times New Roman"/>
              </a:rPr>
              <a:t> of the organs</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iii.	Confirm the absence of seeping from around the tubing or necrotic tissue surrounding the site </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iv.	Monitor for malfunction of the infusion pump and any signs of the patient vomiting or aspirating the tube feeding </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v.	Document and assess this information at every patient assessment</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vi.	Contact the medical director if there is any obvious abnormality</a:t>
            </a:r>
          </a:p>
          <a:p>
            <a:pPr marL="457200" marR="0" indent="-228600">
              <a:spcBef>
                <a:spcPts val="0"/>
              </a:spcBef>
              <a:spcAft>
                <a:spcPts val="300"/>
              </a:spcAft>
              <a:tabLst>
                <a:tab pos="457200" algn="l"/>
              </a:tabLst>
            </a:pPr>
            <a:r>
              <a:rPr lang="en-US" sz="1200" dirty="0" smtClean="0">
                <a:effectLst/>
                <a:latin typeface="Times New Roman"/>
                <a:ea typeface="Times New Roman"/>
              </a:rPr>
              <a:t>8.	Education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Key to success when patients require tube feeding is patient and caregiver education.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Patient should be able to fully demonstrate the entire feeding process, including aspirating the tube and clearing occlusions.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Patients should be aware of:</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How to prepare and place appropriate dressings around the site</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How to recognize the signs of infection and necrosis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216C51-FE2C-4B40-8DEA-FA0CE26D0BF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ヒラギノ角ゴ Pro W3" pitchFamily="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ヒラギノ角ゴ Pro W3" pitchFamily="1" charset="-128"/>
              <a:cs typeface="+mn-cs"/>
            </a:endParaRPr>
          </a:p>
        </p:txBody>
      </p:sp>
    </p:spTree>
    <p:extLst>
      <p:ext uri="{BB962C8B-B14F-4D97-AF65-F5344CB8AC3E}">
        <p14:creationId xmlns:p14="http://schemas.microsoft.com/office/powerpoint/2010/main" val="99549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 </a:t>
            </a:r>
          </a:p>
          <a:p>
            <a:endParaRPr lang="en-US" dirty="0"/>
          </a:p>
          <a:p>
            <a:pPr marL="0" marR="0">
              <a:spcBef>
                <a:spcPts val="1800"/>
              </a:spcBef>
              <a:spcAft>
                <a:spcPts val="600"/>
              </a:spcAft>
            </a:pPr>
            <a:r>
              <a:rPr lang="en-US" sz="1800" dirty="0">
                <a:ea typeface="Times New Roman" panose="02020603050405020304" pitchFamily="18" charset="0"/>
              </a:rPr>
              <a:t>IV. Common Cardiovascular Conditions</a:t>
            </a:r>
          </a:p>
          <a:p>
            <a:pPr marL="228600" marR="0" indent="-228600">
              <a:spcBef>
                <a:spcPts val="600"/>
              </a:spcBef>
              <a:spcAft>
                <a:spcPts val="600"/>
              </a:spcAft>
            </a:pPr>
            <a:r>
              <a:rPr lang="en-US" dirty="0">
                <a:ea typeface="Times New Roman" panose="02020603050405020304" pitchFamily="18" charset="0"/>
              </a:rPr>
              <a:t>A. 	Coronary artery disease </a:t>
            </a:r>
          </a:p>
          <a:p>
            <a:pPr marL="457200" marR="0" indent="-228600">
              <a:spcBef>
                <a:spcPts val="0"/>
              </a:spcBef>
              <a:spcAft>
                <a:spcPts val="300"/>
              </a:spcAft>
              <a:tabLst>
                <a:tab pos="457200" algn="l"/>
              </a:tabLst>
            </a:pPr>
            <a:r>
              <a:rPr lang="en-US" dirty="0">
                <a:ea typeface="Times New Roman" panose="02020603050405020304" pitchFamily="18" charset="0"/>
              </a:rPr>
              <a:t>1. 	Coronary artery disease (CAD) is an inflammatory or metabolic disease of the cardiac vasculature in which atherosclerotic plaque builds up in, and ultimately narrows, the coronary blood vessels.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Narrowing of the vasculature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Pain such as angina</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Acute myocardial event possible</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17</a:t>
            </a:fld>
            <a:endParaRPr lang="en-US" altLang="en-US" dirty="0"/>
          </a:p>
        </p:txBody>
      </p:sp>
    </p:spTree>
    <p:extLst>
      <p:ext uri="{BB962C8B-B14F-4D97-AF65-F5344CB8AC3E}">
        <p14:creationId xmlns:p14="http://schemas.microsoft.com/office/powerpoint/2010/main" val="70669465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 </a:t>
            </a:r>
          </a:p>
          <a:p>
            <a:endParaRPr lang="en-US" dirty="0"/>
          </a:p>
          <a:p>
            <a:pPr marL="228600" marR="0" indent="-228600">
              <a:spcBef>
                <a:spcPts val="600"/>
              </a:spcBef>
              <a:spcAft>
                <a:spcPts val="600"/>
              </a:spcAft>
            </a:pPr>
            <a:r>
              <a:rPr lang="en-US" dirty="0">
                <a:ea typeface="Times New Roman" panose="02020603050405020304" pitchFamily="18" charset="0"/>
              </a:rPr>
              <a:t>K. 	Ostomies</a:t>
            </a:r>
          </a:p>
          <a:p>
            <a:pPr marL="457200" marR="0" indent="-228600">
              <a:spcBef>
                <a:spcPts val="0"/>
              </a:spcBef>
              <a:spcAft>
                <a:spcPts val="300"/>
              </a:spcAft>
              <a:tabLst>
                <a:tab pos="457200" algn="l"/>
              </a:tabLst>
            </a:pPr>
            <a:r>
              <a:rPr lang="en-US" sz="1200" dirty="0" smtClean="0">
                <a:effectLst/>
                <a:latin typeface="Times New Roman"/>
                <a:ea typeface="Times New Roman"/>
              </a:rPr>
              <a:t>1.	An ostomy is a temporary or permanent surgical placement of a device or opening to rid the body of waste. </a:t>
            </a:r>
            <a:r>
              <a:rPr lang="en-US" sz="1200" b="1" dirty="0" smtClean="0">
                <a:effectLst/>
                <a:latin typeface="Times New Roman"/>
                <a:ea typeface="Times New Roman"/>
              </a:rPr>
              <a:t> </a:t>
            </a:r>
            <a:endParaRPr lang="en-US" sz="1200" dirty="0" smtClean="0">
              <a:effectLst/>
              <a:latin typeface="Times New Roman"/>
              <a:ea typeface="Times New Roman"/>
            </a:endParaRPr>
          </a:p>
          <a:p>
            <a:pPr marL="457200" marR="0" indent="-228600">
              <a:spcBef>
                <a:spcPts val="0"/>
              </a:spcBef>
              <a:spcAft>
                <a:spcPts val="300"/>
              </a:spcAft>
              <a:tabLst>
                <a:tab pos="457200" algn="l"/>
              </a:tabLst>
            </a:pPr>
            <a:r>
              <a:rPr lang="en-US" sz="1200" dirty="0" smtClean="0">
                <a:effectLst/>
                <a:latin typeface="Times New Roman"/>
                <a:ea typeface="Times New Roman"/>
              </a:rPr>
              <a:t>2.	Most patients are able to function and have no limitations in their normal ADLs when they have ostomies.</a:t>
            </a:r>
          </a:p>
          <a:p>
            <a:pPr marL="457200" marR="0" indent="-228600">
              <a:spcBef>
                <a:spcPts val="0"/>
              </a:spcBef>
              <a:spcAft>
                <a:spcPts val="300"/>
              </a:spcAft>
              <a:tabLst>
                <a:tab pos="457200" algn="l"/>
              </a:tabLst>
            </a:pPr>
            <a:r>
              <a:rPr lang="en-US" sz="1200" dirty="0" smtClean="0">
                <a:effectLst/>
                <a:latin typeface="Times New Roman"/>
                <a:ea typeface="Times New Roman"/>
              </a:rPr>
              <a:t>3. 	While the ostomy devices and their locations may differ, their similarities include: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The overall management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Role of the community paramedic</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Patient education </a:t>
            </a:r>
          </a:p>
          <a:p>
            <a:pPr marL="457200" marR="0" indent="-228600">
              <a:spcBef>
                <a:spcPts val="0"/>
              </a:spcBef>
              <a:spcAft>
                <a:spcPts val="300"/>
              </a:spcAft>
              <a:tabLst>
                <a:tab pos="457200" algn="l"/>
              </a:tabLst>
            </a:pPr>
            <a:r>
              <a:rPr lang="en-US" sz="1200" dirty="0" smtClean="0">
                <a:effectLst/>
                <a:latin typeface="Times New Roman"/>
                <a:ea typeface="Times New Roman"/>
              </a:rPr>
              <a:t>4. 	The role of a community paramedic is supportive and educational in nature. </a:t>
            </a:r>
          </a:p>
          <a:p>
            <a:pPr marL="457200" marR="0" indent="-228600">
              <a:spcBef>
                <a:spcPts val="0"/>
              </a:spcBef>
              <a:spcAft>
                <a:spcPts val="300"/>
              </a:spcAft>
              <a:tabLst>
                <a:tab pos="457200" algn="l"/>
              </a:tabLst>
            </a:pPr>
            <a:r>
              <a:rPr lang="en-US" sz="1200" dirty="0" smtClean="0">
                <a:effectLst/>
                <a:latin typeface="Times New Roman"/>
                <a:ea typeface="Times New Roman"/>
              </a:rPr>
              <a:t>5.	The community paramedic should evaluate the patient’s overall understanding of the ostomy and determine how the patient is managing it.</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216C51-FE2C-4B40-8DEA-FA0CE26D0BF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ヒラギノ角ゴ Pro W3" pitchFamily="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ヒラギノ角ゴ Pro W3" pitchFamily="1" charset="-128"/>
              <a:cs typeface="+mn-cs"/>
            </a:endParaRPr>
          </a:p>
        </p:txBody>
      </p:sp>
    </p:spTree>
    <p:extLst>
      <p:ext uri="{BB962C8B-B14F-4D97-AF65-F5344CB8AC3E}">
        <p14:creationId xmlns:p14="http://schemas.microsoft.com/office/powerpoint/2010/main" val="90941334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6. 	Types of ostomies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Colostomy:  ostomy performed through the anterior abdominal cavity to connect the large intestine to the outside via a stoma </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The site of the stoma depends on the origination or cause of the diversion.</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There is no change in the way in which the intestines work with a colostomy, although some mucus may still be discharged from the anus. </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iii.	A colostomy is often performed because of infection, injury, blockage, cancer, and wounds and fistulas in the perineum.</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Ileostomy: opening created in the abdominal wall to the small intestine </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Common indications for an ileostomy are similar to those for colostomy. </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Some patients with </a:t>
            </a:r>
            <a:r>
              <a:rPr lang="en-US" sz="1200" dirty="0" err="1" smtClean="0">
                <a:effectLst/>
                <a:latin typeface="Times New Roman"/>
                <a:ea typeface="Times New Roman"/>
              </a:rPr>
              <a:t>Crohn</a:t>
            </a:r>
            <a:r>
              <a:rPr lang="en-US" sz="1200" dirty="0" smtClean="0">
                <a:effectLst/>
                <a:latin typeface="Times New Roman"/>
                <a:ea typeface="Times New Roman"/>
              </a:rPr>
              <a:t> disease and ulcerative colitis will require an ileostomy after bowel resection.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a:t>
            </a:r>
            <a:r>
              <a:rPr lang="en-US" sz="1200" dirty="0" err="1" smtClean="0">
                <a:effectLst/>
                <a:latin typeface="Times New Roman"/>
                <a:ea typeface="Times New Roman"/>
              </a:rPr>
              <a:t>Urostomy</a:t>
            </a:r>
            <a:r>
              <a:rPr lang="en-US" sz="1200" dirty="0" smtClean="0">
                <a:effectLst/>
                <a:latin typeface="Times New Roman"/>
                <a:ea typeface="Times New Roman"/>
              </a:rPr>
              <a:t>: surgical opening directly to the bladder through the anterior abdominal wall</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A </a:t>
            </a:r>
            <a:r>
              <a:rPr lang="en-US" sz="1200" dirty="0" err="1" smtClean="0">
                <a:effectLst/>
                <a:latin typeface="Times New Roman"/>
                <a:ea typeface="Times New Roman"/>
              </a:rPr>
              <a:t>urostomy</a:t>
            </a:r>
            <a:r>
              <a:rPr lang="en-US" sz="1200" dirty="0" smtClean="0">
                <a:effectLst/>
                <a:latin typeface="Times New Roman"/>
                <a:ea typeface="Times New Roman"/>
              </a:rPr>
              <a:t> is required secondary to complete blockage and inability to remove the blockage from below the bladder, following postsurgical resection, or following irreversible damage to the urinary tract.</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On occasion, an Indiana pouch is placed to replace the bladder completely; this device is fully drained by the </a:t>
            </a:r>
            <a:r>
              <a:rPr lang="en-US" sz="1200" dirty="0" err="1" smtClean="0">
                <a:effectLst/>
                <a:latin typeface="Times New Roman"/>
                <a:ea typeface="Times New Roman"/>
              </a:rPr>
              <a:t>urostomy</a:t>
            </a:r>
            <a:r>
              <a:rPr lang="en-US" sz="1200" dirty="0" smtClean="0">
                <a:effectLst/>
                <a:latin typeface="Times New Roman"/>
                <a:ea typeface="Times New Roman"/>
              </a:rPr>
              <a:t>.</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iii.	Unlike a colostomy or ileostomy, a </a:t>
            </a:r>
            <a:r>
              <a:rPr lang="en-US" sz="1200" dirty="0" err="1" smtClean="0">
                <a:effectLst/>
                <a:latin typeface="Times New Roman"/>
                <a:ea typeface="Times New Roman"/>
              </a:rPr>
              <a:t>urostomy</a:t>
            </a:r>
            <a:r>
              <a:rPr lang="en-US" sz="1200" dirty="0" smtClean="0">
                <a:effectLst/>
                <a:latin typeface="Times New Roman"/>
                <a:ea typeface="Times New Roman"/>
              </a:rPr>
              <a:t> must be secured with a temporary stent that will keep the location open for continued use.</a:t>
            </a:r>
          </a:p>
          <a:p>
            <a:pPr marL="457200" marR="0" indent="-228600">
              <a:spcBef>
                <a:spcPts val="0"/>
              </a:spcBef>
              <a:spcAft>
                <a:spcPts val="300"/>
              </a:spcAft>
              <a:tabLst>
                <a:tab pos="457200" algn="l"/>
              </a:tabLst>
            </a:pPr>
            <a:r>
              <a:rPr lang="en-US" sz="1200" dirty="0" smtClean="0">
                <a:effectLst/>
                <a:latin typeface="Times New Roman"/>
                <a:ea typeface="Times New Roman"/>
              </a:rPr>
              <a:t>7. 	Monitoring</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Evaluate and document the site, size, type or name of the device, and any barriers that might prevent the device from completely expelling waste.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Common complications with all ostomies are: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Infection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Reduction of size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iii.	Blockage of the stoma.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iv.	Mild irritation during the initial placement of the ostomy or device.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Evaluate the ostomy—or at least the site—to ensure there are no complications, injury, or infection.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Identify and document the properties of the stool or urine.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If there are any changes or significant signs of infection, notify the medical director.</a:t>
            </a:r>
          </a:p>
          <a:p>
            <a:pPr marL="457200" marR="0" indent="-228600">
              <a:spcBef>
                <a:spcPts val="0"/>
              </a:spcBef>
              <a:spcAft>
                <a:spcPts val="300"/>
              </a:spcAft>
              <a:tabLst>
                <a:tab pos="457200" algn="l"/>
              </a:tabLst>
            </a:pPr>
            <a:r>
              <a:rPr lang="en-US" sz="1200" dirty="0" smtClean="0">
                <a:effectLst/>
                <a:latin typeface="Times New Roman"/>
                <a:ea typeface="Times New Roman"/>
              </a:rPr>
              <a:t>8. 	Management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Management focuses on ensuring there are no changes in the location of the ostomy, problems such as infection, or change in size.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Ensure proper discharge is obtained and adequate waste discharge is maintained.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Discuss with the patient how changes in diet and activity will affect the ostomy.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Help the patient understand “normal” versus “abnormal” in regard to waste discharge.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Follow local protocols.</a:t>
            </a:r>
          </a:p>
          <a:p>
            <a:pPr marL="457200" marR="0" indent="-228600">
              <a:spcBef>
                <a:spcPts val="0"/>
              </a:spcBef>
              <a:spcAft>
                <a:spcPts val="300"/>
              </a:spcAft>
              <a:tabLst>
                <a:tab pos="457200" algn="l"/>
              </a:tabLst>
            </a:pPr>
            <a:r>
              <a:rPr lang="en-US" sz="1200" dirty="0" smtClean="0">
                <a:effectLst/>
                <a:latin typeface="Times New Roman"/>
                <a:ea typeface="Times New Roman"/>
              </a:rPr>
              <a:t>9. 	Education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Education should focus on ensuring patients are able to “cope” with their ADLs while having the ostomy in place.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Patients should make a checklist containing all additional items they may need while away from their stock of supplies at home.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Provide education 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Proper care of the ostomy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Maintenance of the ostomy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iii.	Replacement of bags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iv.	Cleaning at home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Patients should understand the food items that may change their stool or cause gas.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Discuss common complications of ostomies, such as narrowing of the stoma and blockage of the ostomy tubes or stoma.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f.	Help the patient understand the overall hygiene related to the ostomy and common infectious disease management.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g.	Follow local protocols.</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171</a:t>
            </a:fld>
            <a:endParaRPr lang="en-US" altLang="en-US" dirty="0"/>
          </a:p>
        </p:txBody>
      </p:sp>
    </p:spTree>
    <p:extLst>
      <p:ext uri="{BB962C8B-B14F-4D97-AF65-F5344CB8AC3E}">
        <p14:creationId xmlns:p14="http://schemas.microsoft.com/office/powerpoint/2010/main" val="387956435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b="1" dirty="0"/>
          </a:p>
          <a:p>
            <a:pPr marL="228600" marR="0" indent="-228600">
              <a:spcBef>
                <a:spcPts val="600"/>
              </a:spcBef>
              <a:spcAft>
                <a:spcPts val="600"/>
              </a:spcAft>
            </a:pPr>
            <a:r>
              <a:rPr lang="en-US" dirty="0">
                <a:ea typeface="Times New Roman" panose="02020603050405020304" pitchFamily="18" charset="0"/>
              </a:rPr>
              <a:t>L. 	Ambulatory assist devices</a:t>
            </a:r>
          </a:p>
          <a:p>
            <a:pPr marL="457200" marR="0" indent="-228600">
              <a:spcBef>
                <a:spcPts val="0"/>
              </a:spcBef>
              <a:spcAft>
                <a:spcPts val="300"/>
              </a:spcAft>
              <a:tabLst>
                <a:tab pos="457200" algn="l"/>
              </a:tabLst>
            </a:pPr>
            <a:r>
              <a:rPr lang="en-US" sz="1200" dirty="0" smtClean="0">
                <a:effectLst/>
                <a:latin typeface="Times New Roman"/>
                <a:ea typeface="Times New Roman"/>
              </a:rPr>
              <a:t>1. 	Overview</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Ambulatory assist devices are items that help the patient maintain balance during normal ambulation (</a:t>
            </a:r>
            <a:r>
              <a:rPr lang="en-US" sz="1200" dirty="0" err="1" smtClean="0">
                <a:effectLst/>
                <a:latin typeface="Times New Roman"/>
                <a:ea typeface="Times New Roman"/>
              </a:rPr>
              <a:t>ie</a:t>
            </a:r>
            <a:r>
              <a:rPr lang="en-US" sz="1200" dirty="0" smtClean="0">
                <a:effectLst/>
                <a:latin typeface="Times New Roman"/>
                <a:ea typeface="Times New Roman"/>
              </a:rPr>
              <a:t>, walking).</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Devices vary in size, shape, and function.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This discussion focuses on two standard types: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Canes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Walkers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A cane is a small, one-legged device that allows the user to maintain balance or assists with standing and ambulating.</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Some more modern canes have four legs at the bottom.</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Use of a cane should require only one upper extremity, whether it be with a hand–wrist device or a full-arm device that connects at the elbow.</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172</a:t>
            </a:fld>
            <a:endParaRPr lang="en-US" altLang="en-US" dirty="0"/>
          </a:p>
        </p:txBody>
      </p:sp>
    </p:spTree>
    <p:extLst>
      <p:ext uri="{BB962C8B-B14F-4D97-AF65-F5344CB8AC3E}">
        <p14:creationId xmlns:p14="http://schemas.microsoft.com/office/powerpoint/2010/main" val="62582883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 </a:t>
            </a:r>
          </a:p>
          <a:p>
            <a:endParaRPr lang="en-US" dirty="0"/>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f.	Walkers are generally devices that have four legs and require the use of both upper extremities for balance and stability.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g.	These devices come in many different designs, such as: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Four straight legs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Two legs and two wheels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iii.	All wheels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h.	 Some walkers can also serve a chair, and some have brakes. </a:t>
            </a:r>
          </a:p>
          <a:p>
            <a:pPr marL="6858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These devices may be covered in part by the patient’s insurance.</a:t>
            </a:r>
          </a:p>
          <a:p>
            <a:pPr marL="457200" marR="0" indent="-228600">
              <a:spcBef>
                <a:spcPts val="0"/>
              </a:spcBef>
              <a:spcAft>
                <a:spcPts val="300"/>
              </a:spcAft>
              <a:tabLst>
                <a:tab pos="457200" algn="l"/>
              </a:tabLst>
            </a:pPr>
            <a:r>
              <a:rPr lang="en-US" sz="1200" dirty="0" smtClean="0">
                <a:effectLst/>
                <a:latin typeface="Times New Roman"/>
                <a:ea typeface="Times New Roman"/>
              </a:rPr>
              <a:t>2. 	Role of the community paramedic</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One benefit of community </a:t>
            </a:r>
            <a:r>
              <a:rPr lang="en-US" sz="1200" dirty="0" err="1" smtClean="0">
                <a:effectLst/>
                <a:latin typeface="Times New Roman"/>
                <a:ea typeface="Times New Roman"/>
              </a:rPr>
              <a:t>paramedicine</a:t>
            </a:r>
            <a:r>
              <a:rPr lang="en-US" sz="1200" dirty="0" smtClean="0">
                <a:effectLst/>
                <a:latin typeface="Times New Roman"/>
                <a:ea typeface="Times New Roman"/>
              </a:rPr>
              <a:t> is the ability to see patients in their home environments and determine if they need assistance with their ADLs inside their homes.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The community paramedic should:</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Document how the patient ambulates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How well he or she is able to perform ADLs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Document the efficacy of the device the patient uses; evaluate from top to bottom, especially at the joints.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If questions arise about the specific device, obtain the user’s manual, look online for information, or discuss the problem with the medical director.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216C51-FE2C-4B40-8DEA-FA0CE26D0BF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ヒラギノ角ゴ Pro W3" pitchFamily="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ヒラギノ角ゴ Pro W3" pitchFamily="1" charset="-128"/>
              <a:cs typeface="+mn-cs"/>
            </a:endParaRPr>
          </a:p>
        </p:txBody>
      </p:sp>
    </p:spTree>
    <p:extLst>
      <p:ext uri="{BB962C8B-B14F-4D97-AF65-F5344CB8AC3E}">
        <p14:creationId xmlns:p14="http://schemas.microsoft.com/office/powerpoint/2010/main" val="403238777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228600" marR="0" indent="-228600">
              <a:spcBef>
                <a:spcPts val="600"/>
              </a:spcBef>
              <a:spcAft>
                <a:spcPts val="600"/>
              </a:spcAft>
            </a:pPr>
            <a:r>
              <a:rPr lang="en-US" dirty="0">
                <a:ea typeface="Times New Roman" panose="02020603050405020304" pitchFamily="18" charset="0"/>
              </a:rPr>
              <a:t>M. 	Commode chairs</a:t>
            </a:r>
          </a:p>
          <a:p>
            <a:pPr marL="457200" marR="0" indent="-228600">
              <a:spcBef>
                <a:spcPts val="0"/>
              </a:spcBef>
              <a:spcAft>
                <a:spcPts val="300"/>
              </a:spcAft>
              <a:tabLst>
                <a:tab pos="457200" algn="l"/>
              </a:tabLst>
            </a:pPr>
            <a:r>
              <a:rPr lang="en-US" dirty="0">
                <a:ea typeface="Times New Roman" panose="02020603050405020304" pitchFamily="18" charset="0"/>
              </a:rPr>
              <a:t>1. 	</a:t>
            </a:r>
            <a:r>
              <a:rPr lang="en-US" dirty="0" smtClean="0">
                <a:ea typeface="Times New Roman" panose="02020603050405020304" pitchFamily="18" charset="0"/>
              </a:rPr>
              <a:t>Overview</a:t>
            </a:r>
          </a:p>
          <a:p>
            <a:pPr marL="685800" marR="0" indent="-228600">
              <a:spcBef>
                <a:spcPts val="0"/>
              </a:spcBef>
              <a:spcAft>
                <a:spcPts val="300"/>
              </a:spcAft>
              <a:tabLst>
                <a:tab pos="457200" algn="l"/>
              </a:tabLst>
            </a:pPr>
            <a:r>
              <a:rPr lang="en-US" dirty="0" smtClean="0">
                <a:ea typeface="Times New Roman" panose="02020603050405020304" pitchFamily="18" charset="0"/>
              </a:rPr>
              <a:t>a.	A commode chair</a:t>
            </a:r>
            <a:r>
              <a:rPr lang="en-US" baseline="0" dirty="0" smtClean="0">
                <a:ea typeface="Times New Roman" panose="02020603050405020304" pitchFamily="18" charset="0"/>
              </a:rPr>
              <a:t> is</a:t>
            </a:r>
            <a:r>
              <a:rPr lang="en-US" dirty="0" smtClean="0">
                <a:ea typeface="Times New Roman" panose="02020603050405020304" pitchFamily="18" charset="0"/>
              </a:rPr>
              <a:t> a portable toilet that generally is not attached to a running water supply. </a:t>
            </a:r>
          </a:p>
          <a:p>
            <a:pPr marL="685800" marR="0" indent="-228600">
              <a:spcBef>
                <a:spcPts val="0"/>
              </a:spcBef>
              <a:spcAft>
                <a:spcPts val="300"/>
              </a:spcAft>
              <a:tabLst>
                <a:tab pos="457200" algn="l"/>
              </a:tabLst>
            </a:pPr>
            <a:r>
              <a:rPr lang="en-US" dirty="0" smtClean="0">
                <a:ea typeface="Times New Roman" panose="02020603050405020304" pitchFamily="18" charset="0"/>
              </a:rPr>
              <a:t>b.</a:t>
            </a:r>
            <a:r>
              <a:rPr lang="en-US" dirty="0">
                <a:ea typeface="Times New Roman" panose="02020603050405020304" pitchFamily="18" charset="0"/>
              </a:rPr>
              <a:t>	These devices are intended for patients who are either confined to their </a:t>
            </a:r>
            <a:r>
              <a:rPr lang="en-US" dirty="0" smtClean="0">
                <a:ea typeface="Times New Roman" panose="02020603050405020304" pitchFamily="18" charset="0"/>
              </a:rPr>
              <a:t>bedrooms </a:t>
            </a:r>
            <a:r>
              <a:rPr lang="en-US" dirty="0">
                <a:ea typeface="Times New Roman" panose="02020603050405020304" pitchFamily="18" charset="0"/>
              </a:rPr>
              <a:t>or have extreme difficulty ambulating from the bed to the bathroom.</a:t>
            </a:r>
          </a:p>
          <a:p>
            <a:pPr marL="685800" marR="0" indent="-228600">
              <a:spcBef>
                <a:spcPts val="0"/>
              </a:spcBef>
              <a:spcAft>
                <a:spcPts val="300"/>
              </a:spcAft>
              <a:tabLst>
                <a:tab pos="457200" algn="l"/>
              </a:tabLst>
            </a:pPr>
            <a:r>
              <a:rPr lang="en-US" sz="1200" dirty="0" smtClean="0">
                <a:effectLst/>
                <a:latin typeface="Times New Roman"/>
                <a:ea typeface="Times New Roman"/>
              </a:rPr>
              <a:t>c.</a:t>
            </a:r>
            <a:r>
              <a:rPr lang="en-US" sz="1200" dirty="0" smtClean="0">
                <a:effectLst/>
                <a:latin typeface="Times New Roman"/>
                <a:ea typeface="Times New Roman"/>
              </a:rPr>
              <a:t>	Commonly found in hospital rooms with patients who have a fall risk, but they may also be found in the home</a:t>
            </a:r>
          </a:p>
          <a:p>
            <a:pPr marL="457200" marR="0" indent="-228600">
              <a:spcBef>
                <a:spcPts val="0"/>
              </a:spcBef>
              <a:spcAft>
                <a:spcPts val="300"/>
              </a:spcAft>
              <a:tabLst>
                <a:tab pos="457200" algn="l"/>
              </a:tabLst>
            </a:pPr>
            <a:r>
              <a:rPr lang="en-US" sz="1200" dirty="0" smtClean="0">
                <a:effectLst/>
                <a:latin typeface="Times New Roman"/>
                <a:ea typeface="Times New Roman"/>
              </a:rPr>
              <a:t>2. 	Role of the community paramedic</a:t>
            </a:r>
          </a:p>
          <a:p>
            <a:pPr marL="685800" marR="0" indent="-228600">
              <a:spcBef>
                <a:spcPts val="0"/>
              </a:spcBef>
              <a:spcAft>
                <a:spcPts val="300"/>
              </a:spcAft>
              <a:tabLst>
                <a:tab pos="457200" algn="l"/>
              </a:tabLst>
            </a:pPr>
            <a:r>
              <a:rPr lang="en-US" sz="1200" dirty="0" smtClean="0">
                <a:effectLst/>
                <a:latin typeface="Times New Roman"/>
                <a:ea typeface="Times New Roman"/>
              </a:rPr>
              <a:t>a.	The community paramedic should evaluate:</a:t>
            </a:r>
          </a:p>
          <a:p>
            <a:pPr marL="685800" marR="0" indent="-228600">
              <a:spcBef>
                <a:spcPts val="0"/>
              </a:spcBef>
              <a:spcAft>
                <a:spcPts val="300"/>
              </a:spcAft>
              <a:tabLst>
                <a:tab pos="4572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The need for a commode chair</a:t>
            </a:r>
          </a:p>
          <a:p>
            <a:pPr marL="685800" marR="0" indent="-228600">
              <a:spcBef>
                <a:spcPts val="0"/>
              </a:spcBef>
              <a:spcAft>
                <a:spcPts val="300"/>
              </a:spcAft>
              <a:tabLst>
                <a:tab pos="457200" algn="l"/>
              </a:tabLst>
            </a:pPr>
            <a:r>
              <a:rPr lang="en-US" sz="1200" dirty="0" smtClean="0">
                <a:effectLst/>
                <a:latin typeface="Times New Roman"/>
                <a:ea typeface="Times New Roman"/>
              </a:rPr>
              <a:t>	ii.	The efficacy of an existing one</a:t>
            </a:r>
          </a:p>
          <a:p>
            <a:pPr marL="685800" marR="0" indent="-228600">
              <a:spcBef>
                <a:spcPts val="0"/>
              </a:spcBef>
              <a:spcAft>
                <a:spcPts val="300"/>
              </a:spcAft>
              <a:tabLst>
                <a:tab pos="457200" algn="l"/>
              </a:tabLst>
            </a:pPr>
            <a:r>
              <a:rPr lang="en-US" sz="1200" dirty="0" smtClean="0">
                <a:effectLst/>
                <a:latin typeface="Times New Roman"/>
                <a:ea typeface="Times New Roman"/>
              </a:rPr>
              <a:t>b.	Evaluate whether someone is available to assist the patient with appropriate cleaning and maintenance of the device. </a:t>
            </a:r>
          </a:p>
          <a:p>
            <a:pPr marL="685800" marR="0" indent="-228600">
              <a:spcBef>
                <a:spcPts val="0"/>
              </a:spcBef>
              <a:spcAft>
                <a:spcPts val="300"/>
              </a:spcAft>
              <a:tabLst>
                <a:tab pos="457200" algn="l"/>
              </a:tabLst>
            </a:pPr>
            <a:r>
              <a:rPr lang="en-US" sz="1200" dirty="0" smtClean="0">
                <a:effectLst/>
                <a:latin typeface="Times New Roman"/>
                <a:ea typeface="Times New Roman"/>
              </a:rPr>
              <a:t>c.	Check the device from top to bottom and at joints to confirm its </a:t>
            </a:r>
            <a:r>
              <a:rPr lang="en-US" sz="1200" dirty="0" smtClean="0">
                <a:effectLst/>
                <a:latin typeface="Times New Roman"/>
                <a:ea typeface="Times New Roman"/>
              </a:rPr>
              <a:t>stability</a:t>
            </a:r>
            <a:endParaRPr lang="en-US" sz="1200" dirty="0" smtClean="0">
              <a:effectLst/>
              <a:latin typeface="Times New Roman"/>
              <a:ea typeface="Times New Roman"/>
            </a:endParaRPr>
          </a:p>
          <a:p>
            <a:pPr marL="685800" marR="0" indent="-228600">
              <a:spcBef>
                <a:spcPts val="0"/>
              </a:spcBef>
              <a:spcAft>
                <a:spcPts val="300"/>
              </a:spcAft>
              <a:tabLst>
                <a:tab pos="457200" algn="l"/>
              </a:tabLst>
            </a:pPr>
            <a:r>
              <a:rPr lang="en-US" sz="1200" dirty="0" smtClean="0">
                <a:effectLst/>
                <a:latin typeface="Times New Roman"/>
                <a:ea typeface="Times New Roman"/>
              </a:rPr>
              <a:t>d.	Make sure that all contents are disposed of properly in a toilet or appropriate septic system. </a:t>
            </a:r>
          </a:p>
          <a:p>
            <a:pPr marL="685800" marR="0" indent="-228600">
              <a:spcBef>
                <a:spcPts val="0"/>
              </a:spcBef>
              <a:spcAft>
                <a:spcPts val="300"/>
              </a:spcAft>
              <a:tabLst>
                <a:tab pos="457200" algn="l"/>
              </a:tabLst>
            </a:pPr>
            <a:r>
              <a:rPr lang="en-US" sz="1200" dirty="0" smtClean="0">
                <a:effectLst/>
                <a:latin typeface="Times New Roman"/>
                <a:ea typeface="Times New Roman"/>
              </a:rPr>
              <a:t>e.	Follow local protocols.</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174</a:t>
            </a:fld>
            <a:endParaRPr lang="en-US" altLang="en-US" dirty="0"/>
          </a:p>
        </p:txBody>
      </p:sp>
    </p:spTree>
    <p:extLst>
      <p:ext uri="{BB962C8B-B14F-4D97-AF65-F5344CB8AC3E}">
        <p14:creationId xmlns:p14="http://schemas.microsoft.com/office/powerpoint/2010/main" val="171561135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 </a:t>
            </a:r>
          </a:p>
          <a:p>
            <a:endParaRPr lang="en-US" dirty="0"/>
          </a:p>
          <a:p>
            <a:pPr marL="228600" marR="0" indent="-228600">
              <a:spcBef>
                <a:spcPts val="600"/>
              </a:spcBef>
              <a:spcAft>
                <a:spcPts val="600"/>
              </a:spcAft>
            </a:pPr>
            <a:r>
              <a:rPr lang="en-US" dirty="0">
                <a:ea typeface="Times New Roman" panose="02020603050405020304" pitchFamily="18" charset="0"/>
              </a:rPr>
              <a:t>N. 	In-home hospital beds</a:t>
            </a:r>
          </a:p>
          <a:p>
            <a:pPr marL="457200" marR="0" indent="-228600">
              <a:spcBef>
                <a:spcPts val="0"/>
              </a:spcBef>
              <a:spcAft>
                <a:spcPts val="300"/>
              </a:spcAft>
              <a:tabLst>
                <a:tab pos="457200" algn="l"/>
              </a:tabLst>
            </a:pPr>
            <a:r>
              <a:rPr lang="en-US" dirty="0">
                <a:ea typeface="Times New Roman" panose="02020603050405020304" pitchFamily="18" charset="0"/>
              </a:rPr>
              <a:t>1. 	Overview </a:t>
            </a:r>
          </a:p>
          <a:p>
            <a:pPr marL="685800" marR="0" indent="-228600">
              <a:spcBef>
                <a:spcPts val="0"/>
              </a:spcBef>
              <a:spcAft>
                <a:spcPts val="300"/>
              </a:spcAft>
              <a:tabLst>
                <a:tab pos="457200" algn="l"/>
              </a:tabLst>
            </a:pPr>
            <a:r>
              <a:rPr lang="en-US" dirty="0">
                <a:ea typeface="Times New Roman" panose="02020603050405020304" pitchFamily="18" charset="0"/>
              </a:rPr>
              <a:t>a.	An in-home hospital bed is prescribed to a patient who requires specific positioning during sleep or chronically.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216C51-FE2C-4B40-8DEA-FA0CE26D0BF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ヒラギノ角ゴ Pro W3" pitchFamily="1"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ヒラギノ角ゴ Pro W3" pitchFamily="1" charset="-128"/>
              <a:cs typeface="+mn-cs"/>
            </a:endParaRPr>
          </a:p>
        </p:txBody>
      </p:sp>
    </p:spTree>
    <p:extLst>
      <p:ext uri="{BB962C8B-B14F-4D97-AF65-F5344CB8AC3E}">
        <p14:creationId xmlns:p14="http://schemas.microsoft.com/office/powerpoint/2010/main" val="224607320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685800" marR="0" indent="-228600">
              <a:spcBef>
                <a:spcPts val="0"/>
              </a:spcBef>
              <a:spcAft>
                <a:spcPts val="300"/>
              </a:spcAft>
              <a:tabLst>
                <a:tab pos="457200" algn="l"/>
              </a:tabLst>
            </a:pPr>
            <a:r>
              <a:rPr lang="en-US" dirty="0">
                <a:ea typeface="Times New Roman" panose="02020603050405020304" pitchFamily="18" charset="0"/>
              </a:rPr>
              <a:t>b.	This position requirement, which must be documented, may be associated with a medical disease such as:</a:t>
            </a:r>
          </a:p>
          <a:p>
            <a:pPr marL="685800" marR="0" indent="-228600">
              <a:spcBef>
                <a:spcPts val="0"/>
              </a:spcBef>
              <a:spcAft>
                <a:spcPts val="300"/>
              </a:spcAft>
              <a:tabLst>
                <a:tab pos="457200" algn="l"/>
              </a:tabLst>
            </a:pPr>
            <a:r>
              <a:rPr lang="en-US" dirty="0">
                <a:ea typeface="Times New Roman" panose="02020603050405020304" pitchFamily="18" charset="0"/>
              </a:rPr>
              <a:t>	i.	COPD</a:t>
            </a:r>
          </a:p>
          <a:p>
            <a:pPr marL="685800" marR="0" indent="-228600">
              <a:spcBef>
                <a:spcPts val="0"/>
              </a:spcBef>
              <a:spcAft>
                <a:spcPts val="300"/>
              </a:spcAft>
              <a:tabLst>
                <a:tab pos="457200" algn="l"/>
              </a:tabLst>
            </a:pPr>
            <a:r>
              <a:rPr lang="en-US" dirty="0">
                <a:ea typeface="Times New Roman" panose="02020603050405020304" pitchFamily="18" charset="0"/>
              </a:rPr>
              <a:t>	ii.	CHF</a:t>
            </a:r>
          </a:p>
          <a:p>
            <a:pPr marL="685800" marR="0" indent="-228600">
              <a:spcBef>
                <a:spcPts val="0"/>
              </a:spcBef>
              <a:spcAft>
                <a:spcPts val="300"/>
              </a:spcAft>
              <a:tabLst>
                <a:tab pos="457200" algn="l"/>
              </a:tabLst>
            </a:pPr>
            <a:r>
              <a:rPr lang="en-US" dirty="0">
                <a:ea typeface="Times New Roman" panose="02020603050405020304" pitchFamily="18" charset="0"/>
              </a:rPr>
              <a:t>	iii.	Cardiac disease</a:t>
            </a:r>
          </a:p>
          <a:p>
            <a:pPr marL="685800" marR="0" indent="-228600">
              <a:spcBef>
                <a:spcPts val="0"/>
              </a:spcBef>
              <a:spcAft>
                <a:spcPts val="300"/>
              </a:spcAft>
              <a:tabLst>
                <a:tab pos="457200" algn="l"/>
              </a:tabLst>
            </a:pPr>
            <a:r>
              <a:rPr lang="en-US" sz="1200" dirty="0" smtClean="0">
                <a:effectLst/>
                <a:latin typeface="Times New Roman"/>
                <a:ea typeface="Times New Roman"/>
              </a:rPr>
              <a:t>c.	Document the severity or frequency of the symptoms.</a:t>
            </a:r>
          </a:p>
          <a:p>
            <a:pPr marL="685800" marR="0" indent="-228600">
              <a:spcBef>
                <a:spcPts val="0"/>
              </a:spcBef>
              <a:spcAft>
                <a:spcPts val="300"/>
              </a:spcAft>
              <a:tabLst>
                <a:tab pos="457200" algn="l"/>
              </a:tabLst>
            </a:pPr>
            <a:r>
              <a:rPr lang="en-US" sz="1200" dirty="0" smtClean="0">
                <a:effectLst/>
                <a:latin typeface="Times New Roman"/>
                <a:ea typeface="Times New Roman"/>
              </a:rPr>
              <a:t>d.	If specific additions to the device are needed, such as rails, this issue must be documented by the physician as proof of need. </a:t>
            </a:r>
          </a:p>
          <a:p>
            <a:pPr marL="457200" marR="0" indent="-228600">
              <a:spcBef>
                <a:spcPts val="0"/>
              </a:spcBef>
              <a:spcAft>
                <a:spcPts val="300"/>
              </a:spcAft>
              <a:tabLst>
                <a:tab pos="457200" algn="l"/>
              </a:tabLst>
            </a:pPr>
            <a:r>
              <a:rPr lang="en-US" sz="1200" dirty="0" smtClean="0">
                <a:effectLst/>
                <a:latin typeface="Times New Roman"/>
                <a:ea typeface="Times New Roman"/>
              </a:rPr>
              <a:t>2. 	Role of the community paramedic </a:t>
            </a:r>
          </a:p>
          <a:p>
            <a:pPr marL="685800" marR="0" indent="-228600">
              <a:spcBef>
                <a:spcPts val="0"/>
              </a:spcBef>
              <a:spcAft>
                <a:spcPts val="300"/>
              </a:spcAft>
              <a:tabLst>
                <a:tab pos="457200" algn="l"/>
              </a:tabLst>
            </a:pPr>
            <a:r>
              <a:rPr lang="en-US" sz="1200" dirty="0" smtClean="0">
                <a:effectLst/>
                <a:latin typeface="Times New Roman"/>
                <a:ea typeface="Times New Roman"/>
              </a:rPr>
              <a:t>a.	There are many types of in-home hospital beds available, but most follow the same general principles in terms of height, head/leg lift capabilities, and side rails. </a:t>
            </a:r>
          </a:p>
          <a:p>
            <a:pPr marL="685800" marR="0" indent="-228600">
              <a:spcBef>
                <a:spcPts val="0"/>
              </a:spcBef>
              <a:spcAft>
                <a:spcPts val="300"/>
              </a:spcAft>
              <a:tabLst>
                <a:tab pos="457200" algn="l"/>
              </a:tabLst>
            </a:pPr>
            <a:r>
              <a:rPr lang="en-US" sz="1200" dirty="0" smtClean="0">
                <a:effectLst/>
                <a:latin typeface="Times New Roman"/>
                <a:ea typeface="Times New Roman"/>
              </a:rPr>
              <a:t>b.	Contact the medical director if a patient may benefit from one of these beds but does not currently have one.</a:t>
            </a:r>
          </a:p>
          <a:p>
            <a:pPr marL="685800" marR="0" indent="-228600">
              <a:spcBef>
                <a:spcPts val="0"/>
              </a:spcBef>
              <a:spcAft>
                <a:spcPts val="300"/>
              </a:spcAft>
              <a:tabLst>
                <a:tab pos="457200" algn="l"/>
              </a:tabLst>
            </a:pPr>
            <a:r>
              <a:rPr lang="en-US" sz="1200" dirty="0" smtClean="0">
                <a:effectLst/>
                <a:latin typeface="Times New Roman"/>
                <a:ea typeface="Times New Roman"/>
              </a:rPr>
              <a:t>c.	If the patient already has an in-home hospital bed, discuss the requirements for the bed and the patient’s medical conditions during the enrollment visit. </a:t>
            </a:r>
          </a:p>
          <a:p>
            <a:pPr marL="685800" marR="0" indent="-228600">
              <a:spcBef>
                <a:spcPts val="0"/>
              </a:spcBef>
              <a:spcAft>
                <a:spcPts val="300"/>
              </a:spcAft>
              <a:tabLst>
                <a:tab pos="457200" algn="l"/>
              </a:tabLst>
            </a:pPr>
            <a:r>
              <a:rPr lang="en-US" sz="1200" dirty="0" smtClean="0">
                <a:effectLst/>
                <a:latin typeface="Times New Roman"/>
                <a:ea typeface="Times New Roman"/>
              </a:rPr>
              <a:t>d. 	Evaluate and document the type of device, and become familiar with its functionality. </a:t>
            </a:r>
          </a:p>
          <a:p>
            <a:pPr marL="685800" marR="0" indent="-228600">
              <a:spcBef>
                <a:spcPts val="0"/>
              </a:spcBef>
              <a:spcAft>
                <a:spcPts val="300"/>
              </a:spcAft>
              <a:tabLst>
                <a:tab pos="457200" algn="l"/>
              </a:tabLst>
            </a:pPr>
            <a:r>
              <a:rPr lang="en-US" sz="1200" dirty="0" smtClean="0">
                <a:effectLst/>
                <a:latin typeface="Times New Roman"/>
                <a:ea typeface="Times New Roman"/>
              </a:rPr>
              <a:t>e.	Evaluate the patient’s understanding of how to use the bed.</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176</a:t>
            </a:fld>
            <a:endParaRPr lang="en-US" altLang="en-US" dirty="0"/>
          </a:p>
        </p:txBody>
      </p:sp>
    </p:spTree>
    <p:extLst>
      <p:ext uri="{BB962C8B-B14F-4D97-AF65-F5344CB8AC3E}">
        <p14:creationId xmlns:p14="http://schemas.microsoft.com/office/powerpoint/2010/main" val="74258542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228600" marR="0" indent="-228600">
              <a:spcBef>
                <a:spcPts val="600"/>
              </a:spcBef>
              <a:spcAft>
                <a:spcPts val="600"/>
              </a:spcAft>
            </a:pPr>
            <a:r>
              <a:rPr lang="en-US" dirty="0">
                <a:ea typeface="Times New Roman" panose="02020603050405020304" pitchFamily="18" charset="0"/>
              </a:rPr>
              <a:t>O. 	Patient transfer devices</a:t>
            </a:r>
          </a:p>
          <a:p>
            <a:pPr marL="457200" marR="0" indent="-228600">
              <a:spcBef>
                <a:spcPts val="0"/>
              </a:spcBef>
              <a:spcAft>
                <a:spcPts val="300"/>
              </a:spcAft>
              <a:tabLst>
                <a:tab pos="457200" algn="l"/>
              </a:tabLst>
            </a:pPr>
            <a:r>
              <a:rPr lang="en-US" sz="1200" dirty="0" smtClean="0">
                <a:effectLst/>
                <a:latin typeface="Times New Roman"/>
                <a:ea typeface="Times New Roman"/>
              </a:rPr>
              <a:t>1. 	Overview</a:t>
            </a:r>
          </a:p>
          <a:p>
            <a:pPr marL="685800" marR="0" indent="-228600">
              <a:spcBef>
                <a:spcPts val="0"/>
              </a:spcBef>
              <a:spcAft>
                <a:spcPts val="300"/>
              </a:spcAft>
              <a:tabLst>
                <a:tab pos="457200" algn="l"/>
              </a:tabLst>
            </a:pPr>
            <a:r>
              <a:rPr lang="en-US" sz="1200" dirty="0" smtClean="0">
                <a:effectLst/>
                <a:latin typeface="Times New Roman"/>
                <a:ea typeface="Times New Roman"/>
              </a:rPr>
              <a:t>a.	Patient transfer devices allow a health care provider to assist or fully support transfer of the patient from one location to another. </a:t>
            </a:r>
          </a:p>
          <a:p>
            <a:pPr marL="685800" marR="0" indent="-228600">
              <a:spcBef>
                <a:spcPts val="0"/>
              </a:spcBef>
              <a:spcAft>
                <a:spcPts val="300"/>
              </a:spcAft>
              <a:tabLst>
                <a:tab pos="457200" algn="l"/>
              </a:tabLst>
            </a:pPr>
            <a:r>
              <a:rPr lang="en-US" sz="1200" dirty="0" smtClean="0">
                <a:effectLst/>
                <a:latin typeface="Times New Roman"/>
                <a:ea typeface="Times New Roman"/>
              </a:rPr>
              <a:t>b.	Devices in this category include:</a:t>
            </a:r>
          </a:p>
          <a:p>
            <a:pPr marL="685800" marR="0" indent="-228600">
              <a:spcBef>
                <a:spcPts val="0"/>
              </a:spcBef>
              <a:spcAft>
                <a:spcPts val="300"/>
              </a:spcAft>
              <a:tabLst>
                <a:tab pos="4572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Belts for lifting</a:t>
            </a:r>
          </a:p>
          <a:p>
            <a:pPr marL="685800" marR="0" indent="-228600">
              <a:spcBef>
                <a:spcPts val="0"/>
              </a:spcBef>
              <a:spcAft>
                <a:spcPts val="300"/>
              </a:spcAft>
              <a:tabLst>
                <a:tab pos="457200" algn="l"/>
              </a:tabLst>
            </a:pPr>
            <a:r>
              <a:rPr lang="en-US" sz="1200" dirty="0" smtClean="0">
                <a:effectLst/>
                <a:latin typeface="Times New Roman"/>
                <a:ea typeface="Times New Roman"/>
              </a:rPr>
              <a:t>	ii.	Slide boards for bed-to-bed transfers</a:t>
            </a:r>
          </a:p>
          <a:p>
            <a:pPr marL="685800" marR="0" indent="-228600">
              <a:spcBef>
                <a:spcPts val="0"/>
              </a:spcBef>
              <a:spcAft>
                <a:spcPts val="300"/>
              </a:spcAft>
              <a:tabLst>
                <a:tab pos="457200" algn="l"/>
              </a:tabLst>
            </a:pPr>
            <a:r>
              <a:rPr lang="en-US" sz="1200" dirty="0" smtClean="0">
                <a:effectLst/>
                <a:latin typeface="Times New Roman"/>
                <a:ea typeface="Times New Roman"/>
              </a:rPr>
              <a:t>	iii.	Hoyer lifts</a:t>
            </a:r>
          </a:p>
          <a:p>
            <a:pPr marL="685800" marR="0" indent="-228600">
              <a:spcBef>
                <a:spcPts val="0"/>
              </a:spcBef>
              <a:spcAft>
                <a:spcPts val="300"/>
              </a:spcAft>
              <a:tabLst>
                <a:tab pos="457200" algn="l"/>
              </a:tabLst>
            </a:pPr>
            <a:r>
              <a:rPr lang="en-US" sz="1200" dirty="0" smtClean="0">
                <a:effectLst/>
                <a:latin typeface="Times New Roman"/>
                <a:ea typeface="Times New Roman"/>
              </a:rPr>
              <a:t>	iv.	Draw sheets</a:t>
            </a:r>
          </a:p>
          <a:p>
            <a:pPr marL="685800" marR="0" indent="-228600">
              <a:spcBef>
                <a:spcPts val="0"/>
              </a:spcBef>
              <a:spcAft>
                <a:spcPts val="300"/>
              </a:spcAft>
              <a:tabLst>
                <a:tab pos="457200" algn="l"/>
              </a:tabLst>
            </a:pPr>
            <a:r>
              <a:rPr lang="en-US" sz="1200" dirty="0" smtClean="0">
                <a:effectLst/>
                <a:latin typeface="Times New Roman"/>
                <a:ea typeface="Times New Roman"/>
              </a:rPr>
              <a:t>	v.	Air-assisted transfer mats</a:t>
            </a:r>
          </a:p>
          <a:p>
            <a:pPr marL="685800" marR="0" indent="-228600">
              <a:spcBef>
                <a:spcPts val="0"/>
              </a:spcBef>
              <a:spcAft>
                <a:spcPts val="300"/>
              </a:spcAft>
              <a:tabLst>
                <a:tab pos="457200" algn="l"/>
              </a:tabLst>
            </a:pPr>
            <a:r>
              <a:rPr lang="en-US" sz="1200" dirty="0" smtClean="0">
                <a:effectLst/>
                <a:latin typeface="Times New Roman"/>
                <a:ea typeface="Times New Roman"/>
              </a:rPr>
              <a:t>c.	All of these devices have very different techniques of operation and require education on the specific device. </a:t>
            </a:r>
          </a:p>
          <a:p>
            <a:pPr marL="685800" marR="0" indent="-228600">
              <a:spcBef>
                <a:spcPts val="0"/>
              </a:spcBef>
              <a:spcAft>
                <a:spcPts val="300"/>
              </a:spcAft>
              <a:tabLst>
                <a:tab pos="457200" algn="l"/>
              </a:tabLst>
            </a:pPr>
            <a:r>
              <a:rPr lang="en-US" sz="1200" dirty="0" smtClean="0">
                <a:effectLst/>
                <a:latin typeface="Times New Roman"/>
                <a:ea typeface="Times New Roman"/>
              </a:rPr>
              <a:t>d.	During the patient needs assessment, the community paramedic should:</a:t>
            </a:r>
          </a:p>
          <a:p>
            <a:pPr marL="685800" marR="0" indent="-228600">
              <a:spcBef>
                <a:spcPts val="0"/>
              </a:spcBef>
              <a:spcAft>
                <a:spcPts val="300"/>
              </a:spcAft>
              <a:tabLst>
                <a:tab pos="4572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Locate such equipment</a:t>
            </a:r>
          </a:p>
          <a:p>
            <a:pPr marL="685800" marR="0" indent="-228600">
              <a:spcBef>
                <a:spcPts val="0"/>
              </a:spcBef>
              <a:spcAft>
                <a:spcPts val="300"/>
              </a:spcAft>
              <a:tabLst>
                <a:tab pos="457200" algn="l"/>
              </a:tabLst>
            </a:pPr>
            <a:r>
              <a:rPr lang="en-US" sz="1200" dirty="0" smtClean="0">
                <a:effectLst/>
                <a:latin typeface="Times New Roman"/>
                <a:ea typeface="Times New Roman"/>
              </a:rPr>
              <a:t>	ii.	Become familiar with the mechanics of the specific device</a:t>
            </a:r>
          </a:p>
          <a:p>
            <a:pPr marL="685800" marR="0" indent="-228600">
              <a:spcBef>
                <a:spcPts val="0"/>
              </a:spcBef>
              <a:spcAft>
                <a:spcPts val="300"/>
              </a:spcAft>
              <a:tabLst>
                <a:tab pos="457200" algn="l"/>
              </a:tabLst>
            </a:pPr>
            <a:r>
              <a:rPr lang="en-US" sz="1200" dirty="0" smtClean="0">
                <a:effectLst/>
                <a:latin typeface="Times New Roman"/>
                <a:ea typeface="Times New Roman"/>
              </a:rPr>
              <a:t>	iii.	Work with the provider to develop an educational piece for the patient</a:t>
            </a:r>
          </a:p>
          <a:p>
            <a:pPr marL="457200" marR="0" indent="-228600">
              <a:spcBef>
                <a:spcPts val="0"/>
              </a:spcBef>
              <a:spcAft>
                <a:spcPts val="300"/>
              </a:spcAft>
              <a:tabLst>
                <a:tab pos="457200" algn="l"/>
              </a:tabLst>
            </a:pPr>
            <a:r>
              <a:rPr lang="en-US" sz="1200" dirty="0" smtClean="0">
                <a:effectLst/>
                <a:latin typeface="Times New Roman"/>
                <a:ea typeface="Times New Roman"/>
              </a:rPr>
              <a:t>2. 	Role of the community paramedic</a:t>
            </a:r>
          </a:p>
          <a:p>
            <a:pPr marL="685800" marR="0" indent="-228600">
              <a:spcBef>
                <a:spcPts val="0"/>
              </a:spcBef>
              <a:spcAft>
                <a:spcPts val="300"/>
              </a:spcAft>
              <a:tabLst>
                <a:tab pos="457200" algn="l"/>
              </a:tabLst>
            </a:pPr>
            <a:r>
              <a:rPr lang="en-US" sz="1200" dirty="0" smtClean="0">
                <a:effectLst/>
                <a:latin typeface="Times New Roman"/>
                <a:ea typeface="Times New Roman"/>
              </a:rPr>
              <a:t>a.	Each community </a:t>
            </a:r>
            <a:r>
              <a:rPr lang="en-US" sz="1200" dirty="0" err="1" smtClean="0">
                <a:effectLst/>
                <a:latin typeface="Times New Roman"/>
                <a:ea typeface="Times New Roman"/>
              </a:rPr>
              <a:t>paramedicine</a:t>
            </a:r>
            <a:r>
              <a:rPr lang="en-US" sz="1200" dirty="0" smtClean="0">
                <a:effectLst/>
                <a:latin typeface="Times New Roman"/>
                <a:ea typeface="Times New Roman"/>
              </a:rPr>
              <a:t> program will have different requirements for the community paramedic to follow when moving, lifting, or transferring patients. </a:t>
            </a:r>
          </a:p>
          <a:p>
            <a:pPr marL="685800" marR="0" indent="-228600">
              <a:spcBef>
                <a:spcPts val="0"/>
              </a:spcBef>
              <a:spcAft>
                <a:spcPts val="300"/>
              </a:spcAft>
              <a:tabLst>
                <a:tab pos="457200" algn="l"/>
              </a:tabLst>
            </a:pPr>
            <a:r>
              <a:rPr lang="en-US" sz="1200" dirty="0" smtClean="0">
                <a:effectLst/>
                <a:latin typeface="Times New Roman"/>
                <a:ea typeface="Times New Roman"/>
              </a:rPr>
              <a:t>b.	Discuss these guidelines with the medical director. </a:t>
            </a:r>
          </a:p>
          <a:p>
            <a:pPr marL="685800" marR="0" indent="-228600">
              <a:spcBef>
                <a:spcPts val="0"/>
              </a:spcBef>
              <a:spcAft>
                <a:spcPts val="300"/>
              </a:spcAft>
              <a:tabLst>
                <a:tab pos="457200" algn="l"/>
              </a:tabLst>
            </a:pPr>
            <a:r>
              <a:rPr lang="en-US" sz="1200" dirty="0" smtClean="0">
                <a:effectLst/>
                <a:latin typeface="Times New Roman"/>
                <a:ea typeface="Times New Roman"/>
              </a:rPr>
              <a:t>c.	As with all devices, ensure that they are clean, free of debris, and structurally sound.</a:t>
            </a:r>
          </a:p>
          <a:p>
            <a:pPr marL="685800" marR="0" indent="-228600">
              <a:spcBef>
                <a:spcPts val="0"/>
              </a:spcBef>
              <a:spcAft>
                <a:spcPts val="300"/>
              </a:spcAft>
              <a:tabLst>
                <a:tab pos="457200" algn="l"/>
              </a:tabLst>
            </a:pPr>
            <a:r>
              <a:rPr lang="en-US" sz="1200" dirty="0" smtClean="0">
                <a:effectLst/>
                <a:latin typeface="Times New Roman"/>
                <a:ea typeface="Times New Roman"/>
              </a:rPr>
              <a:t>d.	When using a patient transfer device, maintain the appropriate posture during the actual transfer.</a:t>
            </a:r>
          </a:p>
          <a:p>
            <a:pPr marL="685800" marR="0" indent="-228600">
              <a:spcBef>
                <a:spcPts val="0"/>
              </a:spcBef>
              <a:spcAft>
                <a:spcPts val="300"/>
              </a:spcAft>
              <a:tabLst>
                <a:tab pos="457200" algn="l"/>
              </a:tabLst>
            </a:pPr>
            <a:r>
              <a:rPr lang="en-US" sz="1200" dirty="0" smtClean="0">
                <a:effectLst/>
                <a:latin typeface="Times New Roman"/>
                <a:ea typeface="Times New Roman"/>
              </a:rPr>
              <a:t>e.	When working with the family, ensure that the transfer device is appropriate for the patient. </a:t>
            </a:r>
          </a:p>
          <a:p>
            <a:pPr marL="914400" marR="0" indent="-228600">
              <a:spcBef>
                <a:spcPts val="0"/>
              </a:spcBef>
              <a:spcAft>
                <a:spcPts val="300"/>
              </a:spcAft>
              <a:tabLst>
                <a:tab pos="457200" algn="l"/>
              </a:tabLst>
            </a:pPr>
            <a:r>
              <a:rPr lang="en-US" sz="1200" dirty="0" err="1" smtClean="0">
                <a:effectLst/>
                <a:latin typeface="Times New Roman"/>
                <a:ea typeface="Times New Roman"/>
              </a:rPr>
              <a:t>i</a:t>
            </a:r>
            <a:r>
              <a:rPr lang="en-US" sz="1200" dirty="0" smtClean="0">
                <a:effectLst/>
                <a:latin typeface="Times New Roman"/>
                <a:ea typeface="Times New Roman"/>
              </a:rPr>
              <a:t>.	If the patient needs full assistance, make sure he or she does not only have a transfer belt.</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177</a:t>
            </a:fld>
            <a:endParaRPr lang="en-US" altLang="en-US" dirty="0"/>
          </a:p>
        </p:txBody>
      </p:sp>
    </p:spTree>
    <p:extLst>
      <p:ext uri="{BB962C8B-B14F-4D97-AF65-F5344CB8AC3E}">
        <p14:creationId xmlns:p14="http://schemas.microsoft.com/office/powerpoint/2010/main" val="3532358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2. 	Monitoring</a:t>
            </a:r>
          </a:p>
          <a:p>
            <a:pPr marL="685800" marR="0" indent="-228600">
              <a:spcBef>
                <a:spcPts val="0"/>
              </a:spcBef>
              <a:spcAft>
                <a:spcPts val="300"/>
              </a:spcAft>
              <a:tabLst>
                <a:tab pos="457200" algn="l"/>
              </a:tabLst>
            </a:pPr>
            <a:r>
              <a:rPr lang="en-US" sz="1200" dirty="0" smtClean="0">
                <a:effectLst/>
                <a:latin typeface="Times New Roman"/>
                <a:ea typeface="Times New Roman"/>
              </a:rPr>
              <a:t>a.	When a cardiovascular condition is present or suspected:</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Perform a thorough history and physical assessment</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Use guidelines such as OPQRST (onset, provocation/palliation, quality, region/radiation, severity, timing)</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Common symptoms of CAD include: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Dyspnea on exertion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Chest pain or shortness of breath at rest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iii.	Jaw pain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iv.	Intermittent nausea</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18</a:t>
            </a:fld>
            <a:endParaRPr lang="en-US" altLang="en-US" dirty="0"/>
          </a:p>
        </p:txBody>
      </p:sp>
    </p:spTree>
    <p:extLst>
      <p:ext uri="{BB962C8B-B14F-4D97-AF65-F5344CB8AC3E}">
        <p14:creationId xmlns:p14="http://schemas.microsoft.com/office/powerpoint/2010/main" val="2767675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914400" marR="0" indent="-457200">
              <a:spcBef>
                <a:spcPts val="0"/>
              </a:spcBef>
              <a:spcAft>
                <a:spcPts val="300"/>
              </a:spcAft>
              <a:tabLst>
                <a:tab pos="457200" algn="l"/>
                <a:tab pos="685800" algn="l"/>
              </a:tabLst>
            </a:pPr>
            <a:r>
              <a:rPr lang="en-US" dirty="0" smtClean="0">
                <a:ea typeface="Times New Roman" panose="02020603050405020304" pitchFamily="18" charset="0"/>
              </a:rPr>
              <a:t>c.</a:t>
            </a:r>
            <a:r>
              <a:rPr lang="en-US" dirty="0">
                <a:ea typeface="Times New Roman" panose="02020603050405020304" pitchFamily="18" charset="0"/>
              </a:rPr>
              <a:t>	During the physical assessment, evaluate the patient for:</a:t>
            </a:r>
          </a:p>
          <a:p>
            <a:pPr marL="914400" marR="0" indent="-457200">
              <a:spcBef>
                <a:spcPts val="0"/>
              </a:spcBef>
              <a:spcAft>
                <a:spcPts val="300"/>
              </a:spcAft>
              <a:tabLst>
                <a:tab pos="457200" algn="l"/>
                <a:tab pos="685800" algn="l"/>
              </a:tabLst>
            </a:pPr>
            <a:r>
              <a:rPr lang="en-US" dirty="0">
                <a:ea typeface="Times New Roman" panose="02020603050405020304" pitchFamily="18" charset="0"/>
              </a:rPr>
              <a:t>	i.	Bruits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	ii.	Murmurs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	iii.	Third heart sounds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	iv.	Basilar rales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	v.	Peripheral </a:t>
            </a:r>
            <a:r>
              <a:rPr lang="en-US" dirty="0" smtClean="0">
                <a:ea typeface="Times New Roman" panose="02020603050405020304" pitchFamily="18" charset="0"/>
              </a:rPr>
              <a:t>edema</a:t>
            </a:r>
          </a:p>
          <a:p>
            <a:pPr marL="914400" marR="0" indent="-457200">
              <a:spcBef>
                <a:spcPts val="0"/>
              </a:spcBef>
              <a:spcAft>
                <a:spcPts val="300"/>
              </a:spcAft>
              <a:tabLst>
                <a:tab pos="457200" algn="l"/>
                <a:tab pos="685800" algn="l"/>
              </a:tabLst>
            </a:pPr>
            <a:r>
              <a:rPr lang="en-US" dirty="0" smtClean="0">
                <a:ea typeface="Times New Roman" panose="02020603050405020304" pitchFamily="18" charset="0"/>
              </a:rPr>
              <a:t>	vi</a:t>
            </a:r>
            <a:r>
              <a:rPr lang="en-US" dirty="0">
                <a:ea typeface="Times New Roman" panose="02020603050405020304" pitchFamily="18" charset="0"/>
              </a:rPr>
              <a:t>.	Jugular vein </a:t>
            </a:r>
            <a:r>
              <a:rPr lang="en-US" dirty="0" smtClean="0">
                <a:ea typeface="Times New Roman" panose="02020603050405020304" pitchFamily="18" charset="0"/>
              </a:rPr>
              <a:t>distention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Obtain a 12-lead electrocardiogram (ECG) as part of the baseline assessment and anytime the patient experiences symptoms or events that could be considered cardiac related.</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Document the patient’s most recent serum lipid profile, or at least the last date it was performed.</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Remind physician to order updated serum lipid profile or evaluate the efficacy of medications</a:t>
            </a:r>
          </a:p>
          <a:p>
            <a:pPr marL="914400" marR="0" indent="-457200">
              <a:spcBef>
                <a:spcPts val="0"/>
              </a:spcBef>
              <a:spcAft>
                <a:spcPts val="300"/>
              </a:spcAft>
              <a:tabLst>
                <a:tab pos="457200" algn="l"/>
                <a:tab pos="685800" algn="l"/>
              </a:tabLst>
            </a:pPr>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19</a:t>
            </a:fld>
            <a:endParaRPr lang="en-US" altLang="en-US" dirty="0"/>
          </a:p>
        </p:txBody>
      </p:sp>
    </p:spTree>
    <p:extLst>
      <p:ext uri="{BB962C8B-B14F-4D97-AF65-F5344CB8AC3E}">
        <p14:creationId xmlns:p14="http://schemas.microsoft.com/office/powerpoint/2010/main" val="567876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Chapter</a:t>
            </a:r>
            <a:r>
              <a:rPr lang="en-US" baseline="0" dirty="0"/>
              <a:t> 15: Chronic Disease Management</a:t>
            </a:r>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2</a:t>
            </a:fld>
            <a:endParaRPr lang="en-US" altLang="en-US" dirty="0"/>
          </a:p>
        </p:txBody>
      </p:sp>
    </p:spTree>
    <p:extLst>
      <p:ext uri="{BB962C8B-B14F-4D97-AF65-F5344CB8AC3E}">
        <p14:creationId xmlns:p14="http://schemas.microsoft.com/office/powerpoint/2010/main" val="1465788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3. 	Management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The primary goals when managing CAD are to:</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Identify the risk of unstable angina or an acute myocardial infarction </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Improve the quality of overall functional capacity limiting the patient’s capabilities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The treatment modalities for CAD include:</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Smoking cessation</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Lifestyle changes</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iii.	Dietary habit changes</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iv.	Medication management</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v.	Potential surgical/intervention procedures (</a:t>
            </a:r>
            <a:r>
              <a:rPr lang="en-US" sz="1200" dirty="0" err="1" smtClean="0">
                <a:effectLst/>
                <a:latin typeface="Times New Roman"/>
                <a:ea typeface="Times New Roman"/>
              </a:rPr>
              <a:t>ie</a:t>
            </a:r>
            <a:r>
              <a:rPr lang="en-US" sz="1200" dirty="0" smtClean="0">
                <a:effectLst/>
                <a:latin typeface="Times New Roman"/>
                <a:ea typeface="Times New Roman"/>
              </a:rPr>
              <a:t>, placement of stents and removal of the plaque)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The community paramedic should determine the patient’s specific dietary needs from the plan of care.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Medications used to manage CAD include: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Antiplatelet agents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β-blockers (beta-blockers)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iii.	Lipid-lowering agents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iv.	Angiotensin-converting enzyme (ACE) inhibitors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Long-term monitoring of these patients should focus on:</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Documenting compliance with the treatment regimen</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Vital signs</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iii.	Changes in overall symptoms and ability to carry out activities of daily living (ADLs)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f. 	Obtain a baseline ECG during the enrollment visit for all patients who have a known diagnosis of cardiovascular disease and a secondary one for those exhibiting symptoms.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g.	Follow local protocols.</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20</a:t>
            </a:fld>
            <a:endParaRPr lang="en-US" altLang="en-US" dirty="0"/>
          </a:p>
        </p:txBody>
      </p:sp>
    </p:spTree>
    <p:extLst>
      <p:ext uri="{BB962C8B-B14F-4D97-AF65-F5344CB8AC3E}">
        <p14:creationId xmlns:p14="http://schemas.microsoft.com/office/powerpoint/2010/main" val="1648557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dirty="0">
                <a:ea typeface="Times New Roman" panose="02020603050405020304" pitchFamily="18" charset="0"/>
              </a:rPr>
              <a:t>4. 	Education</a:t>
            </a:r>
          </a:p>
          <a:p>
            <a:pPr marL="685800" marR="0" indent="-228600">
              <a:spcBef>
                <a:spcPts val="0"/>
              </a:spcBef>
              <a:spcAft>
                <a:spcPts val="300"/>
              </a:spcAft>
              <a:tabLst>
                <a:tab pos="457200" algn="l"/>
                <a:tab pos="685800" algn="l"/>
              </a:tabLst>
            </a:pPr>
            <a:r>
              <a:rPr lang="en-US" dirty="0">
                <a:ea typeface="Times New Roman" panose="02020603050405020304" pitchFamily="18" charset="0"/>
              </a:rPr>
              <a:t>a.	Education related to CAD should focus on the generalized definition and causes of this disease, such as: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	i.	Poor dietary habits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	ii.	Sedentary lifestyle</a:t>
            </a:r>
          </a:p>
          <a:p>
            <a:pPr marL="914400" marR="0" indent="-457200">
              <a:spcBef>
                <a:spcPts val="0"/>
              </a:spcBef>
              <a:spcAft>
                <a:spcPts val="300"/>
              </a:spcAft>
              <a:tabLst>
                <a:tab pos="457200" algn="l"/>
                <a:tab pos="685800" algn="l"/>
              </a:tabLst>
            </a:pPr>
            <a:r>
              <a:rPr lang="en-US" dirty="0">
                <a:ea typeface="Times New Roman" panose="02020603050405020304" pitchFamily="18" charset="0"/>
              </a:rPr>
              <a:t>	iii.	Undesirable cholesterol levels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If the patient’s health literacy level is high, discuss how the body processes fatty deposits, plaque buildup, and laboratory tests such as a full serum lipid profile.</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21</a:t>
            </a:fld>
            <a:endParaRPr lang="en-US" altLang="en-US" dirty="0"/>
          </a:p>
        </p:txBody>
      </p:sp>
    </p:spTree>
    <p:extLst>
      <p:ext uri="{BB962C8B-B14F-4D97-AF65-F5344CB8AC3E}">
        <p14:creationId xmlns:p14="http://schemas.microsoft.com/office/powerpoint/2010/main" val="250262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228600" marR="0" indent="-228600">
              <a:spcBef>
                <a:spcPts val="600"/>
              </a:spcBef>
              <a:spcAft>
                <a:spcPts val="600"/>
              </a:spcAft>
            </a:pPr>
            <a:r>
              <a:rPr lang="en-US" dirty="0">
                <a:ea typeface="Times New Roman" panose="02020603050405020304" pitchFamily="18" charset="0"/>
              </a:rPr>
              <a:t>B. 	Congestive heart failure</a:t>
            </a:r>
          </a:p>
          <a:p>
            <a:pPr marL="457200" marR="0" indent="-228600">
              <a:spcBef>
                <a:spcPts val="0"/>
              </a:spcBef>
              <a:spcAft>
                <a:spcPts val="300"/>
              </a:spcAft>
              <a:tabLst>
                <a:tab pos="457200" algn="l"/>
              </a:tabLst>
            </a:pPr>
            <a:r>
              <a:rPr lang="en-US" dirty="0">
                <a:ea typeface="Times New Roman" panose="02020603050405020304" pitchFamily="18" charset="0"/>
              </a:rPr>
              <a:t>1. 	Congestive heart failure (CHF)</a:t>
            </a:r>
            <a:r>
              <a:rPr lang="en-US" b="1" dirty="0">
                <a:ea typeface="Times New Roman" panose="02020603050405020304" pitchFamily="18" charset="0"/>
              </a:rPr>
              <a:t> </a:t>
            </a:r>
            <a:r>
              <a:rPr lang="en-US" dirty="0">
                <a:ea typeface="Times New Roman" panose="02020603050405020304" pitchFamily="18" charset="0"/>
              </a:rPr>
              <a:t>is a cardiac condition in which the ventricles are unable to pump effectively enough to maintain adequate circulation to the rest of the body.</a:t>
            </a:r>
          </a:p>
          <a:p>
            <a:pPr marL="685800" marR="0" indent="-228600">
              <a:spcBef>
                <a:spcPts val="0"/>
              </a:spcBef>
              <a:spcAft>
                <a:spcPts val="300"/>
              </a:spcAft>
              <a:tabLst>
                <a:tab pos="457200" algn="l"/>
                <a:tab pos="685800" algn="l"/>
              </a:tabLst>
            </a:pPr>
            <a:r>
              <a:rPr lang="en-US" dirty="0">
                <a:ea typeface="Times New Roman" panose="02020603050405020304" pitchFamily="18" charset="0"/>
              </a:rPr>
              <a:t>a.	According to the American Heart Association (AHA), more than 650,000 cases of CHF are diagnosed in the United States each year.</a:t>
            </a:r>
          </a:p>
          <a:p>
            <a:pPr marL="685800" marR="0" indent="-228600">
              <a:spcBef>
                <a:spcPts val="0"/>
              </a:spcBef>
              <a:spcAft>
                <a:spcPts val="300"/>
              </a:spcAft>
              <a:tabLst>
                <a:tab pos="457200" algn="l"/>
                <a:tab pos="685800" algn="l"/>
              </a:tabLst>
            </a:pPr>
            <a:r>
              <a:rPr lang="en-US" dirty="0">
                <a:ea typeface="Times New Roman" panose="02020603050405020304" pitchFamily="18" charset="0"/>
              </a:rPr>
              <a:t>b.	CHF can occur secondary to either systolic, diastolic, or right-sided heart dysfunction.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CHF is very complex and affects multiple organ systems.</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22</a:t>
            </a:fld>
            <a:endParaRPr lang="en-US" altLang="en-US" dirty="0"/>
          </a:p>
        </p:txBody>
      </p:sp>
    </p:spTree>
    <p:extLst>
      <p:ext uri="{BB962C8B-B14F-4D97-AF65-F5344CB8AC3E}">
        <p14:creationId xmlns:p14="http://schemas.microsoft.com/office/powerpoint/2010/main" val="3369124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685800" marR="0" lvl="0" indent="-228600" algn="l" defTabSz="914400" rtl="0" eaLnBrk="0" fontAlgn="base" latinLnBrk="0" hangingPunct="0">
              <a:lnSpc>
                <a:spcPct val="100000"/>
              </a:lnSpc>
              <a:spcBef>
                <a:spcPts val="0"/>
              </a:spcBef>
              <a:spcAft>
                <a:spcPts val="300"/>
              </a:spcAft>
              <a:buClrTx/>
              <a:buSzTx/>
              <a:buFontTx/>
              <a:buNone/>
              <a:tabLst>
                <a:tab pos="457200" algn="l"/>
                <a:tab pos="685800" algn="l"/>
              </a:tabLst>
              <a:defRPr/>
            </a:pPr>
            <a:r>
              <a:rPr lang="en-US" dirty="0">
                <a:ea typeface="Times New Roman" panose="02020603050405020304" pitchFamily="18" charset="0"/>
              </a:rPr>
              <a:t>d.	Risk factors for this condition include diabetes, hypertension, metabolic syndromes, atherosclerotic </a:t>
            </a:r>
            <a:r>
              <a:rPr lang="en-US" dirty="0" smtClean="0">
                <a:ea typeface="Times New Roman" panose="02020603050405020304" pitchFamily="18" charset="0"/>
              </a:rPr>
              <a:t>disease, </a:t>
            </a:r>
            <a:r>
              <a:rPr lang="en-US" dirty="0" smtClean="0">
                <a:solidFill>
                  <a:srgbClr val="000000"/>
                </a:solidFill>
                <a:ea typeface="Times New Roman" panose="02020603050405020304" pitchFamily="18" charset="0"/>
              </a:rPr>
              <a:t>obesity, myocardial infarction, and viral infections.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To establish a diagnosis of CHF, the patient’s primary care physician assesses the patient’s risk and symptoms, and performs diagnostic tests.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Two-dimensional echocardiogram</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Measurement of B-type natriuretic peptide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iii.	Comprehensive metabolic panel</a:t>
            </a:r>
          </a:p>
          <a:p>
            <a:pPr marL="457200" marR="0" indent="-228600">
              <a:spcBef>
                <a:spcPts val="0"/>
              </a:spcBef>
              <a:spcAft>
                <a:spcPts val="300"/>
              </a:spcAft>
              <a:tabLst>
                <a:tab pos="457200" algn="l"/>
              </a:tabLst>
            </a:pPr>
            <a:r>
              <a:rPr lang="en-US" sz="1200" dirty="0" smtClean="0">
                <a:effectLst/>
                <a:latin typeface="Times New Roman"/>
                <a:ea typeface="Times New Roman"/>
              </a:rPr>
              <a:t>2. 	The American College of Cardiology Foundation has established four stages of CHF:</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a:t>
            </a:r>
            <a:r>
              <a:rPr lang="en-US" sz="1200" i="1" dirty="0" smtClean="0">
                <a:effectLst/>
                <a:latin typeface="Times New Roman"/>
                <a:ea typeface="Times New Roman"/>
              </a:rPr>
              <a:t>Stage A.</a:t>
            </a:r>
            <a:r>
              <a:rPr lang="en-US" sz="1200" dirty="0" smtClean="0">
                <a:effectLst/>
                <a:latin typeface="Times New Roman"/>
                <a:ea typeface="Times New Roman"/>
              </a:rPr>
              <a:t> At high risk for heart failure but without structural heart disease or symptoms of heart failure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a:t>
            </a:r>
            <a:r>
              <a:rPr lang="en-US" sz="1200" i="1" dirty="0" smtClean="0">
                <a:effectLst/>
                <a:latin typeface="Times New Roman"/>
                <a:ea typeface="Times New Roman"/>
              </a:rPr>
              <a:t>Stage B</a:t>
            </a:r>
            <a:r>
              <a:rPr lang="en-US" sz="1200" dirty="0" smtClean="0">
                <a:effectLst/>
                <a:latin typeface="Times New Roman"/>
                <a:ea typeface="Times New Roman"/>
              </a:rPr>
              <a:t>. Structural heart disease but without signs or symptoms of heart failure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a:t>
            </a:r>
            <a:r>
              <a:rPr lang="en-US" sz="1200" i="1" dirty="0" smtClean="0">
                <a:effectLst/>
                <a:latin typeface="Times New Roman"/>
                <a:ea typeface="Times New Roman"/>
              </a:rPr>
              <a:t>Stage C</a:t>
            </a:r>
            <a:r>
              <a:rPr lang="en-US" sz="1200" dirty="0" smtClean="0">
                <a:effectLst/>
                <a:latin typeface="Times New Roman"/>
                <a:ea typeface="Times New Roman"/>
              </a:rPr>
              <a:t>. Structural heart disease with prior or current symptoms of heart failure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a:t>
            </a:r>
            <a:r>
              <a:rPr lang="en-US" sz="1200" i="1" dirty="0" smtClean="0">
                <a:effectLst/>
                <a:latin typeface="Times New Roman"/>
                <a:ea typeface="Times New Roman"/>
              </a:rPr>
              <a:t>Stage D</a:t>
            </a:r>
            <a:r>
              <a:rPr lang="en-US" sz="1200" dirty="0" smtClean="0">
                <a:effectLst/>
                <a:latin typeface="Times New Roman"/>
                <a:ea typeface="Times New Roman"/>
              </a:rPr>
              <a:t>. Refractory heart failure requiring specialized interventions </a:t>
            </a:r>
          </a:p>
          <a:p>
            <a:pPr marL="457200" marR="0" indent="-228600">
              <a:spcBef>
                <a:spcPts val="0"/>
              </a:spcBef>
              <a:spcAft>
                <a:spcPts val="300"/>
              </a:spcAft>
              <a:tabLst>
                <a:tab pos="457200" algn="l"/>
              </a:tabLst>
            </a:pPr>
            <a:r>
              <a:rPr lang="en-US" sz="1200" dirty="0" smtClean="0">
                <a:effectLst/>
                <a:latin typeface="Times New Roman"/>
                <a:ea typeface="Times New Roman"/>
              </a:rPr>
              <a:t>3. 	Once the patient’s primary care physician has established the patient’s stage, the patient’s condition is then classified according to the New York Heart Association’s functional capacity guidelines (Classes I, II, III, and IV).</a:t>
            </a:r>
          </a:p>
          <a:p>
            <a:pPr marL="457200" marR="0" indent="-228600">
              <a:spcBef>
                <a:spcPts val="0"/>
              </a:spcBef>
              <a:spcAft>
                <a:spcPts val="300"/>
              </a:spcAft>
              <a:tabLst>
                <a:tab pos="457200" algn="l"/>
              </a:tabLst>
            </a:pPr>
            <a:r>
              <a:rPr lang="en-US" sz="1200" dirty="0" smtClean="0">
                <a:effectLst/>
                <a:latin typeface="Times New Roman"/>
                <a:ea typeface="Times New Roman"/>
              </a:rPr>
              <a:t>4. 	The community paramedic should document the classification during:</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The enrollment and end-of-care visits to evaluate the efficacy of the treatments provided</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At each visit to determine whether there are differences in symptoms or exacerbation with physical activity</a:t>
            </a: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23</a:t>
            </a:fld>
            <a:endParaRPr lang="en-US" altLang="en-US" dirty="0"/>
          </a:p>
        </p:txBody>
      </p:sp>
    </p:spTree>
    <p:extLst>
      <p:ext uri="{BB962C8B-B14F-4D97-AF65-F5344CB8AC3E}">
        <p14:creationId xmlns:p14="http://schemas.microsoft.com/office/powerpoint/2010/main" val="520998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a:t>
            </a:r>
            <a:r>
              <a:rPr lang="en-US" dirty="0" smtClean="0"/>
              <a:t>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5. 	Monitoring and management</a:t>
            </a:r>
          </a:p>
          <a:p>
            <a:pPr marL="685800" marR="0" indent="-228600">
              <a:spcBef>
                <a:spcPts val="0"/>
              </a:spcBef>
              <a:spcAft>
                <a:spcPts val="300"/>
              </a:spcAft>
              <a:tabLst>
                <a:tab pos="457200" algn="l"/>
              </a:tabLst>
            </a:pPr>
            <a:r>
              <a:rPr lang="en-US" sz="1200" dirty="0" smtClean="0">
                <a:effectLst/>
                <a:latin typeface="Times New Roman"/>
                <a:ea typeface="Times New Roman"/>
              </a:rPr>
              <a:t>a.	To help manage patients, the primary manager of the patient’s condition is established before the patient is enrolled in the community </a:t>
            </a:r>
            <a:r>
              <a:rPr lang="en-US" sz="1200" dirty="0" err="1" smtClean="0">
                <a:effectLst/>
                <a:latin typeface="Times New Roman"/>
                <a:ea typeface="Times New Roman"/>
              </a:rPr>
              <a:t>paramedicine</a:t>
            </a:r>
            <a:r>
              <a:rPr lang="en-US" sz="1200" dirty="0" smtClean="0">
                <a:effectLst/>
                <a:latin typeface="Times New Roman"/>
                <a:ea typeface="Times New Roman"/>
              </a:rPr>
              <a:t> program.</a:t>
            </a:r>
          </a:p>
          <a:p>
            <a:pPr marL="457200" marR="0" indent="-228600">
              <a:spcBef>
                <a:spcPts val="0"/>
              </a:spcBef>
              <a:spcAft>
                <a:spcPts val="300"/>
              </a:spcAft>
              <a:tabLst>
                <a:tab pos="457200" algn="l"/>
              </a:tabLst>
            </a:pPr>
            <a:r>
              <a:rPr lang="en-US" sz="1200" dirty="0" smtClean="0">
                <a:effectLst/>
                <a:latin typeface="Times New Roman"/>
                <a:ea typeface="Times New Roman"/>
              </a:rPr>
              <a:t>6. 	In the early stages of CHF, the primary care physician may treat the patient; in the later stages, a cardiologist and a nephrologist may control all aspects of treatment. </a:t>
            </a:r>
          </a:p>
          <a:p>
            <a:pPr marL="457200" marR="0" indent="-228600">
              <a:spcBef>
                <a:spcPts val="0"/>
              </a:spcBef>
              <a:spcAft>
                <a:spcPts val="300"/>
              </a:spcAft>
              <a:tabLst>
                <a:tab pos="457200" algn="l"/>
              </a:tabLst>
            </a:pPr>
            <a:r>
              <a:rPr lang="en-US" dirty="0" smtClean="0">
                <a:ea typeface="Times New Roman" panose="02020603050405020304" pitchFamily="18" charset="0"/>
              </a:rPr>
              <a:t>7</a:t>
            </a:r>
            <a:r>
              <a:rPr lang="en-US" dirty="0">
                <a:ea typeface="Times New Roman" panose="02020603050405020304" pitchFamily="18" charset="0"/>
              </a:rPr>
              <a:t>.	Once you have confirmed the primary manager with the medical director, evaluate the treatment goals designated by that physician per the plan of care. </a:t>
            </a:r>
          </a:p>
          <a:p>
            <a:pPr marL="457200" marR="0" indent="-228600">
              <a:spcBef>
                <a:spcPts val="0"/>
              </a:spcBef>
              <a:spcAft>
                <a:spcPts val="300"/>
              </a:spcAft>
              <a:tabLst>
                <a:tab pos="457200" algn="l"/>
              </a:tabLst>
            </a:pPr>
            <a:r>
              <a:rPr lang="en-US" sz="1200" dirty="0" smtClean="0">
                <a:effectLst/>
                <a:latin typeface="Times New Roman"/>
                <a:ea typeface="Times New Roman"/>
              </a:rPr>
              <a:t>8.	Considerations include: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What is the goal “dry” or optimal weight for this patient?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Is there a diuresis protocol that the community paramedic should follow?</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Are there any dietary and fluid restrictions that the patient must adhere to?</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Has the physician established a “threshold of exacerbation” weight?</a:t>
            </a:r>
          </a:p>
          <a:p>
            <a:pPr marL="457200" marR="0" indent="-228600">
              <a:spcBef>
                <a:spcPts val="0"/>
              </a:spcBef>
              <a:spcAft>
                <a:spcPts val="300"/>
              </a:spcAft>
              <a:tabLst>
                <a:tab pos="457200" algn="l"/>
              </a:tabLst>
            </a:pPr>
            <a:r>
              <a:rPr lang="en-US" sz="1200" dirty="0" smtClean="0">
                <a:effectLst/>
                <a:latin typeface="Times New Roman"/>
                <a:ea typeface="Times New Roman"/>
              </a:rPr>
              <a:t>9.	The threshold of exacerbation</a:t>
            </a:r>
            <a:r>
              <a:rPr lang="en-US" sz="1200" b="1" dirty="0" smtClean="0">
                <a:effectLst/>
                <a:latin typeface="Times New Roman"/>
                <a:ea typeface="Times New Roman"/>
              </a:rPr>
              <a:t> </a:t>
            </a:r>
            <a:r>
              <a:rPr lang="en-US" sz="1200" dirty="0" smtClean="0">
                <a:effectLst/>
                <a:latin typeface="Times New Roman"/>
                <a:ea typeface="Times New Roman"/>
              </a:rPr>
              <a:t>is the weight level at which a patient begins to have symptoms of exacerbation.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Some patients with CHF have their symptoms worsen when they gain 2 to 3 pounds; others can gain 20 pounds before they experience exacerbation.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Once you confirm the dry or optimal weight per the plan of care, you will be able to evaluate the threshold of exacerbation.</a:t>
            </a:r>
          </a:p>
          <a:p>
            <a:pPr marL="457200" marR="0" indent="-228600">
              <a:spcBef>
                <a:spcPts val="0"/>
              </a:spcBef>
              <a:spcAft>
                <a:spcPts val="300"/>
              </a:spcAft>
              <a:tabLst>
                <a:tab pos="457200" algn="l"/>
              </a:tabLst>
            </a:pPr>
            <a:r>
              <a:rPr lang="en-US" sz="1200" dirty="0" smtClean="0">
                <a:effectLst/>
                <a:latin typeface="Times New Roman"/>
                <a:ea typeface="Times New Roman"/>
              </a:rPr>
              <a:t>10.	 Medications that are commonly prescribed for systolic heart failure include: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ACE inhibitors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Angiotensin receptor blockers (ARBs) for those patients who cannot tolerate ACE inhibitors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β-blockers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Diuretics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Digitalis glycosides for patients with atrial fibrillation</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24</a:t>
            </a:fld>
            <a:endParaRPr lang="en-US" altLang="en-US" dirty="0"/>
          </a:p>
        </p:txBody>
      </p:sp>
    </p:spTree>
    <p:extLst>
      <p:ext uri="{BB962C8B-B14F-4D97-AF65-F5344CB8AC3E}">
        <p14:creationId xmlns:p14="http://schemas.microsoft.com/office/powerpoint/2010/main" val="2502505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11.	 Education</a:t>
            </a:r>
          </a:p>
          <a:p>
            <a:pPr marL="685800" marR="0" indent="-228600">
              <a:spcBef>
                <a:spcPts val="0"/>
              </a:spcBef>
              <a:spcAft>
                <a:spcPts val="300"/>
              </a:spcAft>
              <a:tabLst>
                <a:tab pos="457200" algn="l"/>
              </a:tabLst>
            </a:pPr>
            <a:r>
              <a:rPr lang="en-US" sz="1200" dirty="0" smtClean="0">
                <a:effectLst/>
                <a:latin typeface="Times New Roman"/>
                <a:ea typeface="Times New Roman"/>
              </a:rPr>
              <a:t>a.	Patient education related to CHF is essential for a patient to manage his or her symptoms.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Many resources to increase understanding of this disease are found online from the AHA and at local hospitals.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Stoplight action plan uses traffic lights as a metaphor to classify symptoms as red, yellow, or green.</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Patients evaluate if it is time to call their primary care physicians if the patient is in the yellow zone to prevent symptoms from progressing to red zone (worsened dyspnea, edema, or weight gain).</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25</a:t>
            </a:fld>
            <a:endParaRPr lang="en-US" altLang="en-US" dirty="0"/>
          </a:p>
        </p:txBody>
      </p:sp>
    </p:spTree>
    <p:extLst>
      <p:ext uri="{BB962C8B-B14F-4D97-AF65-F5344CB8AC3E}">
        <p14:creationId xmlns:p14="http://schemas.microsoft.com/office/powerpoint/2010/main" val="39475393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228600" marR="0" indent="-228600">
              <a:spcBef>
                <a:spcPts val="600"/>
              </a:spcBef>
              <a:spcAft>
                <a:spcPts val="600"/>
              </a:spcAft>
            </a:pPr>
            <a:r>
              <a:rPr lang="en-US" b="0" dirty="0">
                <a:ea typeface="Times New Roman" panose="02020603050405020304" pitchFamily="18" charset="0"/>
              </a:rPr>
              <a:t>C. 	Hypertension</a:t>
            </a:r>
          </a:p>
          <a:p>
            <a:pPr marL="457200" marR="0" indent="-228600">
              <a:spcBef>
                <a:spcPts val="0"/>
              </a:spcBef>
              <a:spcAft>
                <a:spcPts val="300"/>
              </a:spcAft>
              <a:tabLst>
                <a:tab pos="457200" algn="l"/>
              </a:tabLst>
            </a:pPr>
            <a:r>
              <a:rPr lang="en-US" dirty="0">
                <a:ea typeface="Times New Roman" panose="02020603050405020304" pitchFamily="18" charset="0"/>
              </a:rPr>
              <a:t>1.	Hypertension</a:t>
            </a:r>
            <a:r>
              <a:rPr lang="en-US" b="1" dirty="0">
                <a:ea typeface="Times New Roman" panose="02020603050405020304" pitchFamily="18" charset="0"/>
              </a:rPr>
              <a:t> </a:t>
            </a:r>
            <a:r>
              <a:rPr lang="en-US" dirty="0">
                <a:ea typeface="Times New Roman" panose="02020603050405020304" pitchFamily="18" charset="0"/>
              </a:rPr>
              <a:t>is defined as a chronic:</a:t>
            </a:r>
          </a:p>
          <a:p>
            <a:pPr marL="914400" marR="0" indent="-457200">
              <a:spcBef>
                <a:spcPts val="0"/>
              </a:spcBef>
              <a:spcAft>
                <a:spcPts val="300"/>
              </a:spcAft>
              <a:tabLst>
                <a:tab pos="457200" algn="l"/>
                <a:tab pos="685800" algn="l"/>
              </a:tabLst>
            </a:pPr>
            <a:r>
              <a:rPr lang="en-US" dirty="0">
                <a:ea typeface="Times New Roman" panose="02020603050405020304" pitchFamily="18" charset="0"/>
              </a:rPr>
              <a:t>a.	Systolic blood pressure greater than 140 mm Hg </a:t>
            </a:r>
          </a:p>
          <a:p>
            <a:pPr marL="914400" marR="0" indent="-457200">
              <a:spcBef>
                <a:spcPts val="0"/>
              </a:spcBef>
              <a:spcAft>
                <a:spcPts val="300"/>
              </a:spcAft>
              <a:tabLst>
                <a:tab pos="457200" algn="l"/>
                <a:tab pos="685800" algn="l"/>
              </a:tabLst>
            </a:pPr>
            <a:r>
              <a:rPr lang="en-US" dirty="0">
                <a:ea typeface="Times New Roman" panose="02020603050405020304" pitchFamily="18" charset="0"/>
              </a:rPr>
              <a:t>b.	Diastolic pressure greater than 90 mm Hg</a:t>
            </a:r>
          </a:p>
          <a:p>
            <a:pPr marL="457200" marR="0" indent="-228600">
              <a:spcBef>
                <a:spcPts val="0"/>
              </a:spcBef>
              <a:spcAft>
                <a:spcPts val="300"/>
              </a:spcAft>
              <a:tabLst>
                <a:tab pos="457200" algn="l"/>
              </a:tabLst>
            </a:pPr>
            <a:r>
              <a:rPr lang="en-US" dirty="0">
                <a:ea typeface="Times New Roman" panose="02020603050405020304" pitchFamily="18" charset="0"/>
              </a:rPr>
              <a:t>2.	Hypertension may stem from:</a:t>
            </a:r>
          </a:p>
          <a:p>
            <a:pPr marL="914400" marR="0" indent="-457200">
              <a:spcBef>
                <a:spcPts val="0"/>
              </a:spcBef>
              <a:spcAft>
                <a:spcPts val="300"/>
              </a:spcAft>
              <a:tabLst>
                <a:tab pos="457200" algn="l"/>
                <a:tab pos="685800" algn="l"/>
              </a:tabLst>
            </a:pPr>
            <a:r>
              <a:rPr lang="en-US" dirty="0">
                <a:ea typeface="Times New Roman" panose="02020603050405020304" pitchFamily="18" charset="0"/>
              </a:rPr>
              <a:t>a.	Cardiovascular disease</a:t>
            </a:r>
          </a:p>
          <a:p>
            <a:pPr marL="914400" marR="0" indent="-457200">
              <a:spcBef>
                <a:spcPts val="0"/>
              </a:spcBef>
              <a:spcAft>
                <a:spcPts val="300"/>
              </a:spcAft>
              <a:tabLst>
                <a:tab pos="457200" algn="l"/>
                <a:tab pos="685800" algn="l"/>
              </a:tabLst>
            </a:pPr>
            <a:r>
              <a:rPr lang="en-US" dirty="0">
                <a:ea typeface="Times New Roman" panose="02020603050405020304" pitchFamily="18" charset="0"/>
              </a:rPr>
              <a:t>b.	Renal disease</a:t>
            </a:r>
          </a:p>
          <a:p>
            <a:pPr marL="914400" marR="0" indent="-457200">
              <a:spcBef>
                <a:spcPts val="0"/>
              </a:spcBef>
              <a:spcAft>
                <a:spcPts val="300"/>
              </a:spcAft>
              <a:tabLst>
                <a:tab pos="457200" algn="l"/>
                <a:tab pos="685800" algn="l"/>
              </a:tabLst>
            </a:pPr>
            <a:r>
              <a:rPr lang="en-US" dirty="0">
                <a:ea typeface="Times New Roman" panose="02020603050405020304" pitchFamily="18" charset="0"/>
              </a:rPr>
              <a:t>c.	Hepatic disease</a:t>
            </a:r>
          </a:p>
          <a:p>
            <a:pPr marL="914400" marR="0" indent="-457200">
              <a:spcBef>
                <a:spcPts val="0"/>
              </a:spcBef>
              <a:spcAft>
                <a:spcPts val="300"/>
              </a:spcAft>
              <a:tabLst>
                <a:tab pos="457200" algn="l"/>
                <a:tab pos="685800" algn="l"/>
              </a:tabLst>
            </a:pPr>
            <a:r>
              <a:rPr lang="en-US" sz="1200" dirty="0">
                <a:effectLst/>
                <a:latin typeface="Times New Roman" panose="02020603050405020304" pitchFamily="18" charset="0"/>
                <a:ea typeface="Times New Roman" panose="02020603050405020304" pitchFamily="18" charset="0"/>
              </a:rPr>
              <a:t>d.	Neurologic disease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Secondary to a genetic or structural abnormality</a:t>
            </a:r>
          </a:p>
          <a:p>
            <a:pPr marL="457200" marR="0" indent="-228600">
              <a:spcBef>
                <a:spcPts val="0"/>
              </a:spcBef>
              <a:spcAft>
                <a:spcPts val="300"/>
              </a:spcAft>
              <a:tabLst>
                <a:tab pos="457200" algn="l"/>
              </a:tabLst>
            </a:pPr>
            <a:r>
              <a:rPr lang="en-US" sz="1200" dirty="0" smtClean="0">
                <a:effectLst/>
                <a:latin typeface="Times New Roman"/>
                <a:ea typeface="Times New Roman"/>
              </a:rPr>
              <a:t>3.	According to the AHA, almost 80 million people (1 out of every 3) in the United States had hypertension in 2015.</a:t>
            </a:r>
          </a:p>
          <a:p>
            <a:pPr marL="457200" marR="0" indent="-228600">
              <a:spcBef>
                <a:spcPts val="0"/>
              </a:spcBef>
              <a:spcAft>
                <a:spcPts val="300"/>
              </a:spcAft>
              <a:tabLst>
                <a:tab pos="457200" algn="l"/>
              </a:tabLst>
            </a:pPr>
            <a:r>
              <a:rPr lang="en-US" sz="1200" dirty="0" smtClean="0">
                <a:effectLst/>
                <a:latin typeface="Times New Roman"/>
                <a:ea typeface="Times New Roman"/>
              </a:rPr>
              <a:t>4. 	 Appropriate blood pressure monitoring is done: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When the patient</a:t>
            </a:r>
            <a:r>
              <a:rPr lang="en-US" sz="1200" baseline="0" dirty="0" smtClean="0">
                <a:effectLst/>
                <a:latin typeface="Times New Roman"/>
                <a:ea typeface="Times New Roman"/>
              </a:rPr>
              <a:t> h</a:t>
            </a:r>
            <a:r>
              <a:rPr lang="en-US" sz="1200" dirty="0" smtClean="0">
                <a:effectLst/>
                <a:latin typeface="Times New Roman"/>
                <a:ea typeface="Times New Roman"/>
              </a:rPr>
              <a:t>as been at rest for 5 minutes in a seated position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Using an appropriately sized cuff; either a manual or an automatic cuff </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Automatic blood pressure devices found at local stores may not be accurate.</a:t>
            </a:r>
          </a:p>
          <a:p>
            <a:pPr marL="457200" marR="0" indent="-228600">
              <a:spcBef>
                <a:spcPts val="0"/>
              </a:spcBef>
              <a:spcAft>
                <a:spcPts val="300"/>
              </a:spcAft>
              <a:tabLst>
                <a:tab pos="457200" algn="l"/>
              </a:tabLst>
            </a:pPr>
            <a:r>
              <a:rPr lang="en-US" sz="1200" dirty="0" smtClean="0">
                <a:effectLst/>
                <a:latin typeface="Times New Roman"/>
                <a:ea typeface="Times New Roman"/>
              </a:rPr>
              <a:t>5. 	Hypertension affects all the organs and systems throughout the body.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Elevated blood pressure can cause damage to organs and blood vessels. </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26</a:t>
            </a:fld>
            <a:endParaRPr lang="en-US" altLang="en-US" dirty="0"/>
          </a:p>
        </p:txBody>
      </p:sp>
    </p:spTree>
    <p:extLst>
      <p:ext uri="{BB962C8B-B14F-4D97-AF65-F5344CB8AC3E}">
        <p14:creationId xmlns:p14="http://schemas.microsoft.com/office/powerpoint/2010/main" val="10568647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 </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6. 	Monitoring</a:t>
            </a:r>
          </a:p>
          <a:p>
            <a:pPr marL="685800" marR="0" indent="-228600">
              <a:spcBef>
                <a:spcPts val="0"/>
              </a:spcBef>
              <a:spcAft>
                <a:spcPts val="300"/>
              </a:spcAft>
              <a:tabLst>
                <a:tab pos="457200" algn="l"/>
              </a:tabLst>
            </a:pPr>
            <a:r>
              <a:rPr lang="en-US" sz="1200" dirty="0" smtClean="0">
                <a:effectLst/>
                <a:latin typeface="Times New Roman"/>
                <a:ea typeface="Times New Roman"/>
              </a:rPr>
              <a:t>a.	During each visit with the patient, it is important to obtain a full set of vital signs.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Blood pressure monitoring must be performed, with measurements taken on both arms during each visit.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Document findings in medical record or patient binder; look </a:t>
            </a:r>
            <a:r>
              <a:rPr lang="en-US" sz="1200" smtClean="0">
                <a:effectLst/>
                <a:latin typeface="Times New Roman"/>
                <a:ea typeface="Times New Roman"/>
              </a:rPr>
              <a:t>for trends.</a:t>
            </a:r>
            <a:endParaRPr lang="en-US" sz="1200" dirty="0" smtClean="0">
              <a:effectLst/>
              <a:latin typeface="Times New Roman"/>
              <a:ea typeface="Times New Roman"/>
            </a:endParaRP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If you notice a change, contact the medical director to determine the patient’s next steps.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The patient’s primary care physician will be treating this condition, but sometimes the cardiologist may manage all of the patient’s cardiac care.</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27</a:t>
            </a:fld>
            <a:endParaRPr lang="en-US" altLang="en-US" dirty="0"/>
          </a:p>
        </p:txBody>
      </p:sp>
    </p:spTree>
    <p:extLst>
      <p:ext uri="{BB962C8B-B14F-4D97-AF65-F5344CB8AC3E}">
        <p14:creationId xmlns:p14="http://schemas.microsoft.com/office/powerpoint/2010/main" val="416122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a:t>
            </a:r>
            <a:r>
              <a:rPr lang="en-US" dirty="0" smtClean="0"/>
              <a:t>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7. 	Management</a:t>
            </a:r>
          </a:p>
          <a:p>
            <a:pPr marL="685800" marR="0" indent="-228600">
              <a:spcBef>
                <a:spcPts val="0"/>
              </a:spcBef>
              <a:spcAft>
                <a:spcPts val="300"/>
              </a:spcAft>
              <a:tabLst>
                <a:tab pos="457200" algn="l"/>
              </a:tabLst>
            </a:pPr>
            <a:r>
              <a:rPr lang="en-US" sz="1200" dirty="0" smtClean="0">
                <a:effectLst/>
                <a:latin typeface="Times New Roman"/>
                <a:ea typeface="Times New Roman"/>
              </a:rPr>
              <a:t>a.	To help manage patients with hypertension, you should follow the patient’s plan of care and ensure compliance with:</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Medications</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Diet</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iii.	Exercise plans</a:t>
            </a:r>
          </a:p>
          <a:p>
            <a:pPr marL="685800" marR="0" indent="-228600">
              <a:spcBef>
                <a:spcPts val="0"/>
              </a:spcBef>
              <a:spcAft>
                <a:spcPts val="300"/>
              </a:spcAft>
              <a:tabLst>
                <a:tab pos="457200" algn="l"/>
              </a:tabLst>
            </a:pPr>
            <a:r>
              <a:rPr lang="en-US" sz="1200" dirty="0" smtClean="0">
                <a:effectLst/>
                <a:latin typeface="Times New Roman"/>
                <a:ea typeface="Times New Roman"/>
              </a:rPr>
              <a:t>b.	Standard management of hypertension includes lifestyle modifications and antihypertensive medications.</a:t>
            </a:r>
          </a:p>
          <a:p>
            <a:pPr marL="457200" marR="0" indent="-228600">
              <a:spcBef>
                <a:spcPts val="0"/>
              </a:spcBef>
              <a:spcAft>
                <a:spcPts val="300"/>
              </a:spcAft>
              <a:tabLst>
                <a:tab pos="457200" algn="l"/>
              </a:tabLst>
            </a:pPr>
            <a:r>
              <a:rPr lang="en-US" sz="1200" dirty="0" smtClean="0">
                <a:effectLst/>
                <a:latin typeface="Times New Roman"/>
                <a:ea typeface="Times New Roman"/>
              </a:rPr>
              <a:t>8.	A wide variety of antihypertensive medications are available, and patients may be on either single or combination therapies.</a:t>
            </a:r>
          </a:p>
          <a:p>
            <a:pPr marL="457200" marR="0" indent="-228600">
              <a:spcBef>
                <a:spcPts val="0"/>
              </a:spcBef>
              <a:spcAft>
                <a:spcPts val="300"/>
              </a:spcAft>
              <a:tabLst>
                <a:tab pos="457200" algn="l"/>
              </a:tabLst>
            </a:pPr>
            <a:r>
              <a:rPr lang="en-US" sz="1200" dirty="0" smtClean="0">
                <a:effectLst/>
                <a:latin typeface="Times New Roman"/>
                <a:ea typeface="Times New Roman"/>
              </a:rPr>
              <a:t>9.	Common medication classes used to treat hypertension include: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ACE inhibitors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Calcium-channel blockers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Thiazide diuretics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ARBs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β-blockers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f.	Loop diuretics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g.	Aldosterone antagonists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h. 	</a:t>
            </a:r>
            <a:r>
              <a:rPr lang="en-US" sz="1200" kern="1200" dirty="0" smtClean="0">
                <a:solidFill>
                  <a:schemeClr val="tx1"/>
                </a:solidFill>
                <a:effectLst/>
                <a:latin typeface="Times New Roman" pitchFamily="18" charset="0"/>
                <a:ea typeface="+mn-ea"/>
                <a:cs typeface="+mn-cs"/>
              </a:rPr>
              <a:t>α</a:t>
            </a:r>
            <a:r>
              <a:rPr lang="en-US" sz="1200" baseline="-25000" dirty="0" smtClean="0">
                <a:effectLst/>
                <a:latin typeface="Times New Roman"/>
                <a:ea typeface="Times New Roman"/>
              </a:rPr>
              <a:t>1</a:t>
            </a:r>
            <a:r>
              <a:rPr lang="en-US" sz="1200" dirty="0" smtClean="0">
                <a:effectLst/>
                <a:latin typeface="Times New Roman"/>
                <a:ea typeface="Times New Roman"/>
              </a:rPr>
              <a:t>-blockers</a:t>
            </a:r>
          </a:p>
          <a:p>
            <a:pPr marL="6858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Centrally acting agents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j.	Direct vasodilators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k.	Postganglionic neural inhibitors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l.	Direct renin inhibitors</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28</a:t>
            </a:fld>
            <a:endParaRPr lang="en-US" altLang="en-US" dirty="0"/>
          </a:p>
        </p:txBody>
      </p:sp>
    </p:spTree>
    <p:extLst>
      <p:ext uri="{BB962C8B-B14F-4D97-AF65-F5344CB8AC3E}">
        <p14:creationId xmlns:p14="http://schemas.microsoft.com/office/powerpoint/2010/main" val="23669568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10. Education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Education should focus first on dietary changes, exercise, and reduction in alcohol consumption.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Help the patient learn how to take blood pressure readings.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Patients also need to understand what their goal blood pressure is, as determined by their primary care physicians.</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29</a:t>
            </a:fld>
            <a:endParaRPr lang="en-US" altLang="en-US" dirty="0"/>
          </a:p>
        </p:txBody>
      </p:sp>
    </p:spTree>
    <p:extLst>
      <p:ext uri="{BB962C8B-B14F-4D97-AF65-F5344CB8AC3E}">
        <p14:creationId xmlns:p14="http://schemas.microsoft.com/office/powerpoint/2010/main" val="2710957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 </a:t>
            </a:r>
            <a:endParaRPr lang="en-US" dirty="0" smtClean="0"/>
          </a:p>
          <a:p>
            <a:endParaRPr lang="en-US" dirty="0"/>
          </a:p>
          <a:p>
            <a:pPr marL="0" marR="0">
              <a:spcBef>
                <a:spcPts val="1800"/>
              </a:spcBef>
              <a:spcAft>
                <a:spcPts val="600"/>
              </a:spcAft>
            </a:pPr>
            <a:r>
              <a:rPr lang="en-US" sz="1800" dirty="0">
                <a:ea typeface="Times New Roman" panose="02020603050405020304" pitchFamily="18" charset="0"/>
              </a:rPr>
              <a:t>I. Introduction</a:t>
            </a:r>
          </a:p>
          <a:p>
            <a:pPr marL="228600" marR="0" indent="-228600">
              <a:spcBef>
                <a:spcPts val="600"/>
              </a:spcBef>
              <a:spcAft>
                <a:spcPts val="600"/>
              </a:spcAft>
            </a:pPr>
            <a:r>
              <a:rPr lang="en-US" dirty="0">
                <a:ea typeface="Times New Roman" panose="02020603050405020304" pitchFamily="18" charset="0"/>
              </a:rPr>
              <a:t>A. 	Chronic disease</a:t>
            </a:r>
          </a:p>
          <a:p>
            <a:pPr marL="457200" marR="0" indent="-228600">
              <a:spcBef>
                <a:spcPts val="0"/>
              </a:spcBef>
              <a:spcAft>
                <a:spcPts val="300"/>
              </a:spcAft>
              <a:tabLst>
                <a:tab pos="457200" algn="l"/>
              </a:tabLst>
            </a:pPr>
            <a:r>
              <a:rPr lang="en-US" dirty="0">
                <a:ea typeface="Times New Roman" panose="02020603050405020304" pitchFamily="18" charset="0"/>
              </a:rPr>
              <a:t>1. 	A chronic disease is a medical or psychological condition that occurs or is recurrent for more than 3 to 6 months.</a:t>
            </a:r>
          </a:p>
          <a:p>
            <a:pPr marL="457200" marR="0" indent="-228600">
              <a:spcBef>
                <a:spcPts val="0"/>
              </a:spcBef>
              <a:spcAft>
                <a:spcPts val="300"/>
              </a:spcAft>
              <a:tabLst>
                <a:tab pos="457200" algn="l"/>
              </a:tabLst>
            </a:pPr>
            <a:r>
              <a:rPr lang="en-US" dirty="0">
                <a:ea typeface="Times New Roman" panose="02020603050405020304" pitchFamily="18" charset="0"/>
              </a:rPr>
              <a:t>2.	</a:t>
            </a:r>
            <a:r>
              <a:rPr lang="en-US" dirty="0" smtClean="0">
                <a:ea typeface="Times New Roman" panose="02020603050405020304" pitchFamily="18" charset="0"/>
              </a:rPr>
              <a:t>Acute </a:t>
            </a:r>
            <a:r>
              <a:rPr lang="en-US" dirty="0">
                <a:ea typeface="Times New Roman" panose="02020603050405020304" pitchFamily="18" charset="0"/>
              </a:rPr>
              <a:t>conditions come on abruptly and end quickly, with the end result being either recovery or </a:t>
            </a:r>
            <a:r>
              <a:rPr lang="en-US" dirty="0" smtClean="0">
                <a:ea typeface="Times New Roman" panose="02020603050405020304" pitchFamily="18" charset="0"/>
              </a:rPr>
              <a:t>death; </a:t>
            </a:r>
            <a:r>
              <a:rPr lang="en-US" dirty="0">
                <a:ea typeface="Times New Roman" panose="02020603050405020304" pitchFamily="18" charset="0"/>
              </a:rPr>
              <a:t>chronic conditions continue indefinitely.</a:t>
            </a:r>
          </a:p>
          <a:p>
            <a:pPr marL="914400" marR="0" indent="-457200">
              <a:spcBef>
                <a:spcPts val="0"/>
              </a:spcBef>
              <a:spcAft>
                <a:spcPts val="300"/>
              </a:spcAft>
              <a:tabLst>
                <a:tab pos="457200" algn="l"/>
                <a:tab pos="685800" algn="l"/>
              </a:tabLst>
            </a:pPr>
            <a:r>
              <a:rPr lang="en-US" dirty="0">
                <a:ea typeface="Times New Roman" panose="02020603050405020304" pitchFamily="18" charset="0"/>
              </a:rPr>
              <a:t>a.	Chronic conditions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	i.	May not be “curable” (ie, treated to the point that </a:t>
            </a:r>
            <a:r>
              <a:rPr lang="en-US" dirty="0" smtClean="0">
                <a:ea typeface="Times New Roman" panose="02020603050405020304" pitchFamily="18" charset="0"/>
              </a:rPr>
              <a:t>they </a:t>
            </a:r>
            <a:r>
              <a:rPr lang="en-US" dirty="0">
                <a:ea typeface="Times New Roman" panose="02020603050405020304" pitchFamily="18" charset="0"/>
              </a:rPr>
              <a:t>completely </a:t>
            </a:r>
            <a:r>
              <a:rPr lang="en-US" dirty="0" smtClean="0">
                <a:ea typeface="Times New Roman" panose="02020603050405020304" pitchFamily="18" charset="0"/>
              </a:rPr>
              <a:t>disappear)</a:t>
            </a:r>
            <a:endParaRPr lang="en-US" dirty="0">
              <a:ea typeface="Times New Roman" panose="02020603050405020304" pitchFamily="18" charset="0"/>
            </a:endParaRPr>
          </a:p>
          <a:p>
            <a:pPr marL="914400" marR="0" indent="-457200">
              <a:spcBef>
                <a:spcPts val="0"/>
              </a:spcBef>
              <a:spcAft>
                <a:spcPts val="300"/>
              </a:spcAft>
              <a:tabLst>
                <a:tab pos="457200" algn="l"/>
                <a:tab pos="685800" algn="l"/>
              </a:tabLst>
            </a:pPr>
            <a:r>
              <a:rPr lang="en-US" dirty="0">
                <a:ea typeface="Times New Roman" panose="02020603050405020304" pitchFamily="18" charset="0"/>
              </a:rPr>
              <a:t>	ii.	Are managed over time</a:t>
            </a:r>
          </a:p>
          <a:p>
            <a:pPr marL="685800" marR="0" indent="-228600">
              <a:spcBef>
                <a:spcPts val="0"/>
              </a:spcBef>
              <a:spcAft>
                <a:spcPts val="300"/>
              </a:spcAft>
              <a:tabLst>
                <a:tab pos="457200" algn="l"/>
                <a:tab pos="685800" algn="l"/>
              </a:tabLst>
            </a:pPr>
            <a:r>
              <a:rPr lang="en-US" dirty="0">
                <a:ea typeface="Times New Roman" panose="02020603050405020304" pitchFamily="18" charset="0"/>
              </a:rPr>
              <a:t>b.	Examples: osteoarthritis, depression, diabetes, chronic obstructive pulmonary disease, asthma, and heart </a:t>
            </a:r>
            <a:r>
              <a:rPr lang="en-US" dirty="0" smtClean="0">
                <a:ea typeface="Times New Roman" panose="02020603050405020304" pitchFamily="18" charset="0"/>
              </a:rPr>
              <a:t>failure</a:t>
            </a:r>
            <a:endParaRPr lang="en-US" dirty="0">
              <a:ea typeface="Times New Roman" panose="02020603050405020304" pitchFamily="18" charset="0"/>
            </a:endParaRPr>
          </a:p>
          <a:p>
            <a:pPr marL="457200" marR="0" indent="-228600">
              <a:spcBef>
                <a:spcPts val="0"/>
              </a:spcBef>
              <a:spcAft>
                <a:spcPts val="300"/>
              </a:spcAft>
              <a:tabLst>
                <a:tab pos="457200" algn="l"/>
              </a:tabLst>
            </a:pPr>
            <a:r>
              <a:rPr lang="en-US" sz="1200" dirty="0" smtClean="0">
                <a:effectLst/>
                <a:latin typeface="Times New Roman"/>
                <a:ea typeface="Times New Roman"/>
              </a:rPr>
              <a:t>3.	A diagnosis of chronic disease may affect the physical, psychological, spiritual, and economic aspects of a person’s life.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Change in quality of life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May cause stress and anxiety</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3</a:t>
            </a:fld>
            <a:endParaRPr lang="en-US" altLang="en-US" dirty="0"/>
          </a:p>
        </p:txBody>
      </p:sp>
    </p:spTree>
    <p:extLst>
      <p:ext uri="{BB962C8B-B14F-4D97-AF65-F5344CB8AC3E}">
        <p14:creationId xmlns:p14="http://schemas.microsoft.com/office/powerpoint/2010/main" val="1401802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 </a:t>
            </a:r>
          </a:p>
          <a:p>
            <a:endParaRPr lang="en-US" dirty="0"/>
          </a:p>
          <a:p>
            <a:pPr marL="0" marR="0">
              <a:spcBef>
                <a:spcPts val="1800"/>
              </a:spcBef>
              <a:spcAft>
                <a:spcPts val="600"/>
              </a:spcAft>
            </a:pPr>
            <a:r>
              <a:rPr lang="en-US" sz="1800" dirty="0">
                <a:ea typeface="Times New Roman" panose="02020603050405020304" pitchFamily="18" charset="0"/>
              </a:rPr>
              <a:t>V. Common Respiratory </a:t>
            </a:r>
            <a:r>
              <a:rPr lang="en-US" sz="1800" dirty="0" smtClean="0">
                <a:ea typeface="Times New Roman" panose="02020603050405020304" pitchFamily="18" charset="0"/>
              </a:rPr>
              <a:t>Conditions</a:t>
            </a:r>
          </a:p>
          <a:p>
            <a:pPr marL="228600" marR="0" indent="-228600">
              <a:spcBef>
                <a:spcPts val="600"/>
              </a:spcBef>
              <a:spcAft>
                <a:spcPts val="600"/>
              </a:spcAft>
            </a:pPr>
            <a:r>
              <a:rPr lang="en-US" sz="1800" b="0" dirty="0" smtClean="0">
                <a:effectLst/>
                <a:latin typeface="Times New Roman"/>
                <a:ea typeface="Times New Roman"/>
              </a:rPr>
              <a:t>A. 	Asthma</a:t>
            </a:r>
          </a:p>
          <a:p>
            <a:pPr marL="457200" marR="0" indent="-228600">
              <a:spcBef>
                <a:spcPts val="0"/>
              </a:spcBef>
              <a:spcAft>
                <a:spcPts val="300"/>
              </a:spcAft>
              <a:tabLst>
                <a:tab pos="457200" algn="l"/>
              </a:tabLst>
            </a:pPr>
            <a:r>
              <a:rPr lang="en-US" sz="1200" dirty="0" smtClean="0">
                <a:effectLst/>
                <a:latin typeface="Times New Roman"/>
                <a:ea typeface="Times New Roman"/>
              </a:rPr>
              <a:t>1.	Asthma is defined as a chronic inflammatory process involving the lower airways and associated with excessive mucus production and swelling of the bronchioles.</a:t>
            </a:r>
          </a:p>
          <a:p>
            <a:pPr marL="457200" marR="0" indent="-228600">
              <a:spcBef>
                <a:spcPts val="0"/>
              </a:spcBef>
              <a:spcAft>
                <a:spcPts val="300"/>
              </a:spcAft>
              <a:tabLst>
                <a:tab pos="457200" algn="l"/>
              </a:tabLst>
            </a:pPr>
            <a:r>
              <a:rPr lang="en-US" sz="1200" dirty="0" smtClean="0">
                <a:effectLst/>
                <a:latin typeface="Times New Roman"/>
                <a:ea typeface="Times New Roman"/>
              </a:rPr>
              <a:t>2.	It is causally associated with to an increase in reactivity (hyper-reactivity), which variably: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Reduces the size of the airway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Limits airflow to the bronchioles </a:t>
            </a:r>
          </a:p>
          <a:p>
            <a:pPr marL="457200" marR="0" indent="-228600">
              <a:spcBef>
                <a:spcPts val="0"/>
              </a:spcBef>
              <a:spcAft>
                <a:spcPts val="300"/>
              </a:spcAft>
              <a:tabLst>
                <a:tab pos="457200" algn="l"/>
              </a:tabLst>
            </a:pPr>
            <a:r>
              <a:rPr lang="en-US" sz="1200" dirty="0" smtClean="0">
                <a:effectLst/>
                <a:latin typeface="Times New Roman"/>
                <a:ea typeface="Times New Roman"/>
              </a:rPr>
              <a:t>3.	To limit their complications, which could sometimes have fatal outcomes, patients must adhere to the guidelines established by their plan of care, such as: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Eliminating allergens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Maintaining medication compliance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Reducing exacerbating factors</a:t>
            </a:r>
          </a:p>
          <a:p>
            <a:pPr marL="457200" marR="0" indent="-228600">
              <a:spcBef>
                <a:spcPts val="0"/>
              </a:spcBef>
              <a:spcAft>
                <a:spcPts val="300"/>
              </a:spcAft>
              <a:tabLst>
                <a:tab pos="457200" algn="l"/>
              </a:tabLst>
            </a:pPr>
            <a:r>
              <a:rPr lang="en-US" sz="1200" dirty="0" smtClean="0">
                <a:effectLst/>
                <a:latin typeface="Times New Roman"/>
                <a:ea typeface="Times New Roman"/>
              </a:rPr>
              <a:t>4.	According to the Centers for Disease Control and Prevention (CDC),</a:t>
            </a:r>
            <a:r>
              <a:rPr lang="en-US" sz="900" dirty="0" smtClean="0">
                <a:effectLst/>
                <a:latin typeface="GiovanniStd-Book"/>
                <a:ea typeface="Times New Roman"/>
                <a:cs typeface="GiovanniStd-Book"/>
              </a:rPr>
              <a:t> </a:t>
            </a:r>
            <a:r>
              <a:rPr lang="en-US" sz="1200" dirty="0" smtClean="0">
                <a:effectLst/>
                <a:latin typeface="Times New Roman"/>
                <a:ea typeface="Times New Roman"/>
              </a:rPr>
              <a:t>more than 18.7 million US adults had diagnosed asthma in 2010, 7 million of whom were children.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From 2001 to 2010, there was a steady increase in:</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The number of patients diagnosed</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The number of primary care visits</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iii.	The number of emergency department visits and hospitalizations secondary to an asthma diagnosis or </a:t>
            </a:r>
            <a:r>
              <a:rPr lang="en-US" sz="1200" dirty="0" smtClean="0">
                <a:effectLst/>
                <a:latin typeface="Times New Roman"/>
                <a:ea typeface="Times New Roman"/>
              </a:rPr>
              <a:t>exacerbation</a:t>
            </a:r>
            <a:endParaRPr lang="en-US" sz="1200" dirty="0" smtClean="0">
              <a:effectLst/>
              <a:latin typeface="Times New Roman"/>
              <a:ea typeface="Times New Roman"/>
            </a:endParaRP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The number of asthma-related deaths declined 3.3% every year in the United States over the same 10-year period thanks to:</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Increased knowledge about asthma</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Better medications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iii.	Overall management in the primary care setting</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The CDC has also identified predictors of death, such as: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Overuse of β-agonists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Multiple hospitalizations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iii.	Intubation secondary to asthma</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iv.	Lack of (or lack of adherence to) a plan of care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v.	Presence of comorbidities such as cardiovascular disease</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30</a:t>
            </a:fld>
            <a:endParaRPr lang="en-US" altLang="en-US" dirty="0"/>
          </a:p>
        </p:txBody>
      </p:sp>
    </p:spTree>
    <p:extLst>
      <p:ext uri="{BB962C8B-B14F-4D97-AF65-F5344CB8AC3E}">
        <p14:creationId xmlns:p14="http://schemas.microsoft.com/office/powerpoint/2010/main" val="42921668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5.	Asthma is diagnosed through a combination of history and physical findings.</a:t>
            </a:r>
          </a:p>
          <a:p>
            <a:pPr marL="457200" marR="0" indent="-228600">
              <a:spcBef>
                <a:spcPts val="0"/>
              </a:spcBef>
              <a:spcAft>
                <a:spcPts val="300"/>
              </a:spcAft>
              <a:tabLst>
                <a:tab pos="457200" algn="l"/>
              </a:tabLst>
            </a:pPr>
            <a:r>
              <a:rPr lang="en-US" dirty="0" smtClean="0">
                <a:ea typeface="Times New Roman" panose="02020603050405020304" pitchFamily="18" charset="0"/>
              </a:rPr>
              <a:t>6. </a:t>
            </a:r>
            <a:r>
              <a:rPr lang="en-US" dirty="0">
                <a:ea typeface="Times New Roman" panose="02020603050405020304" pitchFamily="18" charset="0"/>
              </a:rPr>
              <a:t>	Patients may present with:</a:t>
            </a:r>
          </a:p>
          <a:p>
            <a:pPr marL="914400" marR="0" indent="-457200">
              <a:spcBef>
                <a:spcPts val="0"/>
              </a:spcBef>
              <a:spcAft>
                <a:spcPts val="300"/>
              </a:spcAft>
              <a:tabLst>
                <a:tab pos="457200" algn="l"/>
                <a:tab pos="685800" algn="l"/>
              </a:tabLst>
            </a:pPr>
            <a:r>
              <a:rPr lang="en-US" dirty="0">
                <a:ea typeface="Times New Roman" panose="02020603050405020304" pitchFamily="18" charset="0"/>
              </a:rPr>
              <a:t>a.	Expiratory wheezing</a:t>
            </a:r>
          </a:p>
          <a:p>
            <a:pPr marL="914400" marR="0" indent="-457200">
              <a:spcBef>
                <a:spcPts val="0"/>
              </a:spcBef>
              <a:spcAft>
                <a:spcPts val="300"/>
              </a:spcAft>
              <a:tabLst>
                <a:tab pos="457200" algn="l"/>
                <a:tab pos="685800" algn="l"/>
              </a:tabLst>
            </a:pPr>
            <a:r>
              <a:rPr lang="en-US" dirty="0" smtClean="0">
                <a:ea typeface="Times New Roman" panose="02020603050405020304" pitchFamily="18" charset="0"/>
              </a:rPr>
              <a:t>b.	Coughing</a:t>
            </a:r>
          </a:p>
          <a:p>
            <a:pPr marL="685800" marR="0" indent="-228600">
              <a:spcBef>
                <a:spcPts val="0"/>
              </a:spcBef>
              <a:spcAft>
                <a:spcPts val="300"/>
              </a:spcAft>
              <a:buAutoNum type="alphaLcPeriod" startAt="3"/>
              <a:tabLst>
                <a:tab pos="457200" algn="l"/>
                <a:tab pos="685800" algn="l"/>
              </a:tabLst>
            </a:pPr>
            <a:r>
              <a:rPr lang="en-US" dirty="0" smtClean="0">
                <a:ea typeface="Times New Roman" panose="02020603050405020304" pitchFamily="18" charset="0"/>
              </a:rPr>
              <a:t>Generalized </a:t>
            </a:r>
            <a:r>
              <a:rPr lang="en-US" dirty="0">
                <a:ea typeface="Times New Roman" panose="02020603050405020304" pitchFamily="18" charset="0"/>
              </a:rPr>
              <a:t>shortness of </a:t>
            </a:r>
            <a:r>
              <a:rPr lang="en-US" dirty="0" smtClean="0">
                <a:ea typeface="Times New Roman" panose="02020603050405020304" pitchFamily="18" charset="0"/>
              </a:rPr>
              <a:t>breath</a:t>
            </a:r>
          </a:p>
          <a:p>
            <a:pPr marL="457200" marR="0" indent="-228600">
              <a:spcBef>
                <a:spcPts val="0"/>
              </a:spcBef>
              <a:spcAft>
                <a:spcPts val="300"/>
              </a:spcAft>
              <a:tabLst>
                <a:tab pos="457200" algn="l"/>
              </a:tabLst>
            </a:pPr>
            <a:r>
              <a:rPr lang="en-US" sz="1200" dirty="0" smtClean="0">
                <a:effectLst/>
                <a:latin typeface="Times New Roman"/>
                <a:ea typeface="Times New Roman"/>
              </a:rPr>
              <a:t>7. 	When evaluating the patient’s history, investigate precipitating factors such as: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Allergens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Irritants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Humidity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Exercise</a:t>
            </a:r>
          </a:p>
          <a:p>
            <a:pPr marL="914400" marR="0" indent="-457200">
              <a:spcBef>
                <a:spcPts val="0"/>
              </a:spcBef>
              <a:spcAft>
                <a:spcPts val="300"/>
              </a:spcAft>
              <a:buAutoNum type="alphaLcPeriod" startAt="3"/>
              <a:tabLst>
                <a:tab pos="457200" algn="l"/>
                <a:tab pos="685800" algn="l"/>
              </a:tabLst>
            </a:pPr>
            <a:endParaRPr lang="en-US" dirty="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31</a:t>
            </a:fld>
            <a:endParaRPr lang="en-US" altLang="en-US" dirty="0"/>
          </a:p>
        </p:txBody>
      </p:sp>
    </p:spTree>
    <p:extLst>
      <p:ext uri="{BB962C8B-B14F-4D97-AF65-F5344CB8AC3E}">
        <p14:creationId xmlns:p14="http://schemas.microsoft.com/office/powerpoint/2010/main" val="250768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8. 	Monitoring  </a:t>
            </a:r>
          </a:p>
          <a:p>
            <a:pPr marL="685800" marR="0" indent="-228600">
              <a:spcBef>
                <a:spcPts val="0"/>
              </a:spcBef>
              <a:spcAft>
                <a:spcPts val="300"/>
              </a:spcAft>
              <a:tabLst>
                <a:tab pos="457200" algn="l"/>
              </a:tabLst>
            </a:pPr>
            <a:r>
              <a:rPr lang="en-US" sz="1200" dirty="0" smtClean="0">
                <a:effectLst/>
                <a:latin typeface="Times New Roman"/>
                <a:ea typeface="Times New Roman"/>
              </a:rPr>
              <a:t>a.	During each home visit with a patient who has asthma, it is important to do a thorough examination of the patient’s respiratory system and the environment.</a:t>
            </a:r>
          </a:p>
          <a:p>
            <a:pPr marL="457200" marR="0" indent="-228600">
              <a:spcBef>
                <a:spcPts val="0"/>
              </a:spcBef>
              <a:spcAft>
                <a:spcPts val="300"/>
              </a:spcAft>
              <a:tabLst>
                <a:tab pos="457200" algn="l"/>
              </a:tabLst>
            </a:pPr>
            <a:r>
              <a:rPr lang="en-US" sz="1200" dirty="0" smtClean="0">
                <a:effectLst/>
                <a:latin typeface="Times New Roman"/>
                <a:ea typeface="Times New Roman"/>
              </a:rPr>
              <a:t>9.	If the patient presents with exacerbating factors that are not relieved by the standard EMS treatment or by the parameters that the primary care physician has set, then it is essential to initiate aggressive airway management such as:</a:t>
            </a:r>
            <a:r>
              <a:rPr lang="en-US" sz="1100" dirty="0" smtClean="0">
                <a:effectLst/>
                <a:latin typeface="Times New Roman"/>
                <a:ea typeface="Times New Roman"/>
              </a:rPr>
              <a:t> </a:t>
            </a:r>
            <a:endParaRPr lang="en-US" sz="1200" dirty="0" smtClean="0">
              <a:effectLst/>
              <a:latin typeface="Times New Roman"/>
              <a:ea typeface="Times New Roman"/>
            </a:endParaRP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Short-acting bronchodilators via nebulized treatment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Intravenous (IV) corticosteroids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Continuous positive airway pressure (CPAP)</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Intubation</a:t>
            </a:r>
          </a:p>
          <a:p>
            <a:pPr marL="457200" marR="0" indent="-228600">
              <a:spcBef>
                <a:spcPts val="0"/>
              </a:spcBef>
              <a:spcAft>
                <a:spcPts val="300"/>
              </a:spcAft>
              <a:tabLst>
                <a:tab pos="457200" algn="l"/>
              </a:tabLst>
            </a:pPr>
            <a:r>
              <a:rPr lang="en-US" sz="1200" dirty="0" smtClean="0">
                <a:effectLst/>
                <a:latin typeface="Times New Roman"/>
                <a:ea typeface="Times New Roman"/>
              </a:rPr>
              <a:t>10.	 Effective monitoring and thorough assessments will most likely decrease the need for aggressive treatment.</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32</a:t>
            </a:fld>
            <a:endParaRPr lang="en-US" altLang="en-US" dirty="0"/>
          </a:p>
        </p:txBody>
      </p:sp>
    </p:spTree>
    <p:extLst>
      <p:ext uri="{BB962C8B-B14F-4D97-AF65-F5344CB8AC3E}">
        <p14:creationId xmlns:p14="http://schemas.microsoft.com/office/powerpoint/2010/main" val="3384948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11.	</a:t>
            </a:r>
            <a:r>
              <a:rPr lang="en-US" sz="1200" dirty="0" smtClean="0">
                <a:effectLst/>
                <a:latin typeface="Times New Roman"/>
                <a:ea typeface="Times New Roman"/>
              </a:rPr>
              <a:t> The </a:t>
            </a:r>
            <a:r>
              <a:rPr lang="en-US" sz="1200" dirty="0" smtClean="0">
                <a:effectLst/>
                <a:latin typeface="Times New Roman"/>
                <a:ea typeface="Times New Roman"/>
              </a:rPr>
              <a:t>National Institutes of Health has published guidelines and an example of a plan of care for asthma. The guidelines are: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Control factors that contribute to asthma severity (such as allergens and irritants) to improve baseline respiratory status and decrease the frequency of exacerbations.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Monitor respiratory status with objective measures of lung function for diagnosis, for classification of severity, and to assess response to treatment.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Use pharmacologic therapy to address the inflammatory nature of asthma.</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Provide education for a partnership in asthma care, so that the patient and family understand the disease well enough to be motivated to make changes, use medications wisely, and work collaboratively with the physician.</a:t>
            </a:r>
          </a:p>
          <a:p>
            <a:pPr marL="457200" marR="0" indent="-228600">
              <a:spcBef>
                <a:spcPts val="0"/>
              </a:spcBef>
              <a:spcAft>
                <a:spcPts val="300"/>
              </a:spcAft>
              <a:tabLst>
                <a:tab pos="457200" algn="l"/>
              </a:tabLst>
            </a:pPr>
            <a:r>
              <a:rPr lang="en-US" sz="1200" dirty="0" smtClean="0">
                <a:effectLst/>
                <a:latin typeface="Times New Roman"/>
                <a:ea typeface="Times New Roman"/>
              </a:rPr>
              <a:t>12. By following these guidelines, the community paramedic can help the patient understand and manage the disease effectively.</a:t>
            </a:r>
          </a:p>
          <a:p>
            <a:pPr marL="457200" marR="0" indent="-228600">
              <a:spcBef>
                <a:spcPts val="0"/>
              </a:spcBef>
              <a:spcAft>
                <a:spcPts val="300"/>
              </a:spcAft>
              <a:tabLst>
                <a:tab pos="457200" algn="l"/>
              </a:tabLst>
            </a:pPr>
            <a:r>
              <a:rPr lang="en-US" sz="1200" dirty="0" smtClean="0">
                <a:effectLst/>
                <a:latin typeface="Times New Roman"/>
                <a:ea typeface="Times New Roman"/>
              </a:rPr>
              <a:t>13.	 A wide variety of medications are used to manage asthma. They include: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Inhaled corticosteroids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Leukotriene antagonists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Long-acting β</a:t>
            </a:r>
            <a:r>
              <a:rPr lang="en-US" sz="1200" baseline="-25000" dirty="0" smtClean="0">
                <a:effectLst/>
                <a:latin typeface="Times New Roman"/>
                <a:ea typeface="Times New Roman"/>
              </a:rPr>
              <a:t>2</a:t>
            </a:r>
            <a:r>
              <a:rPr lang="en-US" sz="1200" dirty="0" smtClean="0">
                <a:effectLst/>
                <a:latin typeface="Times New Roman"/>
                <a:ea typeface="Times New Roman"/>
              </a:rPr>
              <a:t>-agonists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Mast cell stabilizers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a:t>
            </a:r>
            <a:r>
              <a:rPr lang="en-US" sz="1200" dirty="0" err="1" smtClean="0">
                <a:effectLst/>
                <a:latin typeface="Times New Roman"/>
                <a:ea typeface="Times New Roman"/>
              </a:rPr>
              <a:t>Methylxanthines</a:t>
            </a:r>
            <a:endParaRPr lang="en-US" sz="1200" dirty="0" smtClean="0">
              <a:effectLst/>
              <a:latin typeface="Times New Roman"/>
              <a:ea typeface="Times New Roman"/>
            </a:endParaRP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f.	Anti-immunoglobulin E (anti-</a:t>
            </a:r>
            <a:r>
              <a:rPr lang="en-US" sz="1200" dirty="0" err="1" smtClean="0">
                <a:effectLst/>
                <a:latin typeface="Times New Roman"/>
                <a:ea typeface="Times New Roman"/>
              </a:rPr>
              <a:t>IgE</a:t>
            </a:r>
            <a:r>
              <a:rPr lang="en-US" sz="1200" dirty="0" smtClean="0">
                <a:effectLst/>
                <a:latin typeface="Times New Roman"/>
                <a:ea typeface="Times New Roman"/>
              </a:rPr>
              <a: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g.	Short-acting β</a:t>
            </a:r>
            <a:r>
              <a:rPr lang="en-US" sz="1200" baseline="-25000" dirty="0" smtClean="0">
                <a:effectLst/>
                <a:latin typeface="Times New Roman"/>
                <a:ea typeface="Times New Roman"/>
              </a:rPr>
              <a:t>2</a:t>
            </a:r>
            <a:r>
              <a:rPr lang="en-US" sz="1200" dirty="0" smtClean="0">
                <a:effectLst/>
                <a:latin typeface="Times New Roman"/>
                <a:ea typeface="Times New Roman"/>
              </a:rPr>
              <a:t>-agonists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h.	</a:t>
            </a:r>
            <a:r>
              <a:rPr lang="en-US" sz="1200" dirty="0" err="1" smtClean="0">
                <a:effectLst/>
                <a:latin typeface="Times New Roman"/>
                <a:ea typeface="Times New Roman"/>
              </a:rPr>
              <a:t>Anticholinergics</a:t>
            </a:r>
            <a:endParaRPr lang="en-US" sz="1200" dirty="0" smtClean="0">
              <a:effectLst/>
              <a:latin typeface="Times New Roman"/>
              <a:ea typeface="Times New Roman"/>
            </a:endParaRPr>
          </a:p>
          <a:p>
            <a:pPr marL="457200" marR="0" indent="-228600">
              <a:spcBef>
                <a:spcPts val="0"/>
              </a:spcBef>
              <a:spcAft>
                <a:spcPts val="300"/>
              </a:spcAft>
              <a:tabLst>
                <a:tab pos="457200" algn="l"/>
              </a:tabLst>
            </a:pPr>
            <a:r>
              <a:rPr lang="en-US" sz="1200" dirty="0" smtClean="0">
                <a:effectLst/>
                <a:latin typeface="Times New Roman"/>
                <a:ea typeface="Times New Roman"/>
              </a:rPr>
              <a:t>14.	 The community paramedic needs to ensure that he or she understands the indications and properties of each class of medications, as it is common to encounter patients on multiple medications for chronic asthma.</a:t>
            </a:r>
          </a:p>
          <a:p>
            <a:pPr marL="457200" marR="0" indent="-228600">
              <a:spcBef>
                <a:spcPts val="0"/>
              </a:spcBef>
              <a:spcAft>
                <a:spcPts val="300"/>
              </a:spcAft>
              <a:tabLst>
                <a:tab pos="457200" algn="l"/>
              </a:tabLst>
            </a:pPr>
            <a:endParaRPr lang="en-US" sz="1200" dirty="0" smtClean="0">
              <a:effectLst/>
              <a:latin typeface="Times New Roman"/>
              <a:ea typeface="Times New Roman"/>
            </a:endParaRP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33</a:t>
            </a:fld>
            <a:endParaRPr lang="en-US" altLang="en-US" dirty="0"/>
          </a:p>
        </p:txBody>
      </p:sp>
    </p:spTree>
    <p:extLst>
      <p:ext uri="{BB962C8B-B14F-4D97-AF65-F5344CB8AC3E}">
        <p14:creationId xmlns:p14="http://schemas.microsoft.com/office/powerpoint/2010/main" val="26429795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dirty="0" smtClean="0">
                <a:ea typeface="Times New Roman" panose="02020603050405020304" pitchFamily="18" charset="0"/>
              </a:rPr>
              <a:t>15.</a:t>
            </a:r>
            <a:r>
              <a:rPr lang="en-US" dirty="0">
                <a:ea typeface="Times New Roman" panose="02020603050405020304" pitchFamily="18" charset="0"/>
              </a:rPr>
              <a:t>	</a:t>
            </a:r>
            <a:r>
              <a:rPr lang="en-US" dirty="0" smtClean="0">
                <a:ea typeface="Times New Roman" panose="02020603050405020304" pitchFamily="18" charset="0"/>
              </a:rPr>
              <a:t> Education</a:t>
            </a:r>
            <a:endParaRPr lang="en-US" dirty="0">
              <a:ea typeface="Times New Roman" panose="02020603050405020304" pitchFamily="18" charset="0"/>
            </a:endParaRPr>
          </a:p>
          <a:p>
            <a:pPr marL="685800" marR="0" indent="-228600">
              <a:spcBef>
                <a:spcPts val="0"/>
              </a:spcBef>
              <a:spcAft>
                <a:spcPts val="300"/>
              </a:spcAft>
              <a:tabLst>
                <a:tab pos="457200" algn="l"/>
                <a:tab pos="685800" algn="l"/>
              </a:tabLst>
            </a:pPr>
            <a:r>
              <a:rPr lang="en-US" dirty="0">
                <a:ea typeface="Times New Roman" panose="02020603050405020304" pitchFamily="18" charset="0"/>
              </a:rPr>
              <a:t>a.	Patient education and understanding are essential to effective home management of the patient with asthma.</a:t>
            </a:r>
          </a:p>
          <a:p>
            <a:pPr marL="914400" marR="0" indent="-457200">
              <a:spcBef>
                <a:spcPts val="0"/>
              </a:spcBef>
              <a:spcAft>
                <a:spcPts val="300"/>
              </a:spcAft>
              <a:tabLst>
                <a:tab pos="457200" algn="l"/>
                <a:tab pos="685800" algn="l"/>
              </a:tabLst>
            </a:pPr>
            <a:r>
              <a:rPr lang="en-US" dirty="0">
                <a:ea typeface="Times New Roman" panose="02020603050405020304" pitchFamily="18" charset="0"/>
              </a:rPr>
              <a:t>b.	You should:</a:t>
            </a:r>
          </a:p>
          <a:p>
            <a:pPr marL="914400" marR="0" indent="-457200">
              <a:spcBef>
                <a:spcPts val="0"/>
              </a:spcBef>
              <a:spcAft>
                <a:spcPts val="300"/>
              </a:spcAft>
              <a:tabLst>
                <a:tab pos="457200" algn="l"/>
                <a:tab pos="685800" algn="l"/>
              </a:tabLst>
            </a:pPr>
            <a:r>
              <a:rPr lang="en-US" dirty="0">
                <a:ea typeface="Times New Roman" panose="02020603050405020304" pitchFamily="18" charset="0"/>
              </a:rPr>
              <a:t>	i.	Try to understand the nature of the disease</a:t>
            </a:r>
          </a:p>
          <a:p>
            <a:pPr marL="914400" marR="0" indent="-457200">
              <a:spcBef>
                <a:spcPts val="0"/>
              </a:spcBef>
              <a:spcAft>
                <a:spcPts val="300"/>
              </a:spcAft>
              <a:tabLst>
                <a:tab pos="457200" algn="l"/>
                <a:tab pos="685800" algn="l"/>
              </a:tabLst>
            </a:pPr>
            <a:r>
              <a:rPr lang="en-US" dirty="0">
                <a:ea typeface="Times New Roman" panose="02020603050405020304" pitchFamily="18" charset="0"/>
              </a:rPr>
              <a:t>	ii.	</a:t>
            </a:r>
            <a:r>
              <a:rPr lang="en-US" dirty="0" smtClean="0">
                <a:ea typeface="Times New Roman" panose="02020603050405020304" pitchFamily="18" charset="0"/>
              </a:rPr>
              <a:t>Understand the </a:t>
            </a:r>
            <a:r>
              <a:rPr lang="en-US" dirty="0">
                <a:ea typeface="Times New Roman" panose="02020603050405020304" pitchFamily="18" charset="0"/>
              </a:rPr>
              <a:t>exacerbating factors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	iii.	Work with the patient to establish goals based on the plan of </a:t>
            </a:r>
            <a:r>
              <a:rPr lang="en-US" dirty="0" smtClean="0">
                <a:ea typeface="Times New Roman" panose="02020603050405020304" pitchFamily="18" charset="0"/>
              </a:rPr>
              <a:t>care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Based on local protocols, educate the patient on implementing a self-monitoring system or stoplight action plan.</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Green zone: Patient is not experiencing symptoms</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Yellow zone: Patient begins to have mild exacerbation</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iii.	Red zone: Patients encounter emergency paramedics during acute care calls </a:t>
            </a:r>
          </a:p>
          <a:p>
            <a:pPr marL="914400" marR="0" indent="-457200">
              <a:spcBef>
                <a:spcPts val="0"/>
              </a:spcBef>
              <a:spcAft>
                <a:spcPts val="300"/>
              </a:spcAft>
              <a:tabLst>
                <a:tab pos="457200" algn="l"/>
                <a:tab pos="685800" algn="l"/>
              </a:tabLst>
            </a:pPr>
            <a:endParaRPr lang="en-US" dirty="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34</a:t>
            </a:fld>
            <a:endParaRPr lang="en-US" altLang="en-US" dirty="0"/>
          </a:p>
        </p:txBody>
      </p:sp>
    </p:spTree>
    <p:extLst>
      <p:ext uri="{BB962C8B-B14F-4D97-AF65-F5344CB8AC3E}">
        <p14:creationId xmlns:p14="http://schemas.microsoft.com/office/powerpoint/2010/main" val="8457403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 </a:t>
            </a:r>
          </a:p>
          <a:p>
            <a:endParaRPr lang="en-US" dirty="0"/>
          </a:p>
          <a:p>
            <a:pPr marL="228600" marR="0" indent="-228600">
              <a:spcBef>
                <a:spcPts val="600"/>
              </a:spcBef>
              <a:spcAft>
                <a:spcPts val="600"/>
              </a:spcAft>
            </a:pPr>
            <a:r>
              <a:rPr lang="en-US" dirty="0">
                <a:ea typeface="Times New Roman" panose="02020603050405020304" pitchFamily="18" charset="0"/>
              </a:rPr>
              <a:t>B.  Chronic obstructive pulmonary disease</a:t>
            </a:r>
          </a:p>
          <a:p>
            <a:pPr marL="457200" marR="0" indent="-228600">
              <a:spcBef>
                <a:spcPts val="0"/>
              </a:spcBef>
              <a:spcAft>
                <a:spcPts val="300"/>
              </a:spcAft>
              <a:buAutoNum type="arabicPeriod"/>
              <a:tabLst>
                <a:tab pos="457200" algn="l"/>
              </a:tabLst>
            </a:pPr>
            <a:r>
              <a:rPr lang="en-US" dirty="0" smtClean="0">
                <a:ea typeface="Times New Roman" panose="02020603050405020304" pitchFamily="18" charset="0"/>
              </a:rPr>
              <a:t>Chronic </a:t>
            </a:r>
            <a:r>
              <a:rPr lang="en-US" dirty="0">
                <a:ea typeface="Times New Roman" panose="02020603050405020304" pitchFamily="18" charset="0"/>
              </a:rPr>
              <a:t>obstructive pulmonary disease (COPD)</a:t>
            </a:r>
            <a:r>
              <a:rPr lang="en-US" b="1" dirty="0">
                <a:ea typeface="Times New Roman" panose="02020603050405020304" pitchFamily="18" charset="0"/>
              </a:rPr>
              <a:t> </a:t>
            </a:r>
            <a:r>
              <a:rPr lang="en-US" dirty="0">
                <a:ea typeface="Times New Roman" panose="02020603050405020304" pitchFamily="18" charset="0"/>
              </a:rPr>
              <a:t>is characterized by chronic inflammation and obstruction of the pulmonary tract</a:t>
            </a:r>
            <a:r>
              <a:rPr lang="en-US" dirty="0" smtClean="0">
                <a:ea typeface="Times New Roman" panose="02020603050405020304" pitchFamily="18" charset="0"/>
              </a:rPr>
              <a:t>.</a:t>
            </a:r>
          </a:p>
          <a:p>
            <a:pPr marL="685800" marR="0" indent="-228600">
              <a:spcBef>
                <a:spcPts val="0"/>
              </a:spcBef>
              <a:spcAft>
                <a:spcPts val="300"/>
              </a:spcAft>
              <a:tabLst>
                <a:tab pos="457200" algn="l"/>
                <a:tab pos="685800" algn="l"/>
              </a:tabLst>
            </a:pPr>
            <a:r>
              <a:rPr lang="en-US" dirty="0" smtClean="0">
                <a:ea typeface="Times New Roman" panose="02020603050405020304" pitchFamily="18" charset="0"/>
              </a:rPr>
              <a:t> </a:t>
            </a:r>
            <a:r>
              <a:rPr lang="en-US" sz="1200" dirty="0" smtClean="0">
                <a:effectLst/>
                <a:latin typeface="Times New Roman"/>
                <a:ea typeface="Times New Roman"/>
              </a:rPr>
              <a:t>a.	The </a:t>
            </a:r>
            <a:r>
              <a:rPr lang="en-US" sz="1200" dirty="0" err="1" smtClean="0">
                <a:effectLst/>
                <a:latin typeface="Times New Roman"/>
                <a:ea typeface="Times New Roman"/>
              </a:rPr>
              <a:t>intrathoracic</a:t>
            </a:r>
            <a:r>
              <a:rPr lang="en-US" sz="1200" dirty="0" smtClean="0">
                <a:effectLst/>
                <a:latin typeface="Times New Roman"/>
                <a:ea typeface="Times New Roman"/>
              </a:rPr>
              <a:t> or inferior airway becomes blocked at the lobar bronchi, segmental bronchi, and ultimately the terminal bronchioles, including the alveolar ducts and alveolar sacs.</a:t>
            </a:r>
          </a:p>
          <a:p>
            <a:pPr marL="457200" marR="0" indent="-228600">
              <a:spcBef>
                <a:spcPts val="0"/>
              </a:spcBef>
              <a:spcAft>
                <a:spcPts val="300"/>
              </a:spcAft>
              <a:tabLst>
                <a:tab pos="457200" algn="l"/>
              </a:tabLst>
            </a:pPr>
            <a:r>
              <a:rPr lang="en-US" sz="1200" dirty="0" smtClean="0">
                <a:effectLst/>
                <a:latin typeface="Times New Roman"/>
                <a:ea typeface="Times New Roman"/>
              </a:rPr>
              <a:t>2.	COPD is a progressive illness; it is irreversible and incurable.</a:t>
            </a:r>
          </a:p>
          <a:p>
            <a:pPr marL="457200" marR="0" indent="-228600">
              <a:spcBef>
                <a:spcPts val="0"/>
              </a:spcBef>
              <a:spcAft>
                <a:spcPts val="300"/>
              </a:spcAft>
              <a:buAutoNum type="arabicPeriod"/>
              <a:tabLst>
                <a:tab pos="457200" algn="l"/>
              </a:tabLst>
            </a:pPr>
            <a:endParaRPr lang="en-US" dirty="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35</a:t>
            </a:fld>
            <a:endParaRPr lang="en-US" altLang="en-US" dirty="0"/>
          </a:p>
        </p:txBody>
      </p:sp>
    </p:spTree>
    <p:extLst>
      <p:ext uri="{BB962C8B-B14F-4D97-AF65-F5344CB8AC3E}">
        <p14:creationId xmlns:p14="http://schemas.microsoft.com/office/powerpoint/2010/main" val="38537162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3.	The primary cause of COPD is smoking, although chronic bronchitis, air pollution, and asthma may also lead to its development.</a:t>
            </a:r>
          </a:p>
          <a:p>
            <a:pPr marL="457200" marR="0" indent="-228600">
              <a:spcBef>
                <a:spcPts val="0"/>
              </a:spcBef>
              <a:spcAft>
                <a:spcPts val="300"/>
              </a:spcAft>
              <a:tabLst>
                <a:tab pos="457200" algn="l"/>
              </a:tabLst>
            </a:pPr>
            <a:r>
              <a:rPr lang="en-US" dirty="0" smtClean="0">
                <a:ea typeface="Times New Roman" panose="02020603050405020304" pitchFamily="18" charset="0"/>
              </a:rPr>
              <a:t>4</a:t>
            </a:r>
            <a:r>
              <a:rPr lang="en-US" dirty="0">
                <a:ea typeface="Times New Roman" panose="02020603050405020304" pitchFamily="18" charset="0"/>
              </a:rPr>
              <a:t>.	COPD progresses very slowly, so that many patients do not recognize the effects of their worsening </a:t>
            </a:r>
            <a:r>
              <a:rPr lang="en-US" dirty="0" smtClean="0">
                <a:ea typeface="Times New Roman" panose="02020603050405020304" pitchFamily="18" charset="0"/>
              </a:rPr>
              <a:t>conditions </a:t>
            </a:r>
            <a:r>
              <a:rPr lang="en-US" dirty="0">
                <a:ea typeface="Times New Roman" panose="02020603050405020304" pitchFamily="18" charset="0"/>
              </a:rPr>
              <a:t>until they experience difficulty breathing.</a:t>
            </a:r>
          </a:p>
          <a:p>
            <a:pPr marL="457200" marR="0" indent="-228600">
              <a:spcBef>
                <a:spcPts val="0"/>
              </a:spcBef>
              <a:spcAft>
                <a:spcPts val="300"/>
              </a:spcAft>
              <a:tabLst>
                <a:tab pos="457200" algn="l"/>
              </a:tabLst>
            </a:pPr>
            <a:r>
              <a:rPr lang="en-US" dirty="0">
                <a:ea typeface="Times New Roman" panose="02020603050405020304" pitchFamily="18" charset="0"/>
              </a:rPr>
              <a:t>5.	According to the CDC, chronic lower respiratory disease is the third leading cause of death in the United States, with as many as 15 million Americans having been diagnosed with such disease.</a:t>
            </a:r>
          </a:p>
          <a:p>
            <a:pPr marL="457200" marR="0" indent="-228600">
              <a:spcBef>
                <a:spcPts val="0"/>
              </a:spcBef>
              <a:spcAft>
                <a:spcPts val="300"/>
              </a:spcAft>
              <a:tabLst>
                <a:tab pos="457200" algn="l"/>
              </a:tabLst>
            </a:pPr>
            <a:r>
              <a:rPr lang="en-US" sz="1200" dirty="0" smtClean="0">
                <a:effectLst/>
                <a:latin typeface="Times New Roman"/>
                <a:ea typeface="Times New Roman"/>
              </a:rPr>
              <a:t>6.	Many comorbidities exist with COPD, such as: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CAD</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Asthma</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CHF</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Pulmonary vascular diseases</a:t>
            </a:r>
          </a:p>
          <a:p>
            <a:pPr marL="457200" marR="0" indent="-228600">
              <a:spcBef>
                <a:spcPts val="0"/>
              </a:spcBef>
              <a:spcAft>
                <a:spcPts val="300"/>
              </a:spcAft>
              <a:tabLst>
                <a:tab pos="457200" algn="l"/>
              </a:tabLst>
            </a:pPr>
            <a:r>
              <a:rPr lang="en-US" sz="1200" dirty="0" smtClean="0">
                <a:effectLst/>
                <a:latin typeface="Times New Roman"/>
                <a:ea typeface="Times New Roman"/>
              </a:rPr>
              <a:t>7.	Comorbidities present a challenge to the community paramedic in: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Differentiating the cause of the exacerbation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Making the determination of treatment plans</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36</a:t>
            </a:fld>
            <a:endParaRPr lang="en-US" altLang="en-US" dirty="0"/>
          </a:p>
        </p:txBody>
      </p:sp>
    </p:spTree>
    <p:extLst>
      <p:ext uri="{BB962C8B-B14F-4D97-AF65-F5344CB8AC3E}">
        <p14:creationId xmlns:p14="http://schemas.microsoft.com/office/powerpoint/2010/main" val="16068331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8.	Monitoring </a:t>
            </a:r>
          </a:p>
          <a:p>
            <a:pPr marL="685800" marR="0" indent="-228600">
              <a:spcBef>
                <a:spcPts val="0"/>
              </a:spcBef>
              <a:spcAft>
                <a:spcPts val="300"/>
              </a:spcAft>
              <a:tabLst>
                <a:tab pos="457200" algn="l"/>
              </a:tabLst>
            </a:pPr>
            <a:r>
              <a:rPr lang="en-US" sz="1200" dirty="0" smtClean="0">
                <a:effectLst/>
                <a:latin typeface="Times New Roman"/>
                <a:ea typeface="Times New Roman"/>
              </a:rPr>
              <a:t>a.	Patients with COPD sometimes have exacerbations quickly over a few hours; others have a significant event that evolves over the course until serious enough to warrant treatment.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Perform a full physical examination; pay close attention to the respiratory system.</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Evaluate the patient’s “workload” (</a:t>
            </a:r>
            <a:r>
              <a:rPr lang="en-US" sz="1200" dirty="0" err="1" smtClean="0">
                <a:effectLst/>
                <a:latin typeface="Times New Roman"/>
                <a:ea typeface="Times New Roman"/>
              </a:rPr>
              <a:t>ie</a:t>
            </a:r>
            <a:r>
              <a:rPr lang="en-US" sz="1200" dirty="0" smtClean="0">
                <a:effectLst/>
                <a:latin typeface="Times New Roman"/>
                <a:ea typeface="Times New Roman"/>
              </a:rPr>
              <a:t>, work of breathing).</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Evaluate the patient’s normal work of breathing and status prior to first visit with patient.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When evaluating the work of breathing and lung sounds, you will want to evaluate the causes of the change in status.</a:t>
            </a:r>
          </a:p>
          <a:p>
            <a:pPr marL="100584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Patient’s underlying condition informs the interpretation of current problems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The key to success when managing a patient with COPD is:</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Understanding what the patient’s normal is</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Following the plan of care</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iii.	Working with the health care team to identify and prioritize treatment goals</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37</a:t>
            </a:fld>
            <a:endParaRPr lang="en-US" altLang="en-US" dirty="0"/>
          </a:p>
        </p:txBody>
      </p:sp>
    </p:spTree>
    <p:extLst>
      <p:ext uri="{BB962C8B-B14F-4D97-AF65-F5344CB8AC3E}">
        <p14:creationId xmlns:p14="http://schemas.microsoft.com/office/powerpoint/2010/main" val="20312011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9.	Management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To help manage patients with COPD, you should follow the patient’s plan of care.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The difference with the community paramedic role (as opposed to traditional paramedic) is that you will need to:</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Identify exacerbations early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Intervene at an early stage and prevent significant exacerbations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Management of COPD is very similar to asthma, including the goal of stopping the progression of the disease if possible.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Given that smoking is the primary cause of COPD, a key role for the community paramedic is to help the patient understand the need for smoking cessation.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Some patients with COPD require extensive workups beyond </a:t>
            </a:r>
            <a:r>
              <a:rPr lang="en-US" sz="1200" dirty="0" err="1" smtClean="0">
                <a:effectLst/>
                <a:latin typeface="Times New Roman"/>
                <a:ea typeface="Times New Roman"/>
              </a:rPr>
              <a:t>spirometry</a:t>
            </a:r>
            <a:r>
              <a:rPr lang="en-US" sz="1200" dirty="0" smtClean="0">
                <a:effectLst/>
                <a:latin typeface="Times New Roman"/>
                <a:ea typeface="Times New Roman"/>
              </a:rPr>
              <a:t>, which may include: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Referral to a pulmonologist by the primary care physician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Incentive </a:t>
            </a:r>
            <a:r>
              <a:rPr lang="en-US" sz="1200" dirty="0" err="1" smtClean="0">
                <a:effectLst/>
                <a:latin typeface="Times New Roman"/>
                <a:ea typeface="Times New Roman"/>
              </a:rPr>
              <a:t>spirometry</a:t>
            </a:r>
            <a:endParaRPr lang="en-US" sz="1200" dirty="0" smtClean="0">
              <a:effectLst/>
              <a:latin typeface="Times New Roman"/>
              <a:ea typeface="Times New Roman"/>
            </a:endParaRP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iii.	Home oxygen supply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iv.	Other breathing devices as required</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38</a:t>
            </a:fld>
            <a:endParaRPr lang="en-US" altLang="en-US" dirty="0"/>
          </a:p>
        </p:txBody>
      </p:sp>
    </p:spTree>
    <p:extLst>
      <p:ext uri="{BB962C8B-B14F-4D97-AF65-F5344CB8AC3E}">
        <p14:creationId xmlns:p14="http://schemas.microsoft.com/office/powerpoint/2010/main" val="18712145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10.	 Education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Education for COPD should be tailored to the patient’s health literacy level.</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Discuss the symptoms and experiences the patient has encountered in the past; suggest ways to lessen or manage yellow zone symptoms.</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39</a:t>
            </a:fld>
            <a:endParaRPr lang="en-US" altLang="en-US" dirty="0"/>
          </a:p>
        </p:txBody>
      </p:sp>
    </p:spTree>
    <p:extLst>
      <p:ext uri="{BB962C8B-B14F-4D97-AF65-F5344CB8AC3E}">
        <p14:creationId xmlns:p14="http://schemas.microsoft.com/office/powerpoint/2010/main" val="788174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dirty="0">
                <a:ea typeface="Times New Roman" panose="02020603050405020304" pitchFamily="18" charset="0"/>
              </a:rPr>
              <a:t>4.	Community paramedics must be ready to:</a:t>
            </a:r>
          </a:p>
          <a:p>
            <a:pPr marL="685800" marR="0" indent="-228600">
              <a:spcBef>
                <a:spcPts val="0"/>
              </a:spcBef>
              <a:spcAft>
                <a:spcPts val="300"/>
              </a:spcAft>
              <a:tabLst>
                <a:tab pos="457200" algn="l"/>
                <a:tab pos="685800" algn="l"/>
              </a:tabLst>
            </a:pPr>
            <a:r>
              <a:rPr lang="en-US" dirty="0">
                <a:ea typeface="Times New Roman" panose="02020603050405020304" pitchFamily="18" charset="0"/>
              </a:rPr>
              <a:t>a.	Assess, monitor, and manage the patient to determine if progress is being made or if the chronic disease is causing a decline in the patient’s </a:t>
            </a:r>
            <a:r>
              <a:rPr lang="en-US" dirty="0" smtClean="0">
                <a:ea typeface="Times New Roman" panose="02020603050405020304" pitchFamily="18" charset="0"/>
              </a:rPr>
              <a:t>health</a:t>
            </a:r>
            <a:endParaRPr lang="en-US" dirty="0">
              <a:ea typeface="Times New Roman" panose="02020603050405020304" pitchFamily="18" charset="0"/>
            </a:endParaRPr>
          </a:p>
          <a:p>
            <a:pPr marL="685800" marR="0" indent="-228600">
              <a:spcBef>
                <a:spcPts val="0"/>
              </a:spcBef>
              <a:spcAft>
                <a:spcPts val="300"/>
              </a:spcAft>
              <a:tabLst>
                <a:tab pos="457200" algn="l"/>
                <a:tab pos="685800" algn="l"/>
              </a:tabLst>
            </a:pPr>
            <a:r>
              <a:rPr lang="en-US" dirty="0">
                <a:ea typeface="Times New Roman" panose="02020603050405020304" pitchFamily="18" charset="0"/>
              </a:rPr>
              <a:t>b.	Navigate the patient to outreach services and provide support to the patient, caregivers, or family based on the patient’s </a:t>
            </a:r>
            <a:r>
              <a:rPr lang="en-US" dirty="0" smtClean="0">
                <a:ea typeface="Times New Roman" panose="02020603050405020304" pitchFamily="18" charset="0"/>
              </a:rPr>
              <a:t>condition</a:t>
            </a:r>
            <a:endParaRPr lang="en-US" dirty="0">
              <a:ea typeface="Times New Roman" panose="02020603050405020304" pitchFamily="18" charset="0"/>
            </a:endParaRPr>
          </a:p>
          <a:p>
            <a:pPr marL="457200" marR="0" indent="-228600">
              <a:spcBef>
                <a:spcPts val="0"/>
              </a:spcBef>
              <a:spcAft>
                <a:spcPts val="300"/>
              </a:spcAft>
              <a:tabLst>
                <a:tab pos="457200" algn="l"/>
              </a:tabLst>
            </a:pPr>
            <a:r>
              <a:rPr lang="en-US" sz="1200" dirty="0" smtClean="0">
                <a:effectLst/>
                <a:latin typeface="Times New Roman"/>
                <a:ea typeface="Times New Roman"/>
              </a:rPr>
              <a:t>5.	The goal of the community paramedic in caring for patients with chronic disease is to promote self-management.</a:t>
            </a:r>
          </a:p>
          <a:p>
            <a:pPr marL="457200" marR="0" indent="-228600">
              <a:spcBef>
                <a:spcPts val="0"/>
              </a:spcBef>
              <a:spcAft>
                <a:spcPts val="300"/>
              </a:spcAft>
              <a:tabLst>
                <a:tab pos="457200" algn="l"/>
              </a:tabLst>
            </a:pPr>
            <a:r>
              <a:rPr lang="en-US" sz="1200" dirty="0" smtClean="0">
                <a:effectLst/>
                <a:latin typeface="Times New Roman"/>
                <a:ea typeface="Times New Roman"/>
              </a:rPr>
              <a:t>6. 	Self-management of a chronic disease: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Combines the elements and behaviors of patient self-care with the management of the disease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Encourages the patient and family to be active agents in managing the patient’s illnesses</a:t>
            </a:r>
          </a:p>
          <a:p>
            <a:pPr marL="457200" marR="0" indent="-228600">
              <a:spcBef>
                <a:spcPts val="0"/>
              </a:spcBef>
              <a:spcAft>
                <a:spcPts val="300"/>
              </a:spcAft>
              <a:tabLst>
                <a:tab pos="457200" algn="l"/>
              </a:tabLst>
            </a:pPr>
            <a:r>
              <a:rPr lang="en-US" sz="1200" dirty="0" smtClean="0">
                <a:effectLst/>
                <a:latin typeface="Times New Roman"/>
                <a:ea typeface="Times New Roman"/>
              </a:rPr>
              <a:t>7. 	The community paramedic needs to understand and promote the idea that the patient will become an expert in managing the disease process and the life changes it requires.</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4</a:t>
            </a:fld>
            <a:endParaRPr lang="en-US" altLang="en-US" dirty="0"/>
          </a:p>
        </p:txBody>
      </p:sp>
    </p:spTree>
    <p:extLst>
      <p:ext uri="{BB962C8B-B14F-4D97-AF65-F5344CB8AC3E}">
        <p14:creationId xmlns:p14="http://schemas.microsoft.com/office/powerpoint/2010/main" val="18707919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0" marR="0">
              <a:spcBef>
                <a:spcPts val="1800"/>
              </a:spcBef>
              <a:spcAft>
                <a:spcPts val="600"/>
              </a:spcAft>
            </a:pPr>
            <a:r>
              <a:rPr lang="en-US" sz="2800" dirty="0" smtClean="0">
                <a:effectLst/>
                <a:latin typeface="Times New Roman"/>
                <a:ea typeface="Times New Roman"/>
              </a:rPr>
              <a:t>VI. Common Gastrointestinal Conditions</a:t>
            </a:r>
          </a:p>
          <a:p>
            <a:pPr marL="228600" marR="0" indent="-228600">
              <a:spcBef>
                <a:spcPts val="600"/>
              </a:spcBef>
              <a:spcAft>
                <a:spcPts val="600"/>
              </a:spcAft>
            </a:pPr>
            <a:r>
              <a:rPr lang="en-US" sz="1800" b="0" dirty="0" smtClean="0">
                <a:effectLst/>
                <a:latin typeface="Times New Roman"/>
                <a:ea typeface="Times New Roman"/>
              </a:rPr>
              <a:t>A.  Constipation</a:t>
            </a:r>
          </a:p>
          <a:p>
            <a:pPr marL="457200" marR="0" indent="-228600">
              <a:spcBef>
                <a:spcPts val="0"/>
              </a:spcBef>
              <a:spcAft>
                <a:spcPts val="300"/>
              </a:spcAft>
              <a:tabLst>
                <a:tab pos="457200" algn="l"/>
              </a:tabLst>
            </a:pPr>
            <a:r>
              <a:rPr lang="en-US" sz="1800" dirty="0" smtClean="0">
                <a:effectLst/>
                <a:latin typeface="Times New Roman"/>
                <a:ea typeface="Times New Roman"/>
              </a:rPr>
              <a:t>1.	Constipation</a:t>
            </a:r>
            <a:r>
              <a:rPr lang="en-US" sz="1800" b="1" dirty="0" smtClean="0">
                <a:effectLst/>
                <a:latin typeface="Times New Roman"/>
                <a:ea typeface="Times New Roman"/>
              </a:rPr>
              <a:t> </a:t>
            </a:r>
            <a:r>
              <a:rPr lang="en-US" sz="1800" dirty="0" smtClean="0">
                <a:effectLst/>
                <a:latin typeface="Times New Roman"/>
                <a:ea typeface="Times New Roman"/>
              </a:rPr>
              <a:t>is the inability to produce stool three or more times in a 7-day time frame, with the hardening of the stool requiring significant effort (straining) or painful discharge to eliminate.</a:t>
            </a:r>
          </a:p>
          <a:p>
            <a:pPr marL="685800" marR="0" indent="-228600">
              <a:spcBef>
                <a:spcPts val="0"/>
              </a:spcBef>
              <a:spcAft>
                <a:spcPts val="300"/>
              </a:spcAft>
              <a:tabLst>
                <a:tab pos="457200" algn="l"/>
                <a:tab pos="685800" algn="l"/>
              </a:tabLst>
            </a:pPr>
            <a:r>
              <a:rPr lang="en-US" sz="1800" dirty="0" smtClean="0">
                <a:effectLst/>
                <a:latin typeface="Times New Roman"/>
                <a:ea typeface="Times New Roman"/>
              </a:rPr>
              <a:t>a.	Chronic constipation is the inability to produce three or more stools or poor stool output in a 7-day time frame over 3 to 6 months’ duration or longer. </a:t>
            </a:r>
          </a:p>
          <a:p>
            <a:pPr marL="685800" marR="0" indent="-228600">
              <a:spcBef>
                <a:spcPts val="0"/>
              </a:spcBef>
              <a:spcAft>
                <a:spcPts val="300"/>
              </a:spcAft>
              <a:tabLst>
                <a:tab pos="457200" algn="l"/>
                <a:tab pos="685800" algn="l"/>
              </a:tabLst>
            </a:pPr>
            <a:r>
              <a:rPr lang="en-US" sz="1800" dirty="0" smtClean="0">
                <a:effectLst/>
                <a:latin typeface="Times New Roman"/>
                <a:ea typeface="Times New Roman"/>
              </a:rPr>
              <a:t>b.	Frequent constipation can also be considered chronic, referring to patients who experience periods of constipation once a month or more often.</a:t>
            </a:r>
          </a:p>
          <a:p>
            <a:pPr marL="457200" marR="0" indent="-228600">
              <a:spcBef>
                <a:spcPts val="0"/>
              </a:spcBef>
              <a:spcAft>
                <a:spcPts val="300"/>
              </a:spcAft>
              <a:tabLst>
                <a:tab pos="457200" algn="l"/>
              </a:tabLst>
            </a:pPr>
            <a:r>
              <a:rPr lang="en-US" sz="1800" dirty="0" smtClean="0">
                <a:effectLst/>
                <a:latin typeface="Times New Roman"/>
                <a:ea typeface="Times New Roman"/>
              </a:rPr>
              <a:t>2.	Complications from constipation may include:</a:t>
            </a:r>
          </a:p>
          <a:p>
            <a:pPr marL="685800" marR="0" indent="-228600">
              <a:spcBef>
                <a:spcPts val="0"/>
              </a:spcBef>
              <a:spcAft>
                <a:spcPts val="300"/>
              </a:spcAft>
              <a:tabLst>
                <a:tab pos="457200" algn="l"/>
                <a:tab pos="685800" algn="l"/>
              </a:tabLst>
            </a:pPr>
            <a:r>
              <a:rPr lang="en-US" sz="1800" dirty="0" smtClean="0">
                <a:effectLst/>
                <a:latin typeface="Times New Roman"/>
                <a:ea typeface="Times New Roman"/>
              </a:rPr>
              <a:t>a.	Hemorrhoids</a:t>
            </a:r>
          </a:p>
          <a:p>
            <a:pPr marL="685800" marR="0" indent="-228600">
              <a:spcBef>
                <a:spcPts val="0"/>
              </a:spcBef>
              <a:spcAft>
                <a:spcPts val="300"/>
              </a:spcAft>
              <a:tabLst>
                <a:tab pos="457200" algn="l"/>
                <a:tab pos="685800" algn="l"/>
              </a:tabLst>
            </a:pPr>
            <a:r>
              <a:rPr lang="en-US" sz="1800" dirty="0" smtClean="0">
                <a:effectLst/>
                <a:latin typeface="Times New Roman"/>
                <a:ea typeface="Times New Roman"/>
              </a:rPr>
              <a:t>b.	Anal fissures</a:t>
            </a:r>
          </a:p>
          <a:p>
            <a:pPr marL="685800" marR="0" indent="-228600">
              <a:spcBef>
                <a:spcPts val="0"/>
              </a:spcBef>
              <a:spcAft>
                <a:spcPts val="300"/>
              </a:spcAft>
              <a:tabLst>
                <a:tab pos="457200" algn="l"/>
                <a:tab pos="685800" algn="l"/>
              </a:tabLst>
            </a:pPr>
            <a:r>
              <a:rPr lang="en-US" sz="1800" dirty="0" smtClean="0">
                <a:effectLst/>
                <a:latin typeface="Times New Roman"/>
                <a:ea typeface="Times New Roman"/>
              </a:rPr>
              <a:t>c.	Rectal prolapse</a:t>
            </a:r>
          </a:p>
          <a:p>
            <a:pPr marL="685800" marR="0" indent="-228600">
              <a:spcBef>
                <a:spcPts val="0"/>
              </a:spcBef>
              <a:spcAft>
                <a:spcPts val="300"/>
              </a:spcAft>
              <a:tabLst>
                <a:tab pos="457200" algn="l"/>
                <a:tab pos="685800" algn="l"/>
              </a:tabLst>
            </a:pPr>
            <a:r>
              <a:rPr lang="en-US" sz="1800" dirty="0" smtClean="0">
                <a:effectLst/>
                <a:latin typeface="Times New Roman"/>
                <a:ea typeface="Times New Roman"/>
              </a:rPr>
              <a:t>d.	Fecal impaction</a:t>
            </a:r>
          </a:p>
          <a:p>
            <a:pPr marL="685800" marR="0" indent="-228600">
              <a:spcBef>
                <a:spcPts val="0"/>
              </a:spcBef>
              <a:spcAft>
                <a:spcPts val="300"/>
              </a:spcAft>
              <a:tabLst>
                <a:tab pos="457200" algn="l"/>
                <a:tab pos="685800" algn="l"/>
              </a:tabLst>
            </a:pPr>
            <a:r>
              <a:rPr lang="en-US" sz="1800" dirty="0" smtClean="0">
                <a:effectLst/>
                <a:latin typeface="Times New Roman"/>
                <a:ea typeface="Times New Roman"/>
              </a:rPr>
              <a:t>e.	Diverticulitis</a:t>
            </a:r>
          </a:p>
          <a:p>
            <a:pPr marL="685800" marR="0" indent="-228600">
              <a:spcBef>
                <a:spcPts val="0"/>
              </a:spcBef>
              <a:spcAft>
                <a:spcPts val="300"/>
              </a:spcAft>
              <a:tabLst>
                <a:tab pos="457200" algn="l"/>
                <a:tab pos="685800" algn="l"/>
              </a:tabLst>
            </a:pPr>
            <a:r>
              <a:rPr lang="en-US" sz="1800" dirty="0" smtClean="0">
                <a:effectLst/>
                <a:latin typeface="Times New Roman"/>
                <a:ea typeface="Times New Roman"/>
              </a:rPr>
              <a:t>f.	Diverticulosis</a:t>
            </a:r>
          </a:p>
          <a:p>
            <a:pPr marL="457200" marR="0" indent="-228600">
              <a:spcBef>
                <a:spcPts val="0"/>
              </a:spcBef>
              <a:spcAft>
                <a:spcPts val="300"/>
              </a:spcAft>
              <a:tabLst>
                <a:tab pos="457200" algn="l"/>
              </a:tabLst>
            </a:pPr>
            <a:r>
              <a:rPr lang="en-US" sz="1800" dirty="0" smtClean="0">
                <a:effectLst/>
                <a:latin typeface="Times New Roman"/>
                <a:ea typeface="Times New Roman"/>
              </a:rPr>
              <a:t>3.	Constipation is very common, affecting as many as 42 million people in the United States each year.</a:t>
            </a:r>
          </a:p>
          <a:p>
            <a:pPr marL="457200" marR="0" indent="-228600">
              <a:spcBef>
                <a:spcPts val="0"/>
              </a:spcBef>
              <a:spcAft>
                <a:spcPts val="300"/>
              </a:spcAft>
              <a:tabLst>
                <a:tab pos="457200" algn="l"/>
              </a:tabLst>
            </a:pPr>
            <a:r>
              <a:rPr lang="en-US" sz="1800" dirty="0" smtClean="0">
                <a:effectLst/>
                <a:latin typeface="Times New Roman"/>
                <a:ea typeface="Times New Roman"/>
              </a:rPr>
              <a:t>4. 	Many factors can influence the incidence of constipation, such as:</a:t>
            </a:r>
          </a:p>
          <a:p>
            <a:pPr marL="685800" marR="0" indent="-228600">
              <a:spcBef>
                <a:spcPts val="0"/>
              </a:spcBef>
              <a:spcAft>
                <a:spcPts val="300"/>
              </a:spcAft>
              <a:tabLst>
                <a:tab pos="457200" algn="l"/>
                <a:tab pos="685800" algn="l"/>
              </a:tabLst>
            </a:pPr>
            <a:r>
              <a:rPr lang="en-US" sz="1800" dirty="0" smtClean="0">
                <a:effectLst/>
                <a:latin typeface="Times New Roman"/>
                <a:ea typeface="Times New Roman"/>
              </a:rPr>
              <a:t>a.	Stress</a:t>
            </a:r>
          </a:p>
          <a:p>
            <a:pPr marL="685800" marR="0" indent="-228600">
              <a:spcBef>
                <a:spcPts val="0"/>
              </a:spcBef>
              <a:spcAft>
                <a:spcPts val="300"/>
              </a:spcAft>
              <a:tabLst>
                <a:tab pos="457200" algn="l"/>
                <a:tab pos="685800" algn="l"/>
              </a:tabLst>
            </a:pPr>
            <a:r>
              <a:rPr lang="en-US" sz="1800" dirty="0" smtClean="0">
                <a:effectLst/>
                <a:latin typeface="Times New Roman"/>
                <a:ea typeface="Times New Roman"/>
              </a:rPr>
              <a:t>b. 	Travel </a:t>
            </a:r>
          </a:p>
          <a:p>
            <a:pPr marL="685800" marR="0" indent="-228600">
              <a:spcBef>
                <a:spcPts val="0"/>
              </a:spcBef>
              <a:spcAft>
                <a:spcPts val="300"/>
              </a:spcAft>
              <a:tabLst>
                <a:tab pos="457200" algn="l"/>
                <a:tab pos="685800" algn="l"/>
              </a:tabLst>
            </a:pPr>
            <a:r>
              <a:rPr lang="en-US" sz="1800" dirty="0" smtClean="0">
                <a:effectLst/>
                <a:latin typeface="Times New Roman"/>
                <a:ea typeface="Times New Roman"/>
              </a:rPr>
              <a:t>c. 	Pregnancy</a:t>
            </a:r>
          </a:p>
          <a:p>
            <a:pPr marL="685800" marR="0" indent="-228600">
              <a:spcBef>
                <a:spcPts val="0"/>
              </a:spcBef>
              <a:spcAft>
                <a:spcPts val="300"/>
              </a:spcAft>
              <a:tabLst>
                <a:tab pos="457200" algn="l"/>
                <a:tab pos="685800" algn="l"/>
              </a:tabLst>
            </a:pPr>
            <a:r>
              <a:rPr lang="en-US" sz="1800" dirty="0" smtClean="0">
                <a:effectLst/>
                <a:latin typeface="Times New Roman"/>
                <a:ea typeface="Times New Roman"/>
              </a:rPr>
              <a:t>d. 	Aging</a:t>
            </a:r>
          </a:p>
          <a:p>
            <a:pPr marL="457200" marR="0" indent="-228600">
              <a:spcBef>
                <a:spcPts val="0"/>
              </a:spcBef>
              <a:spcAft>
                <a:spcPts val="300"/>
              </a:spcAft>
              <a:tabLst>
                <a:tab pos="457200" algn="l"/>
              </a:tabLst>
            </a:pPr>
            <a:r>
              <a:rPr lang="en-US" sz="1800" dirty="0" smtClean="0">
                <a:effectLst/>
                <a:latin typeface="Times New Roman"/>
                <a:ea typeface="Times New Roman"/>
              </a:rPr>
              <a:t>5. 	It is important for everyone to recognize and assess his or her weekly stool production.</a:t>
            </a:r>
          </a:p>
          <a:p>
            <a:pPr marL="457200" marR="0" indent="-228600">
              <a:spcBef>
                <a:spcPts val="0"/>
              </a:spcBef>
              <a:spcAft>
                <a:spcPts val="300"/>
              </a:spcAft>
              <a:tabLst>
                <a:tab pos="457200" algn="l"/>
              </a:tabLst>
            </a:pPr>
            <a:r>
              <a:rPr lang="en-US" sz="1800" dirty="0" smtClean="0">
                <a:effectLst/>
                <a:latin typeface="Times New Roman"/>
                <a:ea typeface="Times New Roman"/>
              </a:rPr>
              <a:t>6.	The community paramedic is responsible for:</a:t>
            </a:r>
          </a:p>
          <a:p>
            <a:pPr marL="685800" marR="0" indent="-228600">
              <a:spcBef>
                <a:spcPts val="0"/>
              </a:spcBef>
              <a:spcAft>
                <a:spcPts val="300"/>
              </a:spcAft>
              <a:tabLst>
                <a:tab pos="457200" algn="l"/>
                <a:tab pos="685800" algn="l"/>
              </a:tabLst>
            </a:pPr>
            <a:r>
              <a:rPr lang="en-US" sz="1800" dirty="0" smtClean="0">
                <a:effectLst/>
                <a:latin typeface="Times New Roman"/>
                <a:ea typeface="Times New Roman"/>
              </a:rPr>
              <a:t>a.	Helping patients recognize their symptoms early </a:t>
            </a:r>
          </a:p>
          <a:p>
            <a:pPr marL="685800" marR="0" indent="-228600">
              <a:spcBef>
                <a:spcPts val="0"/>
              </a:spcBef>
              <a:spcAft>
                <a:spcPts val="300"/>
              </a:spcAft>
              <a:tabLst>
                <a:tab pos="457200" algn="l"/>
                <a:tab pos="685800" algn="l"/>
              </a:tabLst>
            </a:pPr>
            <a:r>
              <a:rPr lang="en-US" sz="1800" dirty="0" smtClean="0">
                <a:effectLst/>
                <a:latin typeface="Times New Roman"/>
                <a:ea typeface="Times New Roman"/>
              </a:rPr>
              <a:t>b.	Identifying any red flags immediately to prevent further complications</a:t>
            </a:r>
          </a:p>
          <a:p>
            <a:pPr marL="457200" marR="0" indent="-228600">
              <a:spcBef>
                <a:spcPts val="0"/>
              </a:spcBef>
              <a:spcAft>
                <a:spcPts val="300"/>
              </a:spcAft>
              <a:tabLst>
                <a:tab pos="457200" algn="l"/>
              </a:tabLst>
            </a:pPr>
            <a:r>
              <a:rPr lang="en-US" sz="1800" dirty="0" smtClean="0">
                <a:effectLst/>
                <a:latin typeface="Times New Roman"/>
                <a:ea typeface="Times New Roman"/>
              </a:rPr>
              <a:t>7.	Early detection and prevention of further symptoms are key to a patient-centered outcome.</a:t>
            </a:r>
            <a:endParaRPr lang="en-US" sz="18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40</a:t>
            </a:fld>
            <a:endParaRPr lang="en-US" altLang="en-US" dirty="0"/>
          </a:p>
        </p:txBody>
      </p:sp>
    </p:spTree>
    <p:extLst>
      <p:ext uri="{BB962C8B-B14F-4D97-AF65-F5344CB8AC3E}">
        <p14:creationId xmlns:p14="http://schemas.microsoft.com/office/powerpoint/2010/main" val="31284843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8.	Monitoring </a:t>
            </a:r>
          </a:p>
          <a:p>
            <a:pPr marL="685800" marR="0" indent="-228600">
              <a:spcBef>
                <a:spcPts val="0"/>
              </a:spcBef>
              <a:spcAft>
                <a:spcPts val="300"/>
              </a:spcAft>
              <a:tabLst>
                <a:tab pos="457200" algn="l"/>
              </a:tabLst>
            </a:pPr>
            <a:r>
              <a:rPr lang="en-US" sz="1200" dirty="0" smtClean="0">
                <a:effectLst/>
                <a:latin typeface="Times New Roman"/>
                <a:ea typeface="Times New Roman"/>
              </a:rPr>
              <a:t>a.	Speak with your patients about their normal passage of stool by asking questions such as the following: </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How often do you have a stool? </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Can you describe the stool for me?</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iii.	Do you have any concerns about the amount of stool you pass in a weekly period? </a:t>
            </a:r>
          </a:p>
          <a:p>
            <a:pPr marL="685800" marR="0" indent="-228600">
              <a:spcBef>
                <a:spcPts val="0"/>
              </a:spcBef>
              <a:spcAft>
                <a:spcPts val="300"/>
              </a:spcAft>
              <a:tabLst>
                <a:tab pos="457200" algn="l"/>
              </a:tabLst>
            </a:pPr>
            <a:r>
              <a:rPr lang="en-US" sz="1200" dirty="0" smtClean="0">
                <a:effectLst/>
                <a:latin typeface="Times New Roman"/>
                <a:ea typeface="Times New Roman"/>
              </a:rPr>
              <a:t>b.	When the patient answers, it may be helpful to describe the various stool types by using a tool such as the Bristol Stool Scale. </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41</a:t>
            </a:fld>
            <a:endParaRPr lang="en-US" altLang="en-US" dirty="0"/>
          </a:p>
        </p:txBody>
      </p:sp>
    </p:spTree>
    <p:extLst>
      <p:ext uri="{BB962C8B-B14F-4D97-AF65-F5344CB8AC3E}">
        <p14:creationId xmlns:p14="http://schemas.microsoft.com/office/powerpoint/2010/main" val="24409490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 </a:t>
            </a:r>
          </a:p>
          <a:p>
            <a:endParaRPr lang="en-US" dirty="0"/>
          </a:p>
          <a:p>
            <a:pPr marL="457200" marR="0" indent="-228600">
              <a:spcBef>
                <a:spcPts val="0"/>
              </a:spcBef>
              <a:spcAft>
                <a:spcPts val="300"/>
              </a:spcAft>
              <a:tabLst>
                <a:tab pos="457200" algn="l"/>
              </a:tabLst>
            </a:pPr>
            <a:r>
              <a:rPr lang="en-US" dirty="0" smtClean="0">
                <a:ea typeface="Times New Roman" panose="02020603050405020304" pitchFamily="18" charset="0"/>
              </a:rPr>
              <a:t>9. </a:t>
            </a:r>
            <a:r>
              <a:rPr lang="en-US" dirty="0">
                <a:ea typeface="Times New Roman" panose="02020603050405020304" pitchFamily="18" charset="0"/>
              </a:rPr>
              <a:t>When a patient complains of abdominal discomfort or change in stool habits, you should discuss the specifics associated with the stool:</a:t>
            </a:r>
          </a:p>
          <a:p>
            <a:pPr marL="914400" marR="0" indent="-457200">
              <a:spcBef>
                <a:spcPts val="0"/>
              </a:spcBef>
              <a:spcAft>
                <a:spcPts val="300"/>
              </a:spcAft>
              <a:tabLst>
                <a:tab pos="457200" algn="l"/>
                <a:tab pos="685800" algn="l"/>
              </a:tabLst>
            </a:pPr>
            <a:r>
              <a:rPr lang="en-US" dirty="0">
                <a:ea typeface="Times New Roman" panose="02020603050405020304" pitchFamily="18" charset="0"/>
              </a:rPr>
              <a:t>a.	Frequency</a:t>
            </a:r>
          </a:p>
          <a:p>
            <a:pPr marL="914400" marR="0" indent="-457200">
              <a:spcBef>
                <a:spcPts val="0"/>
              </a:spcBef>
              <a:spcAft>
                <a:spcPts val="300"/>
              </a:spcAft>
              <a:tabLst>
                <a:tab pos="457200" algn="l"/>
                <a:tab pos="685800" algn="l"/>
              </a:tabLst>
            </a:pPr>
            <a:r>
              <a:rPr lang="en-US" dirty="0">
                <a:ea typeface="Times New Roman" panose="02020603050405020304" pitchFamily="18" charset="0"/>
              </a:rPr>
              <a:t>b.	Consistency</a:t>
            </a:r>
          </a:p>
          <a:p>
            <a:pPr marL="914400" marR="0" indent="-457200">
              <a:spcBef>
                <a:spcPts val="0"/>
              </a:spcBef>
              <a:spcAft>
                <a:spcPts val="300"/>
              </a:spcAft>
              <a:tabLst>
                <a:tab pos="457200" algn="l"/>
                <a:tab pos="685800" algn="l"/>
              </a:tabLst>
            </a:pPr>
            <a:r>
              <a:rPr lang="en-US" dirty="0">
                <a:ea typeface="Times New Roman" panose="02020603050405020304" pitchFamily="18" charset="0"/>
              </a:rPr>
              <a:t>c.	Discomfort</a:t>
            </a:r>
          </a:p>
          <a:p>
            <a:pPr marL="914400" marR="0" indent="-457200">
              <a:spcBef>
                <a:spcPts val="0"/>
              </a:spcBef>
              <a:spcAft>
                <a:spcPts val="300"/>
              </a:spcAft>
              <a:tabLst>
                <a:tab pos="457200" algn="l"/>
                <a:tab pos="685800" algn="l"/>
              </a:tabLst>
            </a:pPr>
            <a:r>
              <a:rPr lang="en-US" dirty="0">
                <a:ea typeface="Times New Roman" panose="02020603050405020304" pitchFamily="18" charset="0"/>
              </a:rPr>
              <a:t>d.	Straining</a:t>
            </a:r>
          </a:p>
          <a:p>
            <a:pPr marL="914400" marR="0" indent="-457200">
              <a:spcBef>
                <a:spcPts val="0"/>
              </a:spcBef>
              <a:spcAft>
                <a:spcPts val="300"/>
              </a:spcAft>
              <a:tabLst>
                <a:tab pos="457200" algn="l"/>
                <a:tab pos="685800" algn="l"/>
              </a:tabLst>
            </a:pPr>
            <a:r>
              <a:rPr lang="en-US" dirty="0">
                <a:ea typeface="Times New Roman" panose="02020603050405020304" pitchFamily="18" charset="0"/>
              </a:rPr>
              <a:t>e.	Bleeding </a:t>
            </a:r>
          </a:p>
          <a:p>
            <a:pPr marL="457200" marR="0" indent="-228600">
              <a:spcBef>
                <a:spcPts val="0"/>
              </a:spcBef>
              <a:spcAft>
                <a:spcPts val="300"/>
              </a:spcAft>
              <a:tabLst>
                <a:tab pos="457200" algn="l"/>
              </a:tabLst>
            </a:pPr>
            <a:r>
              <a:rPr lang="en-US" sz="1200" dirty="0" smtClean="0">
                <a:effectLst/>
                <a:latin typeface="Times New Roman"/>
                <a:ea typeface="Times New Roman"/>
              </a:rPr>
              <a:t>10. Red flags to watch for include: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Severe pain with discharge of stool</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Bleeding (</a:t>
            </a:r>
            <a:r>
              <a:rPr lang="en-US" sz="1200" dirty="0" err="1" smtClean="0">
                <a:effectLst/>
                <a:latin typeface="Times New Roman"/>
                <a:ea typeface="Times New Roman"/>
              </a:rPr>
              <a:t>hematochezia</a:t>
            </a:r>
            <a:r>
              <a:rPr lang="en-US" sz="1200" dirty="0" smtClean="0">
                <a:effectLst/>
                <a:latin typeface="Times New Roman"/>
                <a:ea typeface="Times New Roman"/>
              </a:rPr>
              <a: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Significant change in odor that is persistent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Bloating</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Rapid and persistent diarrhea</a:t>
            </a:r>
          </a:p>
          <a:p>
            <a:pPr marL="457200" marR="0" indent="-228600">
              <a:spcBef>
                <a:spcPts val="0"/>
              </a:spcBef>
              <a:spcAft>
                <a:spcPts val="300"/>
              </a:spcAft>
              <a:tabLst>
                <a:tab pos="457200" algn="l"/>
              </a:tabLst>
            </a:pPr>
            <a:r>
              <a:rPr lang="en-US" sz="1200" dirty="0" smtClean="0">
                <a:effectLst/>
                <a:latin typeface="Times New Roman"/>
                <a:ea typeface="Times New Roman"/>
              </a:rPr>
              <a:t>11. Risk factors include: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Sudden weight loss of more than 10 pounds (4.5 kg)</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Anemia</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Family history of gastrointestinal cancers or bowel disorders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Need to manually remove the stool</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Age greater than 50 years</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42</a:t>
            </a:fld>
            <a:endParaRPr lang="en-US" altLang="en-US" dirty="0"/>
          </a:p>
        </p:txBody>
      </p:sp>
    </p:spTree>
    <p:extLst>
      <p:ext uri="{BB962C8B-B14F-4D97-AF65-F5344CB8AC3E}">
        <p14:creationId xmlns:p14="http://schemas.microsoft.com/office/powerpoint/2010/main" val="41447336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ea typeface="Times New Roman" panose="02020603050405020304" pitchFamily="18" charset="0"/>
            </a:endParaRPr>
          </a:p>
          <a:p>
            <a:pPr marL="457200" marR="0" indent="-228600">
              <a:spcBef>
                <a:spcPts val="0"/>
              </a:spcBef>
              <a:spcAft>
                <a:spcPts val="300"/>
              </a:spcAft>
              <a:tabLst>
                <a:tab pos="457200" algn="l"/>
              </a:tabLst>
            </a:pPr>
            <a:r>
              <a:rPr lang="en-US" dirty="0" smtClean="0">
                <a:ea typeface="Times New Roman" panose="02020603050405020304" pitchFamily="18" charset="0"/>
              </a:rPr>
              <a:t>12. </a:t>
            </a:r>
            <a:r>
              <a:rPr lang="en-US" dirty="0">
                <a:ea typeface="Times New Roman" panose="02020603050405020304" pitchFamily="18" charset="0"/>
              </a:rPr>
              <a:t>Management</a:t>
            </a:r>
          </a:p>
          <a:p>
            <a:pPr marL="685800" marR="0" indent="-228600">
              <a:spcBef>
                <a:spcPts val="0"/>
              </a:spcBef>
              <a:spcAft>
                <a:spcPts val="300"/>
              </a:spcAft>
              <a:tabLst>
                <a:tab pos="457200" algn="l"/>
                <a:tab pos="685800" algn="l"/>
              </a:tabLst>
            </a:pPr>
            <a:r>
              <a:rPr lang="en-US" dirty="0">
                <a:ea typeface="Times New Roman" panose="02020603050405020304" pitchFamily="18" charset="0"/>
              </a:rPr>
              <a:t>a.	The management of constipation generally focuses on primary causes of this condition, such as dehydration and use of:</a:t>
            </a:r>
          </a:p>
          <a:p>
            <a:pPr marL="914400" marR="0" indent="-457200">
              <a:spcBef>
                <a:spcPts val="0"/>
              </a:spcBef>
              <a:spcAft>
                <a:spcPts val="300"/>
              </a:spcAft>
              <a:tabLst>
                <a:tab pos="457200" algn="l"/>
                <a:tab pos="685800" algn="l"/>
              </a:tabLst>
            </a:pPr>
            <a:r>
              <a:rPr lang="en-US" dirty="0">
                <a:ea typeface="Times New Roman" panose="02020603050405020304" pitchFamily="18" charset="0"/>
              </a:rPr>
              <a:t>	i.	Opioids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	ii.	Antacids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	iii.	Anticholinergics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	iv.	Anticonvulsants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	v.	Antispasmodics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	vi.	Calcium-channel blockers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	vii.	Diuretics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	viii</a:t>
            </a:r>
            <a:r>
              <a:rPr lang="en-US" dirty="0" smtClean="0">
                <a:ea typeface="Times New Roman" panose="02020603050405020304" pitchFamily="18" charset="0"/>
              </a:rPr>
              <a:t>. Iron </a:t>
            </a:r>
            <a:r>
              <a:rPr lang="en-US" dirty="0">
                <a:ea typeface="Times New Roman" panose="02020603050405020304" pitchFamily="18" charset="0"/>
              </a:rPr>
              <a:t>supplements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ix.	Narcotics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Patients who take these medications will need to:</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Ensure appropriate hydration by eating more fruits and vegetables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Add more fiber to their diet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Physicians attempt to treat this condition with the least invasive method possible, such as by addressing factors related to diet, fluid intake, and exercise.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“Mobility equals motility”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When the patient’s constipation is not remedied with these measures, the primary care physician may discuss types of OTC to reduce constipation, such as:</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Bulk-forming agents, such as fiber</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Osmotic agents</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iii.	Stool softeners</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iv.	Lubricants</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v.	Stimulants (</a:t>
            </a:r>
            <a:r>
              <a:rPr lang="en-US" sz="1200" dirty="0" err="1" smtClean="0">
                <a:effectLst/>
                <a:latin typeface="Times New Roman"/>
                <a:ea typeface="Times New Roman"/>
              </a:rPr>
              <a:t>eg</a:t>
            </a:r>
            <a:r>
              <a:rPr lang="en-US" sz="1200" dirty="0" smtClean="0">
                <a:effectLst/>
                <a:latin typeface="Times New Roman"/>
                <a:ea typeface="Times New Roman"/>
              </a:rPr>
              <a:t>, caffeine)</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vi.	Prescription medications (</a:t>
            </a:r>
            <a:r>
              <a:rPr lang="en-US" sz="1200" dirty="0" err="1" smtClean="0">
                <a:effectLst/>
                <a:latin typeface="Times New Roman"/>
                <a:ea typeface="Times New Roman"/>
              </a:rPr>
              <a:t>eg</a:t>
            </a:r>
            <a:r>
              <a:rPr lang="en-US" sz="1200" dirty="0" smtClean="0">
                <a:effectLst/>
                <a:latin typeface="Times New Roman"/>
                <a:ea typeface="Times New Roman"/>
              </a:rPr>
              <a:t>, chloride-channel activators; </a:t>
            </a:r>
            <a:r>
              <a:rPr lang="en-US" sz="1200" dirty="0" err="1" smtClean="0">
                <a:effectLst/>
                <a:latin typeface="Times New Roman"/>
                <a:ea typeface="Times New Roman"/>
              </a:rPr>
              <a:t>guanylate</a:t>
            </a:r>
            <a:r>
              <a:rPr lang="en-US" sz="1200" dirty="0" smtClean="0">
                <a:effectLst/>
                <a:latin typeface="Times New Roman"/>
                <a:ea typeface="Times New Roman"/>
              </a:rPr>
              <a:t> cyclase-C)</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43</a:t>
            </a:fld>
            <a:endParaRPr lang="en-US" altLang="en-US" dirty="0"/>
          </a:p>
        </p:txBody>
      </p:sp>
    </p:spTree>
    <p:extLst>
      <p:ext uri="{BB962C8B-B14F-4D97-AF65-F5344CB8AC3E}">
        <p14:creationId xmlns:p14="http://schemas.microsoft.com/office/powerpoint/2010/main" val="29696506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dirty="0" smtClean="0">
                <a:ea typeface="Times New Roman" panose="02020603050405020304" pitchFamily="18" charset="0"/>
              </a:rPr>
              <a:t>13. </a:t>
            </a:r>
            <a:r>
              <a:rPr lang="en-US" dirty="0">
                <a:ea typeface="Times New Roman" panose="02020603050405020304" pitchFamily="18" charset="0"/>
              </a:rPr>
              <a:t>Education</a:t>
            </a:r>
          </a:p>
          <a:p>
            <a:pPr marL="685800" marR="0" indent="-228600">
              <a:spcBef>
                <a:spcPts val="0"/>
              </a:spcBef>
              <a:spcAft>
                <a:spcPts val="300"/>
              </a:spcAft>
              <a:tabLst>
                <a:tab pos="457200" algn="l"/>
                <a:tab pos="685800" algn="l"/>
              </a:tabLst>
            </a:pPr>
            <a:r>
              <a:rPr lang="en-US" dirty="0">
                <a:ea typeface="Times New Roman" panose="02020603050405020304" pitchFamily="18" charset="0"/>
              </a:rPr>
              <a:t>a.	Education of a patient with constipation needs to be geared toward the cause of that condition.</a:t>
            </a:r>
          </a:p>
          <a:p>
            <a:pPr marL="685800" marR="0" indent="-228600">
              <a:spcBef>
                <a:spcPts val="0"/>
              </a:spcBef>
              <a:spcAft>
                <a:spcPts val="300"/>
              </a:spcAft>
              <a:tabLst>
                <a:tab pos="457200" algn="l"/>
                <a:tab pos="685800" algn="l"/>
              </a:tabLst>
            </a:pPr>
            <a:r>
              <a:rPr lang="en-US" dirty="0">
                <a:ea typeface="Times New Roman" panose="02020603050405020304" pitchFamily="18" charset="0"/>
              </a:rPr>
              <a:t>b.	After a patient assessment, identify some of the potential causes. </a:t>
            </a:r>
          </a:p>
          <a:p>
            <a:pPr marL="685800" marR="0" indent="-228600">
              <a:spcBef>
                <a:spcPts val="0"/>
              </a:spcBef>
              <a:spcAft>
                <a:spcPts val="300"/>
              </a:spcAft>
              <a:tabLst>
                <a:tab pos="457200" algn="l"/>
                <a:tab pos="685800" algn="l"/>
              </a:tabLst>
            </a:pPr>
            <a:r>
              <a:rPr lang="en-US" dirty="0">
                <a:ea typeface="Times New Roman" panose="02020603050405020304" pitchFamily="18" charset="0"/>
              </a:rPr>
              <a:t>c.	Most of the time constipation is an acute event not requiring further medical intervention.</a:t>
            </a:r>
          </a:p>
          <a:p>
            <a:pPr marL="685800" marR="0" indent="-228600">
              <a:spcBef>
                <a:spcPts val="0"/>
              </a:spcBef>
              <a:spcAft>
                <a:spcPts val="300"/>
              </a:spcAft>
              <a:tabLst>
                <a:tab pos="457200" algn="l"/>
                <a:tab pos="685800" algn="l"/>
              </a:tabLst>
            </a:pPr>
            <a:r>
              <a:rPr lang="en-US" dirty="0">
                <a:ea typeface="Times New Roman" panose="02020603050405020304" pitchFamily="18" charset="0"/>
              </a:rPr>
              <a:t>d.	Talk to your patient and encourage </a:t>
            </a:r>
            <a:r>
              <a:rPr lang="en-US" dirty="0" smtClean="0">
                <a:ea typeface="Times New Roman" panose="02020603050405020304" pitchFamily="18" charset="0"/>
              </a:rPr>
              <a:t>him or her </a:t>
            </a:r>
            <a:r>
              <a:rPr lang="en-US" dirty="0">
                <a:ea typeface="Times New Roman" panose="02020603050405020304" pitchFamily="18" charset="0"/>
              </a:rPr>
              <a:t>to talk about any abnormality he or she encounters.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Help the patient understand the importance of prevention to avoid complications in the future.</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44</a:t>
            </a:fld>
            <a:endParaRPr lang="en-US" altLang="en-US" dirty="0"/>
          </a:p>
        </p:txBody>
      </p:sp>
    </p:spTree>
    <p:extLst>
      <p:ext uri="{BB962C8B-B14F-4D97-AF65-F5344CB8AC3E}">
        <p14:creationId xmlns:p14="http://schemas.microsoft.com/office/powerpoint/2010/main" val="27037989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228600" marR="0" indent="-228600">
              <a:spcBef>
                <a:spcPts val="600"/>
              </a:spcBef>
              <a:spcAft>
                <a:spcPts val="600"/>
              </a:spcAft>
            </a:pPr>
            <a:r>
              <a:rPr lang="en-US" dirty="0">
                <a:ea typeface="Times New Roman" panose="02020603050405020304" pitchFamily="18" charset="0"/>
              </a:rPr>
              <a:t>B.  Diarrhea</a:t>
            </a:r>
          </a:p>
          <a:p>
            <a:pPr marL="457200" marR="0" indent="-228600">
              <a:spcBef>
                <a:spcPts val="0"/>
              </a:spcBef>
              <a:spcAft>
                <a:spcPts val="300"/>
              </a:spcAft>
              <a:tabLst>
                <a:tab pos="457200" algn="l"/>
              </a:tabLst>
            </a:pPr>
            <a:r>
              <a:rPr lang="en-US" dirty="0">
                <a:ea typeface="Times New Roman" panose="02020603050405020304" pitchFamily="18" charset="0"/>
              </a:rPr>
              <a:t>1. Diarrhea</a:t>
            </a:r>
            <a:r>
              <a:rPr lang="en-US" b="1" dirty="0">
                <a:ea typeface="Times New Roman" panose="02020603050405020304" pitchFamily="18" charset="0"/>
              </a:rPr>
              <a:t> </a:t>
            </a:r>
            <a:r>
              <a:rPr lang="en-US" dirty="0">
                <a:ea typeface="Times New Roman" panose="02020603050405020304" pitchFamily="18" charset="0"/>
              </a:rPr>
              <a:t>is defined as a significant change or alteration in bowel habits, characterized by:</a:t>
            </a:r>
          </a:p>
          <a:p>
            <a:pPr marL="914400" marR="0" indent="-457200">
              <a:spcBef>
                <a:spcPts val="0"/>
              </a:spcBef>
              <a:spcAft>
                <a:spcPts val="300"/>
              </a:spcAft>
              <a:tabLst>
                <a:tab pos="457200" algn="l"/>
                <a:tab pos="685800" algn="l"/>
              </a:tabLst>
            </a:pPr>
            <a:r>
              <a:rPr lang="en-US" dirty="0">
                <a:ea typeface="Times New Roman" panose="02020603050405020304" pitchFamily="18" charset="0"/>
              </a:rPr>
              <a:t>a. 	Increased frequency</a:t>
            </a:r>
          </a:p>
          <a:p>
            <a:pPr marL="914400" marR="0" indent="-457200">
              <a:spcBef>
                <a:spcPts val="0"/>
              </a:spcBef>
              <a:spcAft>
                <a:spcPts val="300"/>
              </a:spcAft>
              <a:tabLst>
                <a:tab pos="457200" algn="l"/>
                <a:tab pos="685800" algn="l"/>
              </a:tabLst>
            </a:pPr>
            <a:r>
              <a:rPr lang="en-US" dirty="0">
                <a:ea typeface="Times New Roman" panose="02020603050405020304" pitchFamily="18" charset="0"/>
              </a:rPr>
              <a:t>b.	Decreased consistency</a:t>
            </a:r>
          </a:p>
          <a:p>
            <a:pPr marL="914400" marR="0" indent="-457200">
              <a:spcBef>
                <a:spcPts val="0"/>
              </a:spcBef>
              <a:spcAft>
                <a:spcPts val="300"/>
              </a:spcAft>
              <a:tabLst>
                <a:tab pos="457200" algn="l"/>
                <a:tab pos="685800" algn="l"/>
              </a:tabLst>
            </a:pPr>
            <a:r>
              <a:rPr lang="en-US" dirty="0">
                <a:ea typeface="Times New Roman" panose="02020603050405020304" pitchFamily="18" charset="0"/>
              </a:rPr>
              <a:t>c.	Increased volume of stool (sometimes)</a:t>
            </a:r>
          </a:p>
          <a:p>
            <a:pPr marL="457200" marR="0" indent="-228600">
              <a:spcBef>
                <a:spcPts val="0"/>
              </a:spcBef>
              <a:spcAft>
                <a:spcPts val="300"/>
              </a:spcAft>
              <a:tabLst>
                <a:tab pos="457200" algn="l"/>
              </a:tabLst>
            </a:pPr>
            <a:r>
              <a:rPr lang="en-US" dirty="0">
                <a:ea typeface="Times New Roman" panose="02020603050405020304" pitchFamily="18" charset="0"/>
              </a:rPr>
              <a:t>2. Diarrhea</a:t>
            </a:r>
            <a:r>
              <a:rPr lang="en-US" b="1" dirty="0">
                <a:ea typeface="Times New Roman" panose="02020603050405020304" pitchFamily="18" charset="0"/>
              </a:rPr>
              <a:t> </a:t>
            </a:r>
            <a:r>
              <a:rPr lang="en-US" dirty="0">
                <a:ea typeface="Times New Roman" panose="02020603050405020304" pitchFamily="18" charset="0"/>
              </a:rPr>
              <a:t>is further defined as acute or chronic.</a:t>
            </a:r>
          </a:p>
          <a:p>
            <a:pPr marL="685800" marR="0" indent="-228600">
              <a:spcBef>
                <a:spcPts val="0"/>
              </a:spcBef>
              <a:spcAft>
                <a:spcPts val="300"/>
              </a:spcAft>
              <a:tabLst>
                <a:tab pos="457200" algn="l"/>
                <a:tab pos="685800" algn="l"/>
              </a:tabLst>
            </a:pPr>
            <a:r>
              <a:rPr lang="en-US" dirty="0">
                <a:ea typeface="Times New Roman" panose="02020603050405020304" pitchFamily="18" charset="0"/>
              </a:rPr>
              <a:t>a.	Acute: Sudden change in bowel habits lasting less than 14 </a:t>
            </a:r>
            <a:r>
              <a:rPr lang="en-US" dirty="0" smtClean="0">
                <a:ea typeface="Times New Roman" panose="02020603050405020304" pitchFamily="18" charset="0"/>
              </a:rPr>
              <a:t>days; </a:t>
            </a:r>
            <a:r>
              <a:rPr lang="en-US" dirty="0">
                <a:ea typeface="Times New Roman" panose="02020603050405020304" pitchFamily="18" charset="0"/>
              </a:rPr>
              <a:t>generally has an infectious cause</a:t>
            </a:r>
          </a:p>
          <a:p>
            <a:pPr marL="685800" marR="0" indent="-228600">
              <a:spcBef>
                <a:spcPts val="0"/>
              </a:spcBef>
              <a:spcAft>
                <a:spcPts val="300"/>
              </a:spcAft>
              <a:tabLst>
                <a:tab pos="457200" algn="l"/>
                <a:tab pos="685800" algn="l"/>
              </a:tabLst>
            </a:pPr>
            <a:r>
              <a:rPr lang="en-US" dirty="0">
                <a:ea typeface="Times New Roman" panose="02020603050405020304" pitchFamily="18" charset="0"/>
              </a:rPr>
              <a:t>b.	Chronic or intermittent: Considered as an alteration (commonly increased frequency rather than quantity) in bowel habits that lasts for more than a month</a:t>
            </a:r>
          </a:p>
          <a:p>
            <a:pPr marL="457200" marR="0" indent="-228600">
              <a:spcBef>
                <a:spcPts val="0"/>
              </a:spcBef>
              <a:spcAft>
                <a:spcPts val="300"/>
              </a:spcAft>
              <a:tabLst>
                <a:tab pos="457200" algn="l"/>
              </a:tabLst>
            </a:pPr>
            <a:r>
              <a:rPr lang="en-US" sz="1200" dirty="0" smtClean="0">
                <a:effectLst/>
                <a:latin typeface="Times New Roman"/>
                <a:ea typeface="Times New Roman"/>
              </a:rPr>
              <a:t>3. Chronic diarrhea is further classified as: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Secretory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Osmotic</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Fatty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Inflammatory</a:t>
            </a:r>
          </a:p>
          <a:p>
            <a:pPr marL="457200" marR="0" indent="-228600">
              <a:spcBef>
                <a:spcPts val="0"/>
              </a:spcBef>
              <a:spcAft>
                <a:spcPts val="300"/>
              </a:spcAft>
              <a:tabLst>
                <a:tab pos="457200" algn="l"/>
              </a:tabLst>
            </a:pPr>
            <a:r>
              <a:rPr lang="en-US" sz="1200" dirty="0" smtClean="0">
                <a:effectLst/>
                <a:latin typeface="Times New Roman"/>
                <a:ea typeface="Times New Roman"/>
              </a:rPr>
              <a:t>4. 	Chronic diarrhea is known to significantly impact ADLs for affected people and can ultimately cause a significant decline in status.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Labeled a global burden by the CDC and World Health Organization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Causes 1 out of every 9 deaths among children; second leading cause of death among children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Chronic diarrhea affects 3% to 5% of the US population, putting a significant strain on both individuals and the overall workforce.</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45</a:t>
            </a:fld>
            <a:endParaRPr lang="en-US" altLang="en-US" dirty="0"/>
          </a:p>
        </p:txBody>
      </p:sp>
    </p:spTree>
    <p:extLst>
      <p:ext uri="{BB962C8B-B14F-4D97-AF65-F5344CB8AC3E}">
        <p14:creationId xmlns:p14="http://schemas.microsoft.com/office/powerpoint/2010/main" val="31397949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5. 	Monitoring </a:t>
            </a:r>
          </a:p>
          <a:p>
            <a:pPr marL="685800" marR="0" indent="-228600">
              <a:spcBef>
                <a:spcPts val="0"/>
              </a:spcBef>
              <a:spcAft>
                <a:spcPts val="300"/>
              </a:spcAft>
              <a:tabLst>
                <a:tab pos="457200" algn="l"/>
              </a:tabLst>
            </a:pPr>
            <a:r>
              <a:rPr lang="en-US" sz="1200" dirty="0" smtClean="0">
                <a:effectLst/>
                <a:latin typeface="Times New Roman"/>
                <a:ea typeface="Times New Roman"/>
              </a:rPr>
              <a:t>a.	Most cases of diarrhea are acute and either viral or bacterial in origin; people at risk for dehydration can develop complications even in early stages of acute or chronic diarrhea.</a:t>
            </a:r>
          </a:p>
          <a:p>
            <a:pPr marL="685800" marR="0" indent="-228600">
              <a:spcBef>
                <a:spcPts val="0"/>
              </a:spcBef>
              <a:spcAft>
                <a:spcPts val="300"/>
              </a:spcAft>
              <a:tabLst>
                <a:tab pos="457200" algn="l"/>
              </a:tabLst>
            </a:pPr>
            <a:r>
              <a:rPr lang="en-US" sz="1200" dirty="0" smtClean="0">
                <a:effectLst/>
                <a:latin typeface="Times New Roman"/>
                <a:ea typeface="Times New Roman"/>
              </a:rPr>
              <a:t>b. 	As a community paramedic, it is important to establish what is normal for the patient.</a:t>
            </a:r>
          </a:p>
          <a:p>
            <a:pPr marL="457200" marR="0" indent="-228600">
              <a:spcBef>
                <a:spcPts val="0"/>
              </a:spcBef>
              <a:spcAft>
                <a:spcPts val="300"/>
              </a:spcAft>
              <a:tabLst>
                <a:tab pos="457200" algn="l"/>
              </a:tabLst>
            </a:pPr>
            <a:r>
              <a:rPr lang="en-US" sz="1200" dirty="0" smtClean="0">
                <a:effectLst/>
                <a:latin typeface="Times New Roman"/>
                <a:ea typeface="Times New Roman"/>
              </a:rPr>
              <a:t>6. 	Red flags for patients with acute or chronic diarrhea include sudden changes such as: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Watery discharge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Bleeding</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Extremely foul change in smell and composition</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46</a:t>
            </a:fld>
            <a:endParaRPr lang="en-US" altLang="en-US" dirty="0"/>
          </a:p>
        </p:txBody>
      </p:sp>
    </p:spTree>
    <p:extLst>
      <p:ext uri="{BB962C8B-B14F-4D97-AF65-F5344CB8AC3E}">
        <p14:creationId xmlns:p14="http://schemas.microsoft.com/office/powerpoint/2010/main" val="7824472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7. 	Management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Treatment primarily focuses on removing the cause; the preferred approach is to:</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Ensure adequate adsorption of nutrients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Restore appropriate intestinal structure and function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In most cases, patients require only supportive treatment, such as: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Electrolyte supplementation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Hydration supplementation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Patients with chronic diarrhea may require long-term supportive treatment with electrolyte management, along with OTC medications such as: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a:t>
            </a:r>
            <a:r>
              <a:rPr lang="en-US" sz="1200" dirty="0" err="1" smtClean="0">
                <a:effectLst/>
                <a:latin typeface="Times New Roman"/>
                <a:ea typeface="Times New Roman"/>
              </a:rPr>
              <a:t>Loperamide</a:t>
            </a:r>
            <a:r>
              <a:rPr lang="en-US" sz="1200" dirty="0" smtClean="0">
                <a:effectLst/>
                <a:latin typeface="Times New Roman"/>
                <a:ea typeface="Times New Roman"/>
              </a:rPr>
              <a:t> (an </a:t>
            </a:r>
            <a:r>
              <a:rPr lang="en-US" sz="1200" dirty="0" err="1" smtClean="0">
                <a:effectLst/>
                <a:latin typeface="Times New Roman"/>
                <a:ea typeface="Times New Roman"/>
              </a:rPr>
              <a:t>antimotility</a:t>
            </a:r>
            <a:r>
              <a:rPr lang="en-US" sz="1200" dirty="0" smtClean="0">
                <a:effectLst/>
                <a:latin typeface="Times New Roman"/>
                <a:ea typeface="Times New Roman"/>
              </a:rPr>
              <a:t> drug)</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Bismuth subsalicylate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Prescription medications such as antispasmodics and 5-HT</a:t>
            </a:r>
            <a:r>
              <a:rPr lang="en-US" sz="1200" baseline="-25000" dirty="0" smtClean="0">
                <a:effectLst/>
                <a:latin typeface="Times New Roman"/>
                <a:ea typeface="Times New Roman"/>
              </a:rPr>
              <a:t>3</a:t>
            </a:r>
            <a:r>
              <a:rPr lang="en-US" sz="1200" dirty="0" smtClean="0">
                <a:effectLst/>
                <a:latin typeface="Times New Roman"/>
                <a:ea typeface="Times New Roman"/>
              </a:rPr>
              <a:t> agonists are commonly administered to control noninfectious diarrhea.</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When the diarrhea has an infectious cause, many different forms of antibiotics may be prescribed, such as ciprofloxacin, azithromycin, erythromycin, doxycycline, and metronidazole.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f.	Regardless of the treatment and management regimen selected, this condition can easily spin out of control—especially in: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Older patients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People with significant medical comorbidities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iii.	Children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g.</a:t>
            </a:r>
            <a:r>
              <a:rPr lang="en-US" sz="900" dirty="0" smtClean="0">
                <a:effectLst/>
                <a:latin typeface="GiovanniStd-Book"/>
                <a:ea typeface="Times New Roman"/>
                <a:cs typeface="GiovanniStd-Book"/>
              </a:rPr>
              <a:t> </a:t>
            </a:r>
            <a:r>
              <a:rPr lang="en-US" sz="1200" dirty="0" smtClean="0">
                <a:effectLst/>
                <a:latin typeface="Times New Roman"/>
                <a:ea typeface="Times New Roman"/>
              </a:rPr>
              <a:t>	The community paramedic should perform simple assessment techniques such as: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Evaluating skin turgor</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Performing an ECG</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iii.	Electrolyte monitoring (if local protocols permit)</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47</a:t>
            </a:fld>
            <a:endParaRPr lang="en-US" altLang="en-US" dirty="0"/>
          </a:p>
        </p:txBody>
      </p:sp>
    </p:spTree>
    <p:extLst>
      <p:ext uri="{BB962C8B-B14F-4D97-AF65-F5344CB8AC3E}">
        <p14:creationId xmlns:p14="http://schemas.microsoft.com/office/powerpoint/2010/main" val="19396636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dirty="0" smtClean="0">
                <a:ea typeface="Times New Roman" panose="02020603050405020304" pitchFamily="18" charset="0"/>
              </a:rPr>
              <a:t>8. </a:t>
            </a:r>
            <a:r>
              <a:rPr lang="en-US" dirty="0">
                <a:ea typeface="Times New Roman" panose="02020603050405020304" pitchFamily="18" charset="0"/>
              </a:rPr>
              <a:t>	Education</a:t>
            </a:r>
          </a:p>
          <a:p>
            <a:pPr marL="914400" marR="0" indent="-457200">
              <a:spcBef>
                <a:spcPts val="0"/>
              </a:spcBef>
              <a:spcAft>
                <a:spcPts val="300"/>
              </a:spcAft>
              <a:tabLst>
                <a:tab pos="457200" algn="l"/>
                <a:tab pos="685800" algn="l"/>
              </a:tabLst>
            </a:pPr>
            <a:r>
              <a:rPr lang="en-US" dirty="0">
                <a:ea typeface="Times New Roman" panose="02020603050405020304" pitchFamily="18" charset="0"/>
              </a:rPr>
              <a:t>a.</a:t>
            </a:r>
            <a:r>
              <a:rPr lang="en-US" sz="900" dirty="0">
                <a:latin typeface="GiovanniStd-Book"/>
                <a:ea typeface="Times New Roman" panose="02020603050405020304" pitchFamily="18" charset="0"/>
                <a:cs typeface="GiovanniStd-Book"/>
              </a:rPr>
              <a:t> </a:t>
            </a:r>
            <a:r>
              <a:rPr lang="en-US" dirty="0">
                <a:ea typeface="Times New Roman" panose="02020603050405020304" pitchFamily="18" charset="0"/>
              </a:rPr>
              <a:t>	Due to the significant differences in types of diarrhea, it is important to:</a:t>
            </a:r>
          </a:p>
          <a:p>
            <a:pPr marL="914400" marR="0" indent="-457200">
              <a:spcBef>
                <a:spcPts val="0"/>
              </a:spcBef>
              <a:spcAft>
                <a:spcPts val="300"/>
              </a:spcAft>
              <a:tabLst>
                <a:tab pos="457200" algn="l"/>
                <a:tab pos="685800" algn="l"/>
              </a:tabLst>
            </a:pPr>
            <a:r>
              <a:rPr lang="en-US" dirty="0">
                <a:ea typeface="Times New Roman" panose="02020603050405020304" pitchFamily="18" charset="0"/>
              </a:rPr>
              <a:t>	i.	Discuss the aspects of each stool; help patients understand normal</a:t>
            </a:r>
          </a:p>
          <a:p>
            <a:pPr marL="914400" marR="0" indent="-457200">
              <a:spcBef>
                <a:spcPts val="0"/>
              </a:spcBef>
              <a:spcAft>
                <a:spcPts val="300"/>
              </a:spcAft>
              <a:tabLst>
                <a:tab pos="457200" algn="l"/>
                <a:tab pos="685800" algn="l"/>
              </a:tabLst>
            </a:pPr>
            <a:r>
              <a:rPr lang="en-US" dirty="0">
                <a:ea typeface="Times New Roman" panose="02020603050405020304" pitchFamily="18" charset="0"/>
              </a:rPr>
              <a:t>	ii.	Explain how to identify abnormalities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	iii.	Emphasize that they should not be concerned with occasional mild abnormalities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	iv.	Encourage patients to start a stool log</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a:t>
            </a:r>
            <a:r>
              <a:rPr lang="en-US" sz="900" dirty="0" smtClean="0">
                <a:effectLst/>
                <a:latin typeface="GiovanniStd-Book"/>
                <a:ea typeface="Times New Roman"/>
                <a:cs typeface="GiovanniStd-Book"/>
              </a:rPr>
              <a:t> </a:t>
            </a:r>
            <a:r>
              <a:rPr lang="en-US" sz="1200" dirty="0" smtClean="0">
                <a:effectLst/>
                <a:latin typeface="Times New Roman"/>
                <a:ea typeface="Times New Roman"/>
              </a:rPr>
              <a:t>	Some patients with chronic diarrhea may encounter significant life complications such as the inability to work and perform ADLs.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Apply a depression screening scale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Recommend appropriate psychological treatment</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48</a:t>
            </a:fld>
            <a:endParaRPr lang="en-US" altLang="en-US" dirty="0"/>
          </a:p>
        </p:txBody>
      </p:sp>
    </p:spTree>
    <p:extLst>
      <p:ext uri="{BB962C8B-B14F-4D97-AF65-F5344CB8AC3E}">
        <p14:creationId xmlns:p14="http://schemas.microsoft.com/office/powerpoint/2010/main" val="820128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0" marR="0">
              <a:spcBef>
                <a:spcPts val="1800"/>
              </a:spcBef>
              <a:spcAft>
                <a:spcPts val="600"/>
              </a:spcAft>
            </a:pPr>
            <a:r>
              <a:rPr lang="en-US" sz="1800" dirty="0">
                <a:ea typeface="Times New Roman" panose="02020603050405020304" pitchFamily="18" charset="0"/>
              </a:rPr>
              <a:t>VII. Common Genitourinary Conditions</a:t>
            </a:r>
          </a:p>
          <a:p>
            <a:pPr marL="228600" marR="0" indent="-228600">
              <a:spcBef>
                <a:spcPts val="600"/>
              </a:spcBef>
              <a:spcAft>
                <a:spcPts val="600"/>
              </a:spcAft>
            </a:pPr>
            <a:r>
              <a:rPr lang="en-US" dirty="0">
                <a:ea typeface="Times New Roman" panose="02020603050405020304" pitchFamily="18" charset="0"/>
              </a:rPr>
              <a:t>A.  Dysuria</a:t>
            </a:r>
          </a:p>
          <a:p>
            <a:pPr marL="457200" marR="0" indent="-228600">
              <a:spcBef>
                <a:spcPts val="0"/>
              </a:spcBef>
              <a:spcAft>
                <a:spcPts val="300"/>
              </a:spcAft>
              <a:tabLst>
                <a:tab pos="457200" algn="l"/>
              </a:tabLst>
            </a:pPr>
            <a:r>
              <a:rPr lang="en-US" sz="1200" dirty="0" smtClean="0">
                <a:effectLst/>
                <a:latin typeface="Times New Roman"/>
                <a:ea typeface="Times New Roman"/>
              </a:rPr>
              <a:t>1. 	Dysuria</a:t>
            </a:r>
            <a:r>
              <a:rPr lang="en-US" sz="1200" b="1" dirty="0" smtClean="0">
                <a:effectLst/>
                <a:latin typeface="Times New Roman"/>
                <a:ea typeface="Times New Roman"/>
              </a:rPr>
              <a:t> </a:t>
            </a:r>
            <a:r>
              <a:rPr lang="en-US" sz="1200" dirty="0" smtClean="0">
                <a:effectLst/>
                <a:latin typeface="Times New Roman"/>
                <a:ea typeface="Times New Roman"/>
              </a:rPr>
              <a:t>is a change in urine production or volume that is associated with the urinary bladder or urethra.</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Normal urine production is roughly 1 to 2 quarts (1 to 2 L) a day for most healthy adults.</a:t>
            </a:r>
          </a:p>
          <a:p>
            <a:pPr marL="457200" marR="0" indent="-228600">
              <a:spcBef>
                <a:spcPts val="0"/>
              </a:spcBef>
              <a:spcAft>
                <a:spcPts val="300"/>
              </a:spcAft>
              <a:tabLst>
                <a:tab pos="457200" algn="l"/>
              </a:tabLst>
            </a:pPr>
            <a:r>
              <a:rPr lang="en-US" sz="1200" dirty="0" smtClean="0">
                <a:effectLst/>
                <a:latin typeface="Times New Roman"/>
                <a:ea typeface="Times New Roman"/>
              </a:rPr>
              <a:t>2. 	The most common cause of dysuria is urinary tract infection (UTI); however, it can also occur secondary to a structural change, such as: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Vaginal atrophy in postmenopausal women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Sexually transmitted infections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Prostatitis or urethritis in men</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49</a:t>
            </a:fld>
            <a:endParaRPr lang="en-US" altLang="en-US" dirty="0"/>
          </a:p>
        </p:txBody>
      </p:sp>
    </p:spTree>
    <p:extLst>
      <p:ext uri="{BB962C8B-B14F-4D97-AF65-F5344CB8AC3E}">
        <p14:creationId xmlns:p14="http://schemas.microsoft.com/office/powerpoint/2010/main" val="1102907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a:t>
            </a:r>
            <a:r>
              <a:rPr lang="en-US" dirty="0" smtClean="0"/>
              <a:t>Outline</a:t>
            </a:r>
          </a:p>
          <a:p>
            <a:endParaRPr lang="en-US" dirty="0"/>
          </a:p>
          <a:p>
            <a:pPr marL="0" marR="0">
              <a:spcBef>
                <a:spcPts val="1800"/>
              </a:spcBef>
              <a:spcAft>
                <a:spcPts val="600"/>
              </a:spcAft>
            </a:pPr>
            <a:r>
              <a:rPr lang="en-US" sz="1800" dirty="0" smtClean="0">
                <a:effectLst/>
                <a:latin typeface="Times New Roman"/>
                <a:ea typeface="Times New Roman"/>
              </a:rPr>
              <a:t>II. Self-Management</a:t>
            </a:r>
          </a:p>
          <a:p>
            <a:pPr marL="228600" marR="0" indent="-228600">
              <a:spcBef>
                <a:spcPts val="600"/>
              </a:spcBef>
              <a:spcAft>
                <a:spcPts val="600"/>
              </a:spcAft>
            </a:pPr>
            <a:r>
              <a:rPr lang="en-US" sz="1200" b="0" dirty="0" smtClean="0">
                <a:effectLst/>
                <a:latin typeface="Times New Roman"/>
                <a:ea typeface="Times New Roman"/>
              </a:rPr>
              <a:t>A. 	Elements of self-management</a:t>
            </a:r>
          </a:p>
          <a:p>
            <a:pPr marL="457200" marR="0" indent="-228600">
              <a:spcBef>
                <a:spcPts val="0"/>
              </a:spcBef>
              <a:spcAft>
                <a:spcPts val="300"/>
              </a:spcAft>
              <a:tabLst>
                <a:tab pos="457200" algn="l"/>
              </a:tabLst>
            </a:pPr>
            <a:r>
              <a:rPr lang="en-US" sz="1200" dirty="0" smtClean="0">
                <a:effectLst/>
                <a:latin typeface="Times New Roman"/>
                <a:ea typeface="Times New Roman"/>
              </a:rPr>
              <a:t>1. 	Self-management: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Emphasizes the patient’s involvement in his or her own health management and the problems associated with it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Can be defined as a person’s ability to understand, define, and appropriately act upon the symptoms that a disease may present</a:t>
            </a:r>
          </a:p>
          <a:p>
            <a:pPr marL="457200" marR="0" indent="-228600">
              <a:spcBef>
                <a:spcPts val="0"/>
              </a:spcBef>
              <a:spcAft>
                <a:spcPts val="300"/>
              </a:spcAft>
              <a:tabLst>
                <a:tab pos="457200" algn="l"/>
              </a:tabLst>
            </a:pPr>
            <a:r>
              <a:rPr lang="en-US" sz="1200" dirty="0" smtClean="0">
                <a:effectLst/>
                <a:latin typeface="Times New Roman"/>
                <a:ea typeface="Times New Roman"/>
              </a:rPr>
              <a:t>2. 	It requires that the patient or family be willing and able to provide the care needed for the chronic disease: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Physically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Intellectually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Financially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Emotionally</a:t>
            </a:r>
          </a:p>
          <a:p>
            <a:pPr marL="457200" marR="0" indent="-228600" algn="l" defTabSz="914400" rtl="0" eaLnBrk="0" fontAlgn="base" latinLnBrk="0" hangingPunct="0">
              <a:lnSpc>
                <a:spcPct val="100000"/>
              </a:lnSpc>
              <a:spcBef>
                <a:spcPts val="0"/>
              </a:spcBef>
              <a:spcAft>
                <a:spcPts val="300"/>
              </a:spcAft>
              <a:buClrTx/>
              <a:buSzTx/>
              <a:buFontTx/>
              <a:buNone/>
              <a:tabLst>
                <a:tab pos="457200" algn="l"/>
              </a:tabLst>
              <a:defRPr/>
            </a:pPr>
            <a:r>
              <a:rPr lang="en-US" sz="1200" kern="1200" dirty="0" smtClean="0">
                <a:solidFill>
                  <a:schemeClr val="tx1"/>
                </a:solidFill>
                <a:effectLst/>
                <a:latin typeface="Times New Roman" pitchFamily="18" charset="0"/>
                <a:ea typeface="+mn-ea"/>
                <a:cs typeface="+mn-cs"/>
              </a:rPr>
              <a:t>4. 	Due to the pressures on hospitals to focus on acute care, the length of hospital stays continues to decrease, with the responsibility for chronic health care being shifted to the patient and his or her social network at home.</a:t>
            </a:r>
          </a:p>
          <a:p>
            <a:pPr marL="457200" marR="0" indent="-228600">
              <a:spcBef>
                <a:spcPts val="0"/>
              </a:spcBef>
              <a:spcAft>
                <a:spcPts val="300"/>
              </a:spcAft>
              <a:tabLst>
                <a:tab pos="457200" algn="l"/>
              </a:tabLst>
            </a:pPr>
            <a:r>
              <a:rPr lang="en-US" dirty="0" smtClean="0">
                <a:ea typeface="Times New Roman" panose="02020603050405020304" pitchFamily="18" charset="0"/>
              </a:rPr>
              <a:t>5. 	The ultimate goal of chronic disease self-management is an improved condition for the patient.</a:t>
            </a:r>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5</a:t>
            </a:fld>
            <a:endParaRPr lang="en-US" altLang="en-US" dirty="0"/>
          </a:p>
        </p:txBody>
      </p:sp>
    </p:spTree>
    <p:extLst>
      <p:ext uri="{BB962C8B-B14F-4D97-AF65-F5344CB8AC3E}">
        <p14:creationId xmlns:p14="http://schemas.microsoft.com/office/powerpoint/2010/main" val="7544236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3. 	Urinary tract infection is an inflammation of the urinary tract that causes: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Pain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Discomfort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Complete urinary tract blockage (sometimes)</a:t>
            </a:r>
          </a:p>
          <a:p>
            <a:pPr marL="457200" marR="0" indent="-228600">
              <a:spcBef>
                <a:spcPts val="0"/>
              </a:spcBef>
              <a:spcAft>
                <a:spcPts val="300"/>
              </a:spcAft>
              <a:tabLst>
                <a:tab pos="457200" algn="l"/>
              </a:tabLst>
            </a:pPr>
            <a:r>
              <a:rPr lang="en-US" sz="1200" dirty="0" smtClean="0">
                <a:effectLst/>
                <a:latin typeface="Times New Roman"/>
                <a:ea typeface="Times New Roman"/>
              </a:rPr>
              <a:t>4. 	According to the CDC, UTIs are the most common health care-associated infection, and catheter-associated UTIs are the most common nosocomial (hospital- or health care-acquired) infection.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An estimated 75% of these infections are associated with urinary catheters, and as many as 25% of hospitalized patients receive urinary catheters.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Infection is the most common cause of acute or </a:t>
            </a:r>
            <a:r>
              <a:rPr lang="en-US" sz="1200" dirty="0" err="1" smtClean="0">
                <a:effectLst/>
                <a:latin typeface="Times New Roman"/>
                <a:ea typeface="Times New Roman"/>
              </a:rPr>
              <a:t>subacute</a:t>
            </a:r>
            <a:r>
              <a:rPr lang="en-US" sz="1200" dirty="0" smtClean="0">
                <a:effectLst/>
                <a:latin typeface="Times New Roman"/>
                <a:ea typeface="Times New Roman"/>
              </a:rPr>
              <a:t> altered mentation in older adults, and such infection is often associated with or begins in the urinary tract.</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50</a:t>
            </a:fld>
            <a:endParaRPr lang="en-US" altLang="en-US" dirty="0"/>
          </a:p>
        </p:txBody>
      </p:sp>
    </p:spTree>
    <p:extLst>
      <p:ext uri="{BB962C8B-B14F-4D97-AF65-F5344CB8AC3E}">
        <p14:creationId xmlns:p14="http://schemas.microsoft.com/office/powerpoint/2010/main" val="29119076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5. 	Monitoring  </a:t>
            </a:r>
          </a:p>
          <a:p>
            <a:pPr marL="685800" marR="0" indent="-228600">
              <a:spcBef>
                <a:spcPts val="0"/>
              </a:spcBef>
              <a:spcAft>
                <a:spcPts val="300"/>
              </a:spcAft>
              <a:tabLst>
                <a:tab pos="457200" algn="l"/>
              </a:tabLst>
            </a:pPr>
            <a:r>
              <a:rPr lang="en-US" sz="1200" dirty="0" smtClean="0">
                <a:effectLst/>
                <a:latin typeface="Times New Roman"/>
                <a:ea typeface="Times New Roman"/>
              </a:rPr>
              <a:t>a.	When assessing a patient with change in urine production, the community paramedic will need to evaluate if this is:</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A change in production (</a:t>
            </a:r>
            <a:r>
              <a:rPr lang="en-US" sz="1200" dirty="0" err="1" smtClean="0">
                <a:effectLst/>
                <a:latin typeface="Times New Roman"/>
                <a:ea typeface="Times New Roman"/>
              </a:rPr>
              <a:t>eg</a:t>
            </a:r>
            <a:r>
              <a:rPr lang="en-US" sz="1200" dirty="0" smtClean="0">
                <a:effectLst/>
                <a:latin typeface="Times New Roman"/>
                <a:ea typeface="Times New Roman"/>
              </a:rPr>
              <a:t>, associated with kidney disease)</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A urinary tract change</a:t>
            </a:r>
          </a:p>
          <a:p>
            <a:pPr marL="685800" marR="0" indent="-228600">
              <a:spcBef>
                <a:spcPts val="0"/>
              </a:spcBef>
              <a:spcAft>
                <a:spcPts val="300"/>
              </a:spcAft>
              <a:tabLst>
                <a:tab pos="457200" algn="l"/>
              </a:tabLst>
            </a:pPr>
            <a:r>
              <a:rPr lang="en-US" sz="1200" dirty="0" smtClean="0">
                <a:effectLst/>
                <a:latin typeface="Times New Roman"/>
                <a:ea typeface="Times New Roman"/>
              </a:rPr>
              <a:t>b. 	This distinction can be made by performing an in-depth assessment of the patient’s symptoms. Ask questions such as the following: </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How many times do you urinate each day? </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Have you had any discomfort, discharge, or change in urination recently?</a:t>
            </a:r>
          </a:p>
          <a:p>
            <a:pPr marL="457200" marR="0" indent="-228600">
              <a:spcBef>
                <a:spcPts val="0"/>
              </a:spcBef>
              <a:spcAft>
                <a:spcPts val="300"/>
              </a:spcAft>
              <a:tabLst>
                <a:tab pos="457200" algn="l"/>
              </a:tabLst>
            </a:pPr>
            <a:r>
              <a:rPr lang="en-US" sz="1200" dirty="0" smtClean="0">
                <a:effectLst/>
                <a:latin typeface="Times New Roman"/>
                <a:ea typeface="Times New Roman"/>
              </a:rPr>
              <a:t>6. 	Identifying the cause at an early stage is critical: the earlier an infection is caught, the more likely it can be treated with a noninvasive antibiotic or treatment modality.</a:t>
            </a:r>
          </a:p>
          <a:p>
            <a:pPr marL="457200" marR="0" indent="-228600">
              <a:spcBef>
                <a:spcPts val="0"/>
              </a:spcBef>
              <a:spcAft>
                <a:spcPts val="300"/>
              </a:spcAft>
              <a:tabLst>
                <a:tab pos="457200" algn="l"/>
              </a:tabLst>
            </a:pPr>
            <a:r>
              <a:rPr lang="en-US" sz="1200" dirty="0" smtClean="0">
                <a:effectLst/>
                <a:latin typeface="Times New Roman"/>
                <a:ea typeface="Times New Roman"/>
              </a:rPr>
              <a:t>7.	As with all infections, it is important to fully assess each aspect of the symptoms and document them in detail.</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After reviewing the results of a follow-up visit physical examination, the medical director may refer the patient to the primary care physician to see the patient for further evaluation or to perform lab tests.</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51</a:t>
            </a:fld>
            <a:endParaRPr lang="en-US" altLang="en-US" dirty="0"/>
          </a:p>
        </p:txBody>
      </p:sp>
    </p:spTree>
    <p:extLst>
      <p:ext uri="{BB962C8B-B14F-4D97-AF65-F5344CB8AC3E}">
        <p14:creationId xmlns:p14="http://schemas.microsoft.com/office/powerpoint/2010/main" val="31152264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8. 	Management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Management of a patient with UTI requires: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Performing a patient assessment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Ensuring the patient receives education on how to prevent infections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Depending on local protocols, the medical director or the primary care physician will monitor the patient’s symptoms and provide appropriate medications and supplements.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As UTIs generally do not create complications beyond a week, management of women with acute uncomplicated lower tract infections may focus 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Hydration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Frequent urination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With acute pyelonephritis (kidney infection) in women, management is geared toward appropriate hydration with water.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Complications rarely last beyond a week</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Some require antibiotics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iii.	Follow local protocols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Should these types of infections become a chronic issue:</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Discuss the potential causes</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Patient will work with the primary care physician to decrease the likelihood that the infection will spread.</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f.	Men with UTIs require a more extensive evaluation and sometimes have more complicated symptoms secondary to the anatomic differences in the male urinary tract.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g.	With all patients, but specifically with older adults, it is very important to look for key indications that the infection has spread, such as: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Tachycardia</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Altered mentation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iii.	Tachypnea</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iv.	Fever</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v.	Dizziness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h.	Patients whose symptoms have not improved or have worsened may require more aggressive treatment, such as IV antibiotics.</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52</a:t>
            </a:fld>
            <a:endParaRPr lang="en-US" altLang="en-US" dirty="0"/>
          </a:p>
        </p:txBody>
      </p:sp>
    </p:spTree>
    <p:extLst>
      <p:ext uri="{BB962C8B-B14F-4D97-AF65-F5344CB8AC3E}">
        <p14:creationId xmlns:p14="http://schemas.microsoft.com/office/powerpoint/2010/main" val="35055800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9. Education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Education surrounding all infections of the urinary tract should focus on preventive management measures, such as: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Hydration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Appropriate hygiene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Be aware that some patients feel uncomfortable speaking with community paramedics of different genders about urination-related issues, so be sensitive to the patient’s needs.</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Try to have a community paramedic of the same gender present during the evaluation or available to provide the education.</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53</a:t>
            </a:fld>
            <a:endParaRPr lang="en-US" altLang="en-US" dirty="0"/>
          </a:p>
        </p:txBody>
      </p:sp>
    </p:spTree>
    <p:extLst>
      <p:ext uri="{BB962C8B-B14F-4D97-AF65-F5344CB8AC3E}">
        <p14:creationId xmlns:p14="http://schemas.microsoft.com/office/powerpoint/2010/main" val="13867403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228600" marR="0" indent="-228600">
              <a:spcBef>
                <a:spcPts val="600"/>
              </a:spcBef>
              <a:spcAft>
                <a:spcPts val="600"/>
              </a:spcAft>
            </a:pPr>
            <a:r>
              <a:rPr lang="en-US" sz="1200" b="0" dirty="0" smtClean="0">
                <a:effectLst/>
                <a:latin typeface="Times New Roman"/>
                <a:ea typeface="Times New Roman"/>
              </a:rPr>
              <a:t>B.  Kidney disease/failure</a:t>
            </a:r>
          </a:p>
          <a:p>
            <a:pPr marL="457200" marR="0" indent="-228600">
              <a:spcBef>
                <a:spcPts val="0"/>
              </a:spcBef>
              <a:spcAft>
                <a:spcPts val="300"/>
              </a:spcAft>
              <a:tabLst>
                <a:tab pos="457200" algn="l"/>
              </a:tabLst>
            </a:pPr>
            <a:r>
              <a:rPr lang="en-US" sz="1200" dirty="0" smtClean="0">
                <a:effectLst/>
                <a:latin typeface="Times New Roman"/>
                <a:ea typeface="Times New Roman"/>
              </a:rPr>
              <a:t>1. 	Kidney disease is defined as a decrease in function or failure of the kidneys to filter waste and excess fluid that is secreted in urine.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Disease evolves over time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Considered a chronic condition</a:t>
            </a:r>
          </a:p>
          <a:p>
            <a:pPr marL="457200" marR="0" indent="-228600">
              <a:spcBef>
                <a:spcPts val="0"/>
              </a:spcBef>
              <a:spcAft>
                <a:spcPts val="300"/>
              </a:spcAft>
              <a:tabLst>
                <a:tab pos="457200" algn="l"/>
              </a:tabLst>
            </a:pPr>
            <a:r>
              <a:rPr lang="en-US" sz="1200" dirty="0" smtClean="0">
                <a:effectLst/>
                <a:latin typeface="Times New Roman"/>
                <a:ea typeface="Times New Roman"/>
              </a:rPr>
              <a:t>2. 	Kidney failure is total inability to produce or filter urine.</a:t>
            </a:r>
          </a:p>
          <a:p>
            <a:pPr marL="457200" marR="0" indent="-228600">
              <a:spcBef>
                <a:spcPts val="0"/>
              </a:spcBef>
              <a:spcAft>
                <a:spcPts val="300"/>
              </a:spcAft>
              <a:tabLst>
                <a:tab pos="457200" algn="l"/>
              </a:tabLst>
            </a:pPr>
            <a:r>
              <a:rPr lang="en-US" sz="1200" dirty="0" smtClean="0">
                <a:effectLst/>
                <a:latin typeface="Times New Roman"/>
                <a:ea typeface="Times New Roman"/>
              </a:rPr>
              <a:t>3.	Acute kidney failure can occur secondary to:</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Ischemic issues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Over-diuresis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Pyelonephritis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Infectious causes</a:t>
            </a:r>
          </a:p>
          <a:p>
            <a:pPr marL="457200" marR="0" indent="-228600">
              <a:spcBef>
                <a:spcPts val="0"/>
              </a:spcBef>
              <a:spcAft>
                <a:spcPts val="300"/>
              </a:spcAft>
              <a:tabLst>
                <a:tab pos="457200" algn="l"/>
              </a:tabLst>
            </a:pPr>
            <a:r>
              <a:rPr lang="en-US" sz="1200" dirty="0" smtClean="0">
                <a:effectLst/>
                <a:latin typeface="Times New Roman"/>
                <a:ea typeface="Times New Roman"/>
              </a:rPr>
              <a:t>4.	Chronic kidney disease affects many people—more than 10% of the global population and more than half of all older adults.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In the United States, more than 26 million adults are believed to have chronic kidney disease.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The most prevalent causes of chronic kidney disease include hypertension, hyperlipidemia, diabetes, and cardiovascular disease.</a:t>
            </a:r>
          </a:p>
          <a:p>
            <a:pPr marL="457200" marR="0" indent="-228600">
              <a:spcBef>
                <a:spcPts val="0"/>
              </a:spcBef>
              <a:spcAft>
                <a:spcPts val="300"/>
              </a:spcAft>
              <a:tabLst>
                <a:tab pos="457200" algn="l"/>
              </a:tabLst>
            </a:pPr>
            <a:r>
              <a:rPr lang="en-US" sz="1200" dirty="0" smtClean="0">
                <a:effectLst/>
                <a:latin typeface="Times New Roman"/>
                <a:ea typeface="Times New Roman"/>
              </a:rPr>
              <a:t>5.	The kidneys regulate both volume and electrolyte status in the body.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Chronic kidney disease can cause significant complications such as inability to maintain adequate </a:t>
            </a:r>
            <a:r>
              <a:rPr lang="en-US" sz="1200" dirty="0" err="1" smtClean="0">
                <a:effectLst/>
                <a:latin typeface="Times New Roman"/>
                <a:ea typeface="Times New Roman"/>
              </a:rPr>
              <a:t>euvolemia</a:t>
            </a:r>
            <a:r>
              <a:rPr lang="en-US" sz="1200" dirty="0" smtClean="0">
                <a:effectLst/>
                <a:latin typeface="Times New Roman"/>
                <a:ea typeface="Times New Roman"/>
              </a:rPr>
              <a:t> (fluid balance) or hyperkalemia.</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As with all medical conditions, it is important to:</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Evaluate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Treat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iii.	Prevent further damage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Often chronic kidney disease is not diagnosed until an advanced stage and sometimes not until full failure exists.</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54</a:t>
            </a:fld>
            <a:endParaRPr lang="en-US" altLang="en-US" dirty="0"/>
          </a:p>
        </p:txBody>
      </p:sp>
    </p:spTree>
    <p:extLst>
      <p:ext uri="{BB962C8B-B14F-4D97-AF65-F5344CB8AC3E}">
        <p14:creationId xmlns:p14="http://schemas.microsoft.com/office/powerpoint/2010/main" val="24029761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6.	Stages of kidney disease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Renal disease is classified into 5 stages, and the glomerular filtration rate (GFR) is the most common way to determine the stage of kidney disease.</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The GFR measures the amount of blood that passes through each glomerulus during 1 minute.</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The glomeruli are filters of the kidneys; that is, they are responsible for eliminating/filtering out waste from the blood.</a:t>
            </a:r>
          </a:p>
          <a:p>
            <a:pPr marL="457200" marR="0" indent="-228600">
              <a:spcBef>
                <a:spcPts val="0"/>
              </a:spcBef>
              <a:spcAft>
                <a:spcPts val="300"/>
              </a:spcAft>
              <a:tabLst>
                <a:tab pos="457200" algn="l"/>
              </a:tabLst>
            </a:pPr>
            <a:r>
              <a:rPr lang="en-US" sz="1200" dirty="0" smtClean="0">
                <a:effectLst/>
                <a:latin typeface="Times New Roman"/>
                <a:ea typeface="Times New Roman"/>
              </a:rPr>
              <a:t>7.	Creatinine: primary chemical waste molecule produced by muscle metabolism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Good indicator of kidney function, although its level differs in men versus women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Normal readings are usually in the range of 0.7 to 1.3 mg/</a:t>
            </a:r>
            <a:r>
              <a:rPr lang="en-US" sz="1200" dirty="0" err="1" smtClean="0">
                <a:effectLst/>
                <a:latin typeface="Times New Roman"/>
                <a:ea typeface="Times New Roman"/>
              </a:rPr>
              <a:t>dL</a:t>
            </a:r>
            <a:r>
              <a:rPr lang="en-US" sz="1200" dirty="0" smtClean="0">
                <a:effectLst/>
                <a:latin typeface="Times New Roman"/>
                <a:ea typeface="Times New Roman"/>
              </a:rPr>
              <a:t> for men and 0.6 to 1.1 mg/</a:t>
            </a:r>
            <a:r>
              <a:rPr lang="en-US" sz="1200" dirty="0" err="1" smtClean="0">
                <a:effectLst/>
                <a:latin typeface="Times New Roman"/>
                <a:ea typeface="Times New Roman"/>
              </a:rPr>
              <a:t>dL</a:t>
            </a:r>
            <a:r>
              <a:rPr lang="en-US" sz="1200" dirty="0" smtClean="0">
                <a:effectLst/>
                <a:latin typeface="Times New Roman"/>
                <a:ea typeface="Times New Roman"/>
              </a:rPr>
              <a:t> for women.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Establish the normal lab value for each patient prior to the enrollment visit if possible.</a:t>
            </a:r>
          </a:p>
          <a:p>
            <a:pPr marL="457200" marR="0" indent="-228600">
              <a:spcBef>
                <a:spcPts val="0"/>
              </a:spcBef>
              <a:spcAft>
                <a:spcPts val="300"/>
              </a:spcAft>
              <a:tabLst>
                <a:tab pos="457200" algn="l"/>
              </a:tabLst>
            </a:pPr>
            <a:r>
              <a:rPr lang="en-US" sz="1200" dirty="0" smtClean="0">
                <a:effectLst/>
                <a:latin typeface="Times New Roman"/>
                <a:ea typeface="Times New Roman"/>
              </a:rPr>
              <a:t>8.	Blood urea nitrogen (BUN) is another test whose result is an indicator of renal function.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The amount of urea nitrogen in the blood can vary, but usually falls within the range of 6 to 20 mg/</a:t>
            </a:r>
            <a:r>
              <a:rPr lang="en-US" sz="1200" dirty="0" err="1" smtClean="0">
                <a:effectLst/>
                <a:latin typeface="Times New Roman"/>
                <a:ea typeface="Times New Roman"/>
              </a:rPr>
              <a:t>dL</a:t>
            </a:r>
            <a:r>
              <a:rPr lang="en-US" sz="1200" dirty="0" smtClean="0">
                <a:effectLst/>
                <a:latin typeface="Times New Roman"/>
                <a:ea typeface="Times New Roman"/>
              </a:rPr>
              <a:t>.</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55</a:t>
            </a:fld>
            <a:endParaRPr lang="en-US" altLang="en-US" dirty="0"/>
          </a:p>
        </p:txBody>
      </p:sp>
    </p:spTree>
    <p:extLst>
      <p:ext uri="{BB962C8B-B14F-4D97-AF65-F5344CB8AC3E}">
        <p14:creationId xmlns:p14="http://schemas.microsoft.com/office/powerpoint/2010/main" val="39784363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9.	Monitoring </a:t>
            </a:r>
          </a:p>
          <a:p>
            <a:pPr marL="685800" marR="0" indent="-228600">
              <a:spcBef>
                <a:spcPts val="0"/>
              </a:spcBef>
              <a:spcAft>
                <a:spcPts val="300"/>
              </a:spcAft>
              <a:tabLst>
                <a:tab pos="457200" algn="l"/>
              </a:tabLst>
            </a:pPr>
            <a:r>
              <a:rPr lang="en-US" sz="1200" dirty="0" smtClean="0">
                <a:effectLst/>
                <a:latin typeface="Times New Roman"/>
                <a:ea typeface="Times New Roman"/>
              </a:rPr>
              <a:t>a.	When treating patients who have kidney disease, who require diuretics, or who have significant risk for kidney disease, the community paramedic should (per the plan of care) establish the patient’s:</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Normal BUN</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Serum creatinine</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iii.	GFR </a:t>
            </a:r>
          </a:p>
          <a:p>
            <a:pPr marL="457200" marR="0" indent="-228600">
              <a:spcBef>
                <a:spcPts val="0"/>
              </a:spcBef>
              <a:spcAft>
                <a:spcPts val="300"/>
              </a:spcAft>
              <a:tabLst>
                <a:tab pos="457200" algn="l"/>
              </a:tabLst>
            </a:pPr>
            <a:r>
              <a:rPr lang="en-US" sz="1200" dirty="0" smtClean="0">
                <a:effectLst/>
                <a:latin typeface="Times New Roman"/>
                <a:ea typeface="Times New Roman"/>
              </a:rPr>
              <a:t>10.	 Diuretics will have a significant impact on GFR.</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At low doses, they can have positive effects; however, they may occasionally have negative effects, such as causing acute renal failure or increasing the stage of renal failure.</a:t>
            </a:r>
          </a:p>
          <a:p>
            <a:pPr marL="457200" marR="0" indent="-228600">
              <a:spcBef>
                <a:spcPts val="0"/>
              </a:spcBef>
              <a:spcAft>
                <a:spcPts val="300"/>
              </a:spcAft>
              <a:tabLst>
                <a:tab pos="457200" algn="l"/>
              </a:tabLst>
            </a:pPr>
            <a:r>
              <a:rPr lang="en-US" sz="1200" dirty="0" smtClean="0">
                <a:effectLst/>
                <a:latin typeface="Times New Roman"/>
                <a:ea typeface="Times New Roman"/>
              </a:rPr>
              <a:t>11.	 End-stage renal failure is common and must be treated with:</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Dialysis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Renal transplant</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56</a:t>
            </a:fld>
            <a:endParaRPr lang="en-US" altLang="en-US" dirty="0"/>
          </a:p>
        </p:txBody>
      </p:sp>
    </p:spTree>
    <p:extLst>
      <p:ext uri="{BB962C8B-B14F-4D97-AF65-F5344CB8AC3E}">
        <p14:creationId xmlns:p14="http://schemas.microsoft.com/office/powerpoint/2010/main" val="1567069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 </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12.	 Dialysis is the artificial or mechanical filtration of blood via machine.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There are two types of dialysis: hemodialysis and peritoneal dialysis. </a:t>
            </a:r>
          </a:p>
          <a:p>
            <a:pPr marL="457200" marR="0" indent="-228600">
              <a:spcBef>
                <a:spcPts val="0"/>
              </a:spcBef>
              <a:spcAft>
                <a:spcPts val="300"/>
              </a:spcAft>
              <a:tabLst>
                <a:tab pos="457200" algn="l"/>
              </a:tabLst>
            </a:pPr>
            <a:r>
              <a:rPr lang="en-US" sz="1200" dirty="0" smtClean="0">
                <a:effectLst/>
                <a:latin typeface="Times New Roman"/>
                <a:ea typeface="Times New Roman"/>
              </a:rPr>
              <a:t>13.	 Hemodialysis</a:t>
            </a:r>
            <a:r>
              <a:rPr lang="en-US" sz="1200" b="1" dirty="0" smtClean="0">
                <a:effectLst/>
                <a:latin typeface="Times New Roman"/>
                <a:ea typeface="Times New Roman"/>
              </a:rPr>
              <a:t> </a:t>
            </a:r>
            <a:r>
              <a:rPr lang="en-US" sz="1200" dirty="0" smtClean="0">
                <a:effectLst/>
                <a:latin typeface="Times New Roman"/>
                <a:ea typeface="Times New Roman"/>
              </a:rPr>
              <a:t>is the mechanical filtering of blood to remove waste and maintain appropriate electrolyte values by IV implanted devices.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Procedure generally performed in a dialysis center with qualified medical personnel</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Takes about 4 hours to complete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Patients require placement of an </a:t>
            </a:r>
            <a:r>
              <a:rPr lang="en-US" sz="1200" dirty="0" err="1" smtClean="0">
                <a:effectLst/>
                <a:latin typeface="Times New Roman"/>
                <a:ea typeface="Times New Roman"/>
              </a:rPr>
              <a:t>arteriovenous</a:t>
            </a:r>
            <a:r>
              <a:rPr lang="en-US" sz="1200" dirty="0" smtClean="0">
                <a:effectLst/>
                <a:latin typeface="Times New Roman"/>
                <a:ea typeface="Times New Roman"/>
              </a:rPr>
              <a:t> (AV) fistula, AV graft, or central venous catheter.</a:t>
            </a:r>
          </a:p>
          <a:p>
            <a:pPr marL="457200" marR="0" indent="-228600">
              <a:spcBef>
                <a:spcPts val="0"/>
              </a:spcBef>
              <a:spcAft>
                <a:spcPts val="300"/>
              </a:spcAft>
              <a:tabLst>
                <a:tab pos="457200" algn="l"/>
              </a:tabLst>
            </a:pPr>
            <a:r>
              <a:rPr lang="en-US" sz="1200" dirty="0" smtClean="0">
                <a:effectLst/>
                <a:latin typeface="Times New Roman"/>
                <a:ea typeface="Times New Roman"/>
              </a:rPr>
              <a:t>14.	 Peritoneal dialysis</a:t>
            </a:r>
            <a:r>
              <a:rPr lang="en-US" sz="1200" b="1" dirty="0" smtClean="0">
                <a:effectLst/>
                <a:latin typeface="Times New Roman"/>
                <a:ea typeface="Times New Roman"/>
              </a:rPr>
              <a:t> </a:t>
            </a:r>
            <a:r>
              <a:rPr lang="en-US" sz="1200" dirty="0" smtClean="0">
                <a:effectLst/>
                <a:latin typeface="Times New Roman"/>
                <a:ea typeface="Times New Roman"/>
              </a:rPr>
              <a:t>allows the body to filter the blood more naturally.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In this technique, the peritoneal cavity is filled with dialysate through a surgically implanted device.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The blood is then filtered by the arteries that line the abdominal cavity, and the dialysate draws the waste out of the blood, allowing it to be filtered out into the machine.</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57</a:t>
            </a:fld>
            <a:endParaRPr lang="en-US" altLang="en-US" dirty="0"/>
          </a:p>
        </p:txBody>
      </p:sp>
    </p:spTree>
    <p:extLst>
      <p:ext uri="{BB962C8B-B14F-4D97-AF65-F5344CB8AC3E}">
        <p14:creationId xmlns:p14="http://schemas.microsoft.com/office/powerpoint/2010/main" val="19981664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15.	 Management of chronic kidney disease requires: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Diligent monitoring of urine production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Management of comorbid disease(s)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Close monitoring of GFR</a:t>
            </a:r>
          </a:p>
          <a:p>
            <a:pPr marL="457200" marR="0" indent="-228600">
              <a:spcBef>
                <a:spcPts val="0"/>
              </a:spcBef>
              <a:spcAft>
                <a:spcPts val="300"/>
              </a:spcAft>
              <a:tabLst>
                <a:tab pos="457200" algn="l"/>
              </a:tabLst>
            </a:pPr>
            <a:r>
              <a:rPr lang="en-US" sz="1200" dirty="0" smtClean="0">
                <a:effectLst/>
                <a:latin typeface="Times New Roman"/>
                <a:ea typeface="Times New Roman"/>
              </a:rPr>
              <a:t>16.	 Good practice is to determine the patient’s normal lab values and urine production per the plan of care.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This baseline will help you interpret any subsequent variations in these parameters.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Verify with the plan of care any specific restrictions that the patient may have.</a:t>
            </a:r>
          </a:p>
          <a:p>
            <a:pPr marL="457200" marR="0" indent="-228600">
              <a:spcBef>
                <a:spcPts val="0"/>
              </a:spcBef>
              <a:spcAft>
                <a:spcPts val="300"/>
              </a:spcAft>
              <a:tabLst>
                <a:tab pos="457200" algn="l"/>
              </a:tabLst>
            </a:pPr>
            <a:r>
              <a:rPr lang="en-US" sz="1200" dirty="0" smtClean="0">
                <a:effectLst/>
                <a:latin typeface="Times New Roman"/>
                <a:ea typeface="Times New Roman"/>
              </a:rPr>
              <a:t>17.	 Some common diet limitations in patients with chronic kidney disease are: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Limiting total fluid intake to 1,500 to 2,000 mL/day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Eating less protein in the latter stages of the disease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Restricting sodium to 2,000 mg/day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Ensuring that the patient has a sufficient caloric intake to prevent drastic weight loss</a:t>
            </a:r>
          </a:p>
          <a:p>
            <a:pPr marL="457200" marR="0" indent="-228600">
              <a:spcBef>
                <a:spcPts val="0"/>
              </a:spcBef>
              <a:spcAft>
                <a:spcPts val="300"/>
              </a:spcAft>
              <a:tabLst>
                <a:tab pos="457200" algn="l"/>
              </a:tabLst>
            </a:pPr>
            <a:r>
              <a:rPr lang="en-US" sz="1200" dirty="0" smtClean="0">
                <a:effectLst/>
                <a:latin typeface="Times New Roman"/>
                <a:ea typeface="Times New Roman"/>
              </a:rPr>
              <a:t>18.	 Loss of valuable electrolytes is common for a patient when he or she has renal disease—specifically sodium, potassium, and calcium.</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The patient’s electrolyte levels will be monitored via lab tests.</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58</a:t>
            </a:fld>
            <a:endParaRPr lang="en-US" altLang="en-US" dirty="0"/>
          </a:p>
        </p:txBody>
      </p:sp>
    </p:spTree>
    <p:extLst>
      <p:ext uri="{BB962C8B-B14F-4D97-AF65-F5344CB8AC3E}">
        <p14:creationId xmlns:p14="http://schemas.microsoft.com/office/powerpoint/2010/main" val="11015146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19.	 Education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Education related to chronic kidney disease should focus on the patient’s comorbidities as well as the issues stemming from the kidney disease.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Help the patient understand the worrisome symptoms associated with kidney disease, such as: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Slow or sudden decrease in urine production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Rapid weight gain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iii.	General fatigue and dyspnea on exertion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iv.	Muscle cramping</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v.	Frequent urination, especially at night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Consult with the medical director on patient questions about special diets and OTC medications, vitamins, herbs, and supplements.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Dialysis will not cure kidney disease; rather, it is simply a replacement for the normal kidney function.</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Many times patients must be on dialysis for the rest of their lives.</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In cases of acute kidney injury/failure, some hospitals can perform acute dialysis that leads to return of the kidney function; unfortunately, some of these patients will require some form of chronic dialysis.</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iii.	Discuss this issue with such patients.</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59</a:t>
            </a:fld>
            <a:endParaRPr lang="en-US" altLang="en-US" dirty="0"/>
          </a:p>
        </p:txBody>
      </p:sp>
    </p:spTree>
    <p:extLst>
      <p:ext uri="{BB962C8B-B14F-4D97-AF65-F5344CB8AC3E}">
        <p14:creationId xmlns:p14="http://schemas.microsoft.com/office/powerpoint/2010/main" val="1876853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 </a:t>
            </a:r>
          </a:p>
          <a:p>
            <a:endParaRPr lang="en-US" dirty="0"/>
          </a:p>
          <a:p>
            <a:pPr marL="457200" marR="0" indent="-228600">
              <a:spcBef>
                <a:spcPts val="0"/>
              </a:spcBef>
              <a:spcAft>
                <a:spcPts val="300"/>
              </a:spcAft>
              <a:tabLst>
                <a:tab pos="457200" algn="l"/>
              </a:tabLst>
            </a:pPr>
            <a:r>
              <a:rPr lang="en-US" dirty="0">
                <a:ea typeface="Times New Roman" panose="02020603050405020304" pitchFamily="18" charset="0"/>
              </a:rPr>
              <a:t>3. 	Patient incentives for self-management include:</a:t>
            </a:r>
          </a:p>
          <a:p>
            <a:pPr marL="914400" marR="0" indent="-457200">
              <a:spcBef>
                <a:spcPts val="0"/>
              </a:spcBef>
              <a:spcAft>
                <a:spcPts val="300"/>
              </a:spcAft>
              <a:tabLst>
                <a:tab pos="457200" algn="l"/>
                <a:tab pos="685800" algn="l"/>
              </a:tabLst>
            </a:pPr>
            <a:r>
              <a:rPr lang="en-US" dirty="0">
                <a:ea typeface="Times New Roman" panose="02020603050405020304" pitchFamily="18" charset="0"/>
              </a:rPr>
              <a:t>a.	Autonomy </a:t>
            </a:r>
            <a:r>
              <a:rPr lang="en-US" dirty="0" smtClean="0">
                <a:ea typeface="Times New Roman" panose="02020603050405020304" pitchFamily="18" charset="0"/>
              </a:rPr>
              <a:t>(remaining </a:t>
            </a:r>
            <a:r>
              <a:rPr lang="en-US" dirty="0">
                <a:ea typeface="Times New Roman" panose="02020603050405020304" pitchFamily="18" charset="0"/>
              </a:rPr>
              <a:t>at home with loved ones) </a:t>
            </a:r>
          </a:p>
          <a:p>
            <a:pPr marL="685800" marR="0" indent="-228600">
              <a:spcBef>
                <a:spcPts val="0"/>
              </a:spcBef>
              <a:spcAft>
                <a:spcPts val="300"/>
              </a:spcAft>
              <a:tabLst>
                <a:tab pos="457200" algn="l"/>
                <a:tab pos="685800" algn="l"/>
              </a:tabLst>
            </a:pPr>
            <a:r>
              <a:rPr lang="en-US" dirty="0">
                <a:ea typeface="Times New Roman" panose="02020603050405020304" pitchFamily="18" charset="0"/>
              </a:rPr>
              <a:t>b.	Self-determination </a:t>
            </a:r>
            <a:r>
              <a:rPr lang="en-US" dirty="0" smtClean="0">
                <a:ea typeface="Times New Roman" panose="02020603050405020304" pitchFamily="18" charset="0"/>
              </a:rPr>
              <a:t>(remaining </a:t>
            </a:r>
            <a:r>
              <a:rPr lang="en-US" dirty="0">
                <a:ea typeface="Times New Roman" panose="02020603050405020304" pitchFamily="18" charset="0"/>
              </a:rPr>
              <a:t>informed and active in health care choices and decisions) </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6</a:t>
            </a:fld>
            <a:endParaRPr lang="en-US" altLang="en-US" dirty="0"/>
          </a:p>
        </p:txBody>
      </p:sp>
    </p:spTree>
    <p:extLst>
      <p:ext uri="{BB962C8B-B14F-4D97-AF65-F5344CB8AC3E}">
        <p14:creationId xmlns:p14="http://schemas.microsoft.com/office/powerpoint/2010/main" val="29815145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0" marR="0">
              <a:spcBef>
                <a:spcPts val="1800"/>
              </a:spcBef>
              <a:spcAft>
                <a:spcPts val="600"/>
              </a:spcAft>
            </a:pPr>
            <a:r>
              <a:rPr lang="en-US" sz="1800" dirty="0">
                <a:ea typeface="Times New Roman" panose="02020603050405020304" pitchFamily="18" charset="0"/>
              </a:rPr>
              <a:t>VIII. Common Musculoskeletal Conditions</a:t>
            </a:r>
          </a:p>
          <a:p>
            <a:pPr marL="228600" marR="0" indent="-228600">
              <a:spcBef>
                <a:spcPts val="600"/>
              </a:spcBef>
              <a:spcAft>
                <a:spcPts val="600"/>
              </a:spcAft>
            </a:pPr>
            <a:r>
              <a:rPr lang="en-US" dirty="0">
                <a:ea typeface="Times New Roman" panose="02020603050405020304" pitchFamily="18" charset="0"/>
              </a:rPr>
              <a:t>A.  Arthritis </a:t>
            </a:r>
          </a:p>
          <a:p>
            <a:pPr marL="457200" marR="0" indent="-228600">
              <a:spcBef>
                <a:spcPts val="0"/>
              </a:spcBef>
              <a:spcAft>
                <a:spcPts val="300"/>
              </a:spcAft>
              <a:tabLst>
                <a:tab pos="457200" algn="l"/>
              </a:tabLst>
            </a:pPr>
            <a:r>
              <a:rPr lang="en-US" dirty="0">
                <a:ea typeface="Times New Roman" panose="02020603050405020304" pitchFamily="18" charset="0"/>
              </a:rPr>
              <a:t>1.	Arthritis is a rheumatic disorder that involves one or more joints with pain and/or inflammation.</a:t>
            </a:r>
          </a:p>
          <a:p>
            <a:pPr marL="685800" marR="0" indent="-228600">
              <a:spcBef>
                <a:spcPts val="0"/>
              </a:spcBef>
              <a:spcAft>
                <a:spcPts val="300"/>
              </a:spcAft>
              <a:tabLst>
                <a:tab pos="457200" algn="l"/>
                <a:tab pos="685800" algn="l"/>
              </a:tabLst>
            </a:pPr>
            <a:r>
              <a:rPr lang="en-US" dirty="0">
                <a:ea typeface="Times New Roman" panose="02020603050405020304" pitchFamily="18" charset="0"/>
              </a:rPr>
              <a:t>a.	Rheumatic (musculoskeletal) disease is pain in the joints and muscles that commonly causes stiffness.</a:t>
            </a:r>
          </a:p>
          <a:p>
            <a:pPr marL="685800" marR="0" indent="-228600">
              <a:spcBef>
                <a:spcPts val="0"/>
              </a:spcBef>
              <a:spcAft>
                <a:spcPts val="300"/>
              </a:spcAft>
              <a:tabLst>
                <a:tab pos="457200" algn="l"/>
                <a:tab pos="685800" algn="l"/>
              </a:tabLst>
            </a:pPr>
            <a:r>
              <a:rPr lang="en-US" dirty="0">
                <a:ea typeface="Times New Roman" panose="02020603050405020304" pitchFamily="18" charset="0"/>
              </a:rPr>
              <a:t>b.	It encompasses a variety of conditions and syndromes.</a:t>
            </a:r>
          </a:p>
          <a:p>
            <a:pPr marL="685800" marR="0" indent="-228600">
              <a:spcBef>
                <a:spcPts val="0"/>
              </a:spcBef>
              <a:spcAft>
                <a:spcPts val="300"/>
              </a:spcAft>
              <a:tabLst>
                <a:tab pos="457200" algn="l"/>
                <a:tab pos="685800" algn="l"/>
              </a:tabLst>
            </a:pPr>
            <a:r>
              <a:rPr lang="en-US" dirty="0">
                <a:ea typeface="Times New Roman" panose="02020603050405020304" pitchFamily="18" charset="0"/>
              </a:rPr>
              <a:t>c. 	Taken together, arthritis and rheumatic disease are the number one cause of disability in the United States, affecting more than 50 million people in this country—nearly 1 in every 5 people older than 18 years.</a:t>
            </a:r>
          </a:p>
          <a:p>
            <a:pPr marL="457200" marR="0" indent="-228600">
              <a:spcBef>
                <a:spcPts val="0"/>
              </a:spcBef>
              <a:spcAft>
                <a:spcPts val="300"/>
              </a:spcAft>
              <a:tabLst>
                <a:tab pos="457200" algn="l"/>
              </a:tabLst>
            </a:pPr>
            <a:r>
              <a:rPr lang="en-US" dirty="0">
                <a:ea typeface="Times New Roman" panose="02020603050405020304" pitchFamily="18" charset="0"/>
              </a:rPr>
              <a:t>2.	According to the Arthritis Foundation, there are more than 100 different types of arthritis.</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60</a:t>
            </a:fld>
            <a:endParaRPr lang="en-US" altLang="en-US" dirty="0"/>
          </a:p>
        </p:txBody>
      </p:sp>
    </p:spTree>
    <p:extLst>
      <p:ext uri="{BB962C8B-B14F-4D97-AF65-F5344CB8AC3E}">
        <p14:creationId xmlns:p14="http://schemas.microsoft.com/office/powerpoint/2010/main" val="12995766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3.	The general guidelines of care for patients with any type of arthritis are the same.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Identify the specific </a:t>
            </a:r>
            <a:r>
              <a:rPr lang="en-US" sz="1200" dirty="0" smtClean="0">
                <a:effectLst/>
                <a:latin typeface="Times New Roman"/>
                <a:ea typeface="Times New Roman"/>
              </a:rPr>
              <a:t>disease.</a:t>
            </a:r>
            <a:endParaRPr lang="en-US" sz="1200" dirty="0" smtClean="0">
              <a:effectLst/>
              <a:latin typeface="Times New Roman"/>
              <a:ea typeface="Times New Roman"/>
            </a:endParaRP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Provide education, symptom relief, restoration of motion and function, and correction of deformities (through surgery</a:t>
            </a:r>
            <a:r>
              <a:rPr lang="en-US" sz="1200" dirty="0" smtClean="0">
                <a:effectLst/>
                <a:latin typeface="Times New Roman"/>
                <a:ea typeface="Times New Roman"/>
              </a:rPr>
              <a:t>).</a:t>
            </a:r>
            <a:endParaRPr lang="en-US" sz="1200" dirty="0" smtClean="0">
              <a:effectLst/>
              <a:latin typeface="Times New Roman"/>
              <a:ea typeface="Times New Roman"/>
            </a:endParaRP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Monitor and guide the patient’s emotional health and suppression of symptoms.</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61</a:t>
            </a:fld>
            <a:endParaRPr lang="en-US" altLang="en-US" dirty="0"/>
          </a:p>
        </p:txBody>
      </p:sp>
    </p:spTree>
    <p:extLst>
      <p:ext uri="{BB962C8B-B14F-4D97-AF65-F5344CB8AC3E}">
        <p14:creationId xmlns:p14="http://schemas.microsoft.com/office/powerpoint/2010/main" val="18639029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 pos="685800" algn="l"/>
              </a:tabLst>
            </a:pPr>
            <a:r>
              <a:rPr lang="en-US" sz="1200" dirty="0" smtClean="0">
                <a:effectLst/>
                <a:latin typeface="Times New Roman"/>
                <a:ea typeface="Times New Roman"/>
              </a:rPr>
              <a:t>4. 	The two forms of arthritis that the community paramedic is most likely to encounter are: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Osteoarthritis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Rheumatoid arthritis</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62</a:t>
            </a:fld>
            <a:endParaRPr lang="en-US" altLang="en-US" dirty="0"/>
          </a:p>
        </p:txBody>
      </p:sp>
    </p:spTree>
    <p:extLst>
      <p:ext uri="{BB962C8B-B14F-4D97-AF65-F5344CB8AC3E}">
        <p14:creationId xmlns:p14="http://schemas.microsoft.com/office/powerpoint/2010/main" val="14713788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 </a:t>
            </a:r>
          </a:p>
          <a:p>
            <a:endParaRPr lang="en-US" dirty="0"/>
          </a:p>
          <a:p>
            <a:pPr marL="228600" marR="0" indent="-228600">
              <a:spcBef>
                <a:spcPts val="600"/>
              </a:spcBef>
              <a:spcAft>
                <a:spcPts val="600"/>
              </a:spcAft>
            </a:pPr>
            <a:r>
              <a:rPr lang="en-US" dirty="0">
                <a:ea typeface="Times New Roman" panose="02020603050405020304" pitchFamily="18" charset="0"/>
              </a:rPr>
              <a:t>B.  Osteoarthritis</a:t>
            </a:r>
          </a:p>
          <a:p>
            <a:pPr marL="457200" marR="0" indent="-228600">
              <a:spcBef>
                <a:spcPts val="0"/>
              </a:spcBef>
              <a:spcAft>
                <a:spcPts val="300"/>
              </a:spcAft>
              <a:tabLst>
                <a:tab pos="457200" algn="l"/>
              </a:tabLst>
            </a:pPr>
            <a:r>
              <a:rPr lang="en-US" sz="1200" dirty="0" smtClean="0">
                <a:effectLst/>
                <a:latin typeface="Times New Roman"/>
                <a:ea typeface="Times New Roman"/>
              </a:rPr>
              <a:t>1.	Osteoarthritis</a:t>
            </a:r>
            <a:r>
              <a:rPr lang="en-US" sz="1200" b="1" dirty="0" smtClean="0">
                <a:effectLst/>
                <a:latin typeface="Times New Roman"/>
                <a:ea typeface="Times New Roman"/>
              </a:rPr>
              <a:t> </a:t>
            </a:r>
            <a:r>
              <a:rPr lang="en-US" sz="1200" dirty="0" smtClean="0">
                <a:effectLst/>
                <a:latin typeface="Times New Roman"/>
                <a:ea typeface="Times New Roman"/>
              </a:rPr>
              <a:t>is the single most common form of arthritis and is sometimes referred to as degenerative joint disease or wear and tear disease.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Osteoarthritis is the degeneration of articular cartilage and the joint, typically over the course of many years.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It is also believed to involve damage to the bone and </a:t>
            </a:r>
            <a:r>
              <a:rPr lang="en-US" sz="1200" dirty="0" err="1" smtClean="0">
                <a:effectLst/>
                <a:latin typeface="Times New Roman"/>
                <a:ea typeface="Times New Roman"/>
              </a:rPr>
              <a:t>synovium</a:t>
            </a:r>
            <a:r>
              <a:rPr lang="en-US" sz="1200" dirty="0" smtClean="0">
                <a:effectLst/>
                <a:latin typeface="Times New Roman"/>
                <a:ea typeface="Times New Roman"/>
              </a:rPr>
              <a:t>, which leads to further degeneration.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Patients may present with severe pain or inflammation to the joints.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In the hands, findings may include pain, limited motion, and enlargement of the </a:t>
            </a:r>
            <a:r>
              <a:rPr lang="en-US" sz="1200" dirty="0" err="1" smtClean="0">
                <a:effectLst/>
                <a:latin typeface="Times New Roman"/>
                <a:ea typeface="Times New Roman"/>
              </a:rPr>
              <a:t>interphalangeal</a:t>
            </a:r>
            <a:r>
              <a:rPr lang="en-US" sz="1200" dirty="0" smtClean="0">
                <a:effectLst/>
                <a:latin typeface="Times New Roman"/>
                <a:ea typeface="Times New Roman"/>
              </a:rPr>
              <a:t> joints. </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63</a:t>
            </a:fld>
            <a:endParaRPr lang="en-US" altLang="en-US" dirty="0"/>
          </a:p>
        </p:txBody>
      </p:sp>
    </p:spTree>
    <p:extLst>
      <p:ext uri="{BB962C8B-B14F-4D97-AF65-F5344CB8AC3E}">
        <p14:creationId xmlns:p14="http://schemas.microsoft.com/office/powerpoint/2010/main" val="4940135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Common radiographic findings in patients with osteoarthritis include: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Non-uniform joint space loss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Osteophyte formation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iii.	Cyst formation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iv.	Calcification of the cartilage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v.	</a:t>
            </a:r>
            <a:r>
              <a:rPr lang="en-US" sz="1200" dirty="0" err="1" smtClean="0">
                <a:effectLst/>
                <a:latin typeface="Times New Roman"/>
                <a:ea typeface="Times New Roman"/>
              </a:rPr>
              <a:t>Subchondral</a:t>
            </a:r>
            <a:r>
              <a:rPr lang="en-US" sz="1200" dirty="0" smtClean="0">
                <a:effectLst/>
                <a:latin typeface="Times New Roman"/>
                <a:ea typeface="Times New Roman"/>
              </a:rPr>
              <a:t> sclerosis</a:t>
            </a:r>
          </a:p>
          <a:p>
            <a:pPr marL="457200" marR="0" indent="-228600">
              <a:spcBef>
                <a:spcPts val="0"/>
              </a:spcBef>
              <a:spcAft>
                <a:spcPts val="300"/>
              </a:spcAft>
              <a:tabLst>
                <a:tab pos="457200" algn="l"/>
              </a:tabLst>
            </a:pPr>
            <a:r>
              <a:rPr lang="en-US" sz="1200" dirty="0" smtClean="0">
                <a:effectLst/>
                <a:latin typeface="Times New Roman"/>
                <a:ea typeface="Times New Roman"/>
              </a:rPr>
              <a:t>2.	Spinal degenerative changes are also very common in osteoarthritis, with patients often reporting:</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Stiffness of the neck or back</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Pain with movement</a:t>
            </a:r>
          </a:p>
          <a:p>
            <a:pPr marL="457200" marR="0" indent="-228600">
              <a:spcBef>
                <a:spcPts val="0"/>
              </a:spcBef>
              <a:spcAft>
                <a:spcPts val="300"/>
              </a:spcAft>
              <a:tabLst>
                <a:tab pos="457200" algn="l"/>
              </a:tabLst>
            </a:pPr>
            <a:r>
              <a:rPr lang="en-US" sz="1200" dirty="0" smtClean="0">
                <a:effectLst/>
                <a:latin typeface="Times New Roman"/>
                <a:ea typeface="Times New Roman"/>
              </a:rPr>
              <a:t>3.	Another issue that could present is compression of the spinal nerve roots, causing neuropathy. Spinal stenosis can cause further complications.</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64</a:t>
            </a:fld>
            <a:endParaRPr lang="en-US" altLang="en-US" dirty="0"/>
          </a:p>
        </p:txBody>
      </p:sp>
    </p:spTree>
    <p:extLst>
      <p:ext uri="{BB962C8B-B14F-4D97-AF65-F5344CB8AC3E}">
        <p14:creationId xmlns:p14="http://schemas.microsoft.com/office/powerpoint/2010/main" val="33625947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4.	Monitoring </a:t>
            </a:r>
          </a:p>
          <a:p>
            <a:pPr marL="685800" marR="0" indent="-228600">
              <a:spcBef>
                <a:spcPts val="0"/>
              </a:spcBef>
              <a:spcAft>
                <a:spcPts val="300"/>
              </a:spcAft>
              <a:tabLst>
                <a:tab pos="457200" algn="l"/>
              </a:tabLst>
            </a:pPr>
            <a:r>
              <a:rPr lang="en-US" sz="1200" dirty="0" smtClean="0">
                <a:effectLst/>
                <a:latin typeface="Times New Roman"/>
                <a:ea typeface="Times New Roman"/>
              </a:rPr>
              <a:t>a.	Routine monitoring of patients with osteoarthritis includes assessment of functionality of the joints.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Ensure that you have exposed the joint or area you are evaluating, and look for: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Inflammation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Limitations in movement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iii.	Crepitus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iv.	Painful movement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v.	Strength</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vi.	Range of motion and passive range of motion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Do not attempt to move a joint beyond normal motor function and stop at any sign of discomfort and contact the medical director.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Document all assessment findings and duration of symptoms as well as exacerbating factors.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Follow local protocols on performing range of motion assessments.</a:t>
            </a:r>
          </a:p>
          <a:p>
            <a:pPr marL="457200" marR="0" indent="-228600">
              <a:spcBef>
                <a:spcPts val="0"/>
              </a:spcBef>
              <a:spcAft>
                <a:spcPts val="300"/>
              </a:spcAft>
              <a:tabLst>
                <a:tab pos="457200" algn="l"/>
              </a:tabLst>
            </a:pPr>
            <a:r>
              <a:rPr lang="en-US" sz="1200" dirty="0" smtClean="0">
                <a:effectLst/>
                <a:latin typeface="Times New Roman"/>
                <a:ea typeface="Times New Roman"/>
              </a:rPr>
              <a:t>5.	There are some red flags that may present during the patient assessment. These findings include: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Weight loss, which could be secondary to metastatic disease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Fever and chills, which could be secondary to septic arthritis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Cutaneous nodules which could be indicative of gout or rheumatic arthritis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Conjunctivitis, which could occur secondary to rheumatoid arthritis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Diarrhea, which could also be indicative of rheumatoid arthritis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f. 	Dysuria or urethral discharge, which could be caused by reactive arthritis</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65</a:t>
            </a:fld>
            <a:endParaRPr lang="en-US" altLang="en-US" dirty="0"/>
          </a:p>
        </p:txBody>
      </p:sp>
    </p:spTree>
    <p:extLst>
      <p:ext uri="{BB962C8B-B14F-4D97-AF65-F5344CB8AC3E}">
        <p14:creationId xmlns:p14="http://schemas.microsoft.com/office/powerpoint/2010/main" val="162813287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6.	Management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The initial management is to ensure that the patient exercises at least twice a day and avoids activity that causes pain for more than 2 hours.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Some patients have found relief with:</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Braces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Orthotics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iii.	Some form of support to the joint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Patients who are obese should be encouraged to lose weight and abstain from a sedentary lifestyle.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In addition to using </a:t>
            </a:r>
            <a:r>
              <a:rPr lang="en-US" sz="1200" dirty="0" err="1" smtClean="0">
                <a:effectLst/>
                <a:latin typeface="Times New Roman"/>
                <a:ea typeface="Times New Roman"/>
              </a:rPr>
              <a:t>nonsteroidal</a:t>
            </a:r>
            <a:r>
              <a:rPr lang="en-US" sz="1200" dirty="0" smtClean="0">
                <a:effectLst/>
                <a:latin typeface="Times New Roman"/>
                <a:ea typeface="Times New Roman"/>
              </a:rPr>
              <a:t> anti-inflammatory drugs (NSAIDs), many patients may seek complementary therapies, such as acupuncture, for their pain. </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Current guidelines do not support the use of chondroitin sulfate or glucosamine for hip and knee osteoarthritis.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Discuss any changes in the patient’s condition with the medical director.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f. 	Consult the plan of care for specific exercise guidelines.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g. 	Help the patient understand the overall treatment/management process.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h.	Ensure that the patient is able to perform all ADLs.</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66</a:t>
            </a:fld>
            <a:endParaRPr lang="en-US" altLang="en-US" dirty="0"/>
          </a:p>
        </p:txBody>
      </p:sp>
    </p:spTree>
    <p:extLst>
      <p:ext uri="{BB962C8B-B14F-4D97-AF65-F5344CB8AC3E}">
        <p14:creationId xmlns:p14="http://schemas.microsoft.com/office/powerpoint/2010/main" val="11514648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7.	Education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Education around osteoarthritis is focused on ensuring the patient understands the severity of the disease and appropriate management techniques.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Assess patient’s understanding of his or her symptoms by asking open-ended questions such </a:t>
            </a:r>
            <a:r>
              <a:rPr lang="en-US" sz="1200" dirty="0" smtClean="0">
                <a:effectLst/>
                <a:latin typeface="Times New Roman"/>
                <a:ea typeface="Times New Roman"/>
              </a:rPr>
              <a:t>as:</a:t>
            </a:r>
            <a:endParaRPr lang="en-US" sz="1200" dirty="0" smtClean="0">
              <a:effectLst/>
              <a:latin typeface="Times New Roman"/>
              <a:ea typeface="Times New Roman"/>
            </a:endParaRP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Do you feel any changes or limitations in movement? </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Do you have any changes in pain that you believe are associated with your arthritis?</a:t>
            </a:r>
          </a:p>
          <a:p>
            <a:pPr marL="685800" indent="-228600"/>
            <a:r>
              <a:rPr lang="en-US" sz="1200" dirty="0" smtClean="0">
                <a:effectLst/>
                <a:latin typeface="Times New Roman"/>
                <a:ea typeface="Times New Roman"/>
              </a:rPr>
              <a:t>c.	Develop a diary or log of symptoms if appropriate; the patient can then take the document on visits to the primary care physician and use it as a basis for ongoing discussion.</a:t>
            </a:r>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67</a:t>
            </a:fld>
            <a:endParaRPr lang="en-US" altLang="en-US" dirty="0"/>
          </a:p>
        </p:txBody>
      </p:sp>
    </p:spTree>
    <p:extLst>
      <p:ext uri="{BB962C8B-B14F-4D97-AF65-F5344CB8AC3E}">
        <p14:creationId xmlns:p14="http://schemas.microsoft.com/office/powerpoint/2010/main" val="32029150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228600" marR="0" indent="-228600">
              <a:spcBef>
                <a:spcPts val="600"/>
              </a:spcBef>
              <a:spcAft>
                <a:spcPts val="600"/>
              </a:spcAft>
            </a:pPr>
            <a:r>
              <a:rPr lang="en-US" dirty="0">
                <a:ea typeface="Times New Roman" panose="02020603050405020304" pitchFamily="18" charset="0"/>
              </a:rPr>
              <a:t>C.  Rheumatoid arthritis</a:t>
            </a:r>
          </a:p>
          <a:p>
            <a:pPr marL="457200" marR="0" indent="-228600">
              <a:spcBef>
                <a:spcPts val="0"/>
              </a:spcBef>
              <a:spcAft>
                <a:spcPts val="300"/>
              </a:spcAft>
              <a:buAutoNum type="arabicPeriod"/>
              <a:tabLst>
                <a:tab pos="457200" algn="l"/>
              </a:tabLst>
            </a:pPr>
            <a:r>
              <a:rPr lang="en-US" dirty="0" smtClean="0">
                <a:ea typeface="Times New Roman" panose="02020603050405020304" pitchFamily="18" charset="0"/>
              </a:rPr>
              <a:t>Rheumatoid </a:t>
            </a:r>
            <a:r>
              <a:rPr lang="en-US" dirty="0">
                <a:ea typeface="Times New Roman" panose="02020603050405020304" pitchFamily="18" charset="0"/>
              </a:rPr>
              <a:t>arthritis (RA)</a:t>
            </a:r>
            <a:r>
              <a:rPr lang="en-US" b="1" dirty="0">
                <a:ea typeface="Times New Roman" panose="02020603050405020304" pitchFamily="18" charset="0"/>
              </a:rPr>
              <a:t> </a:t>
            </a:r>
            <a:r>
              <a:rPr lang="en-US" dirty="0">
                <a:ea typeface="Times New Roman" panose="02020603050405020304" pitchFamily="18" charset="0"/>
              </a:rPr>
              <a:t>is a chronic autoimmune, polyarthritic inflammatory disease</a:t>
            </a:r>
            <a:r>
              <a:rPr lang="en-US" dirty="0" smtClean="0">
                <a:ea typeface="Times New Roman" panose="02020603050405020304" pitchFamily="18" charset="0"/>
              </a:rPr>
              <a: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The etiology of RA is unclear, but it is suspected to be a systemic inflammatory process that primarily affects the synovial membrane of the joints.</a:t>
            </a:r>
          </a:p>
          <a:p>
            <a:pPr marL="457200" marR="0" indent="-228600">
              <a:spcBef>
                <a:spcPts val="0"/>
              </a:spcBef>
              <a:spcAft>
                <a:spcPts val="300"/>
              </a:spcAft>
              <a:tabLst>
                <a:tab pos="457200" algn="l"/>
              </a:tabLst>
            </a:pPr>
            <a:r>
              <a:rPr lang="en-US" dirty="0" smtClean="0">
                <a:ea typeface="Times New Roman" panose="02020603050405020304" pitchFamily="18" charset="0"/>
              </a:rPr>
              <a:t>3</a:t>
            </a:r>
            <a:r>
              <a:rPr lang="en-US" dirty="0">
                <a:ea typeface="Times New Roman" panose="02020603050405020304" pitchFamily="18" charset="0"/>
              </a:rPr>
              <a:t>.	Patients generally experience a long progression of this disease, and it may be episodic in nature, with patients having:</a:t>
            </a:r>
          </a:p>
          <a:p>
            <a:pPr marL="914400" marR="0" indent="-457200">
              <a:spcBef>
                <a:spcPts val="0"/>
              </a:spcBef>
              <a:spcAft>
                <a:spcPts val="300"/>
              </a:spcAft>
              <a:tabLst>
                <a:tab pos="457200" algn="l"/>
                <a:tab pos="685800" algn="l"/>
              </a:tabLst>
            </a:pPr>
            <a:r>
              <a:rPr lang="en-US" dirty="0">
                <a:ea typeface="Times New Roman" panose="02020603050405020304" pitchFamily="18" charset="0"/>
              </a:rPr>
              <a:t>a.	Only a few joints being affected (mimicking osteoarthritis)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b.	Morning stiffness</a:t>
            </a:r>
          </a:p>
          <a:p>
            <a:pPr marL="685800" marR="0" indent="-228600">
              <a:spcBef>
                <a:spcPts val="0"/>
              </a:spcBef>
              <a:spcAft>
                <a:spcPts val="300"/>
              </a:spcAft>
              <a:buAutoNum type="alphaLcPeriod" startAt="3"/>
              <a:tabLst>
                <a:tab pos="457200" algn="l"/>
                <a:tab pos="685800" algn="l"/>
              </a:tabLst>
            </a:pPr>
            <a:r>
              <a:rPr lang="en-US" dirty="0" smtClean="0">
                <a:ea typeface="Times New Roman" panose="02020603050405020304" pitchFamily="18" charset="0"/>
              </a:rPr>
              <a:t>Fatigue </a:t>
            </a:r>
            <a:r>
              <a:rPr lang="en-US" dirty="0">
                <a:ea typeface="Times New Roman" panose="02020603050405020304" pitchFamily="18" charset="0"/>
              </a:rPr>
              <a:t>without </a:t>
            </a:r>
            <a:r>
              <a:rPr lang="en-US" dirty="0" smtClean="0">
                <a:ea typeface="Times New Roman" panose="02020603050405020304" pitchFamily="18" charset="0"/>
              </a:rPr>
              <a:t>pain</a:t>
            </a:r>
          </a:p>
          <a:p>
            <a:pPr marL="457200" marR="0" indent="-228600">
              <a:spcBef>
                <a:spcPts val="0"/>
              </a:spcBef>
              <a:spcAft>
                <a:spcPts val="300"/>
              </a:spcAft>
              <a:tabLst>
                <a:tab pos="457200" algn="l"/>
              </a:tabLst>
            </a:pPr>
            <a:r>
              <a:rPr lang="en-US" sz="1200" dirty="0" smtClean="0">
                <a:effectLst/>
                <a:latin typeface="Times New Roman"/>
                <a:ea typeface="Times New Roman"/>
              </a:rPr>
              <a:t>4.	Other patients have a rapid onset of the disease.</a:t>
            </a:r>
          </a:p>
          <a:p>
            <a:pPr marL="457200" marR="0" indent="-228600">
              <a:spcBef>
                <a:spcPts val="0"/>
              </a:spcBef>
              <a:spcAft>
                <a:spcPts val="300"/>
              </a:spcAft>
              <a:tabLst>
                <a:tab pos="457200" algn="l"/>
              </a:tabLst>
            </a:pPr>
            <a:r>
              <a:rPr lang="en-US" sz="1200" dirty="0" smtClean="0">
                <a:effectLst/>
                <a:latin typeface="Times New Roman"/>
                <a:ea typeface="Times New Roman"/>
              </a:rPr>
              <a:t>5.	Rheumatoid disease is the most common inflammatory process in adults and decreases life expectancy in this population.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It affects more than 1.3 million people in the United States, and is especially prevalent in women.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Approximately 1% to 3% of all women may ultimately develop RA.</a:t>
            </a:r>
          </a:p>
          <a:p>
            <a:pPr marL="914400" marR="0" indent="-457200">
              <a:spcBef>
                <a:spcPts val="0"/>
              </a:spcBef>
              <a:spcAft>
                <a:spcPts val="300"/>
              </a:spcAft>
              <a:buAutoNum type="alphaLcPeriod" startAt="3"/>
              <a:tabLst>
                <a:tab pos="457200" algn="l"/>
                <a:tab pos="685800" algn="l"/>
              </a:tabLst>
            </a:pPr>
            <a:endParaRPr lang="en-US" dirty="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68</a:t>
            </a:fld>
            <a:endParaRPr lang="en-US" altLang="en-US" dirty="0"/>
          </a:p>
        </p:txBody>
      </p:sp>
    </p:spTree>
    <p:extLst>
      <p:ext uri="{BB962C8B-B14F-4D97-AF65-F5344CB8AC3E}">
        <p14:creationId xmlns:p14="http://schemas.microsoft.com/office/powerpoint/2010/main" val="8972760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 </a:t>
            </a:r>
          </a:p>
          <a:p>
            <a:endParaRPr lang="en-US" dirty="0"/>
          </a:p>
          <a:p>
            <a:pPr marL="457200" marR="0" indent="-228600">
              <a:spcBef>
                <a:spcPts val="0"/>
              </a:spcBef>
              <a:spcAft>
                <a:spcPts val="300"/>
              </a:spcAft>
              <a:tabLst>
                <a:tab pos="457200" algn="l"/>
              </a:tabLst>
            </a:pPr>
            <a:r>
              <a:rPr lang="en-US" dirty="0">
                <a:ea typeface="Times New Roman" panose="02020603050405020304" pitchFamily="18" charset="0"/>
              </a:rPr>
              <a:t>2.	Most common symptoms appear in the hands and feet first, including deformities such as: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a.	Hammer fingers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b.	Boutonniere</a:t>
            </a:r>
          </a:p>
          <a:p>
            <a:pPr marL="914400" marR="0" indent="-457200">
              <a:spcBef>
                <a:spcPts val="0"/>
              </a:spcBef>
              <a:spcAft>
                <a:spcPts val="300"/>
              </a:spcAft>
              <a:tabLst>
                <a:tab pos="457200" algn="l"/>
                <a:tab pos="685800" algn="l"/>
              </a:tabLst>
            </a:pPr>
            <a:r>
              <a:rPr lang="en-US" dirty="0">
                <a:ea typeface="Times New Roman" panose="02020603050405020304" pitchFamily="18" charset="0"/>
              </a:rPr>
              <a:t>c.	Flexion deformities of the toes </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69</a:t>
            </a:fld>
            <a:endParaRPr lang="en-US" altLang="en-US" dirty="0"/>
          </a:p>
        </p:txBody>
      </p:sp>
    </p:spTree>
    <p:extLst>
      <p:ext uri="{BB962C8B-B14F-4D97-AF65-F5344CB8AC3E}">
        <p14:creationId xmlns:p14="http://schemas.microsoft.com/office/powerpoint/2010/main" val="1103956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dirty="0">
                <a:ea typeface="Times New Roman" panose="02020603050405020304" pitchFamily="18" charset="0"/>
              </a:rPr>
              <a:t>6. 	Key measures of effective self-management: </a:t>
            </a:r>
          </a:p>
          <a:p>
            <a:pPr marL="914400" marR="0" indent="-457200">
              <a:spcBef>
                <a:spcPts val="0"/>
              </a:spcBef>
              <a:spcAft>
                <a:spcPts val="300"/>
              </a:spcAft>
              <a:tabLst>
                <a:tab pos="457200" algn="l"/>
                <a:tab pos="685800" algn="l"/>
              </a:tabLst>
            </a:pPr>
            <a:r>
              <a:rPr lang="en-US" dirty="0">
                <a:ea typeface="Times New Roman" panose="02020603050405020304" pitchFamily="18" charset="0"/>
              </a:rPr>
              <a:t>a.	Outcomes of improved health</a:t>
            </a:r>
          </a:p>
          <a:p>
            <a:pPr marL="914400" marR="0" indent="-457200">
              <a:spcBef>
                <a:spcPts val="0"/>
              </a:spcBef>
              <a:spcAft>
                <a:spcPts val="300"/>
              </a:spcAft>
              <a:tabLst>
                <a:tab pos="457200" algn="l"/>
                <a:tab pos="685800" algn="l"/>
              </a:tabLst>
            </a:pPr>
            <a:r>
              <a:rPr lang="en-US" dirty="0">
                <a:ea typeface="Times New Roman" panose="02020603050405020304" pitchFamily="18" charset="0"/>
              </a:rPr>
              <a:t>b.	Prevention of complications of chronic illness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c. 	Prevention of worsening conditions </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7</a:t>
            </a:fld>
            <a:endParaRPr lang="en-US" altLang="en-US" dirty="0"/>
          </a:p>
        </p:txBody>
      </p:sp>
    </p:spTree>
    <p:extLst>
      <p:ext uri="{BB962C8B-B14F-4D97-AF65-F5344CB8AC3E}">
        <p14:creationId xmlns:p14="http://schemas.microsoft.com/office/powerpoint/2010/main" val="39739445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6.	To confirm the presence of this disease, physicians rely on a comprehensive approach involving:</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Multiple differential diagnoses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Laboratory tests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Radiographic examinations</a:t>
            </a:r>
          </a:p>
          <a:p>
            <a:pPr marL="457200" marR="0" indent="-228600">
              <a:spcBef>
                <a:spcPts val="0"/>
              </a:spcBef>
              <a:spcAft>
                <a:spcPts val="300"/>
              </a:spcAft>
              <a:tabLst>
                <a:tab pos="457200" algn="l"/>
              </a:tabLst>
            </a:pPr>
            <a:r>
              <a:rPr lang="en-US" sz="1200" dirty="0" smtClean="0">
                <a:effectLst/>
                <a:latin typeface="Times New Roman"/>
                <a:ea typeface="Times New Roman"/>
              </a:rPr>
              <a:t>7.	Rheumatoid factor is one lab test used in the diagnostic process, but it may take weeks to months from the disease’s onset to become positive.</a:t>
            </a:r>
          </a:p>
          <a:p>
            <a:pPr marL="457200" marR="0" indent="-228600">
              <a:spcBef>
                <a:spcPts val="0"/>
              </a:spcBef>
              <a:spcAft>
                <a:spcPts val="300"/>
              </a:spcAft>
              <a:tabLst>
                <a:tab pos="457200" algn="l"/>
              </a:tabLst>
            </a:pPr>
            <a:r>
              <a:rPr lang="en-US" sz="1200" dirty="0" smtClean="0">
                <a:effectLst/>
                <a:latin typeface="Times New Roman"/>
                <a:ea typeface="Times New Roman"/>
              </a:rPr>
              <a:t>8.	Monitoring </a:t>
            </a:r>
          </a:p>
          <a:p>
            <a:pPr marL="685800" marR="0" indent="-228600">
              <a:spcBef>
                <a:spcPts val="0"/>
              </a:spcBef>
              <a:spcAft>
                <a:spcPts val="300"/>
              </a:spcAft>
              <a:tabLst>
                <a:tab pos="457200" algn="l"/>
              </a:tabLst>
            </a:pPr>
            <a:r>
              <a:rPr lang="en-US" sz="1200" dirty="0" smtClean="0">
                <a:effectLst/>
                <a:latin typeface="Times New Roman"/>
                <a:ea typeface="Times New Roman"/>
              </a:rPr>
              <a:t>a.	Patients may experience systemic changes rather than the specific changes associated with osteoarthritis.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Notify the medical director if the patient presents with:</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Sudden-onset illness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Fever</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iii.	Chills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iv.	Significant impairment of function</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70</a:t>
            </a:fld>
            <a:endParaRPr lang="en-US" altLang="en-US" dirty="0"/>
          </a:p>
        </p:txBody>
      </p:sp>
    </p:spTree>
    <p:extLst>
      <p:ext uri="{BB962C8B-B14F-4D97-AF65-F5344CB8AC3E}">
        <p14:creationId xmlns:p14="http://schemas.microsoft.com/office/powerpoint/2010/main" val="8867207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9.	Management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Patients with RA are prescribed: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Disease-modifying </a:t>
            </a:r>
            <a:r>
              <a:rPr lang="en-US" sz="1200" dirty="0" err="1" smtClean="0">
                <a:effectLst/>
                <a:latin typeface="Times New Roman"/>
                <a:ea typeface="Times New Roman"/>
              </a:rPr>
              <a:t>antirheumatic</a:t>
            </a:r>
            <a:r>
              <a:rPr lang="en-US" sz="1200" dirty="0" smtClean="0">
                <a:effectLst/>
                <a:latin typeface="Times New Roman"/>
                <a:ea typeface="Times New Roman"/>
              </a:rPr>
              <a:t> drugs (DMARDs)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Biologics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iii.	Corticosteroids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DMARDs often administered for this indication include methotrexate, </a:t>
            </a:r>
            <a:r>
              <a:rPr lang="en-US" sz="1200" dirty="0" err="1" smtClean="0">
                <a:effectLst/>
                <a:latin typeface="Times New Roman"/>
                <a:ea typeface="Times New Roman"/>
              </a:rPr>
              <a:t>hydroxychloroquine</a:t>
            </a:r>
            <a:r>
              <a:rPr lang="en-US" sz="1200" dirty="0" smtClean="0">
                <a:effectLst/>
                <a:latin typeface="Times New Roman"/>
                <a:ea typeface="Times New Roman"/>
              </a:rPr>
              <a:t>, and sulfasalazine.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Biologic treatments for RA include </a:t>
            </a:r>
            <a:r>
              <a:rPr lang="en-US" sz="1200" dirty="0" err="1" smtClean="0">
                <a:effectLst/>
                <a:latin typeface="Times New Roman"/>
                <a:ea typeface="Times New Roman"/>
              </a:rPr>
              <a:t>abatacept</a:t>
            </a:r>
            <a:r>
              <a:rPr lang="en-US" sz="1200" dirty="0" smtClean="0">
                <a:effectLst/>
                <a:latin typeface="Times New Roman"/>
                <a:ea typeface="Times New Roman"/>
              </a:rPr>
              <a:t>, </a:t>
            </a:r>
            <a:r>
              <a:rPr lang="en-US" sz="1200" dirty="0" err="1" smtClean="0">
                <a:effectLst/>
                <a:latin typeface="Times New Roman"/>
                <a:ea typeface="Times New Roman"/>
              </a:rPr>
              <a:t>adalimumab</a:t>
            </a:r>
            <a:r>
              <a:rPr lang="en-US" sz="1200" dirty="0" smtClean="0">
                <a:effectLst/>
                <a:latin typeface="Times New Roman"/>
                <a:ea typeface="Times New Roman"/>
              </a:rPr>
              <a:t>, </a:t>
            </a:r>
            <a:r>
              <a:rPr lang="en-US" sz="1200" dirty="0" err="1" smtClean="0">
                <a:effectLst/>
                <a:latin typeface="Times New Roman"/>
                <a:ea typeface="Times New Roman"/>
              </a:rPr>
              <a:t>anakinra</a:t>
            </a:r>
            <a:r>
              <a:rPr lang="en-US" sz="1200" dirty="0" smtClean="0">
                <a:effectLst/>
                <a:latin typeface="Times New Roman"/>
                <a:ea typeface="Times New Roman"/>
              </a:rPr>
              <a:t>, </a:t>
            </a:r>
            <a:r>
              <a:rPr lang="en-US" sz="1200" dirty="0" err="1" smtClean="0">
                <a:effectLst/>
                <a:latin typeface="Times New Roman"/>
                <a:ea typeface="Times New Roman"/>
              </a:rPr>
              <a:t>etanercept</a:t>
            </a:r>
            <a:r>
              <a:rPr lang="en-US" sz="1200" dirty="0" smtClean="0">
                <a:effectLst/>
                <a:latin typeface="Times New Roman"/>
                <a:ea typeface="Times New Roman"/>
              </a:rPr>
              <a:t>, and rituximab; these agents are often combined with a DMARD—especially methotrexate.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Many patients with arthritis have multiple comorbidities, so the primary care physician must take into account the treatment modalities used for the patient’s other conditions, such as CHF, hepatitis, or cancer.</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Follow the patient’s plan of care. Discuss any changes in the patient’s condition with the medical director. Follow local protocols, and ensure that the patient is able to perform all ADLs.</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71</a:t>
            </a:fld>
            <a:endParaRPr lang="en-US" altLang="en-US" dirty="0"/>
          </a:p>
        </p:txBody>
      </p:sp>
    </p:spTree>
    <p:extLst>
      <p:ext uri="{BB962C8B-B14F-4D97-AF65-F5344CB8AC3E}">
        <p14:creationId xmlns:p14="http://schemas.microsoft.com/office/powerpoint/2010/main" val="36175570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10.	 Education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Education around osteoarthritis focuses on ensuring the patient understands the severity of the disease and appropriate management techniques. </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RA is not curable, but rather is managed to lessen its effects on patients’ function over the remainder of their lives.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Patients with RA may have intermittent issues with this disease; that is, they may not suffer from chronic distress, as the disease may go into remission.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Achieving remission of RA is the goal of any therapy for this disease.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Many medications and therapies for RA may take weeks or months to achieve a peak response.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Discuss other treatment options such as therapy for depression or other psychological issues if appropriate.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f.	Ask open-ended questions such </a:t>
            </a:r>
            <a:r>
              <a:rPr lang="en-US" sz="1200" dirty="0" smtClean="0">
                <a:effectLst/>
                <a:latin typeface="Times New Roman"/>
                <a:ea typeface="Times New Roman"/>
              </a:rPr>
              <a:t>as: </a:t>
            </a:r>
            <a:endParaRPr lang="en-US" sz="1200" dirty="0" smtClean="0">
              <a:effectLst/>
              <a:latin typeface="Times New Roman"/>
              <a:ea typeface="Times New Roman"/>
            </a:endParaRP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Do you feel any changes or limitations in movement?</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Do you have any changes in pain that you believe are associated with your arthritis?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g.	Have the patient create a diary or log of symptoms, if appropriate, which the patient can then discuss with the provider. </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Have patients write down specific instances, events, or locations where the symptoms may have started. </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72</a:t>
            </a:fld>
            <a:endParaRPr lang="en-US" altLang="en-US" dirty="0"/>
          </a:p>
        </p:txBody>
      </p:sp>
    </p:spTree>
    <p:extLst>
      <p:ext uri="{BB962C8B-B14F-4D97-AF65-F5344CB8AC3E}">
        <p14:creationId xmlns:p14="http://schemas.microsoft.com/office/powerpoint/2010/main" val="1652651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0" marR="0">
              <a:spcBef>
                <a:spcPts val="1800"/>
              </a:spcBef>
              <a:spcAft>
                <a:spcPts val="600"/>
              </a:spcAft>
            </a:pPr>
            <a:r>
              <a:rPr lang="en-US" sz="1800" dirty="0">
                <a:ea typeface="Times New Roman" panose="02020603050405020304" pitchFamily="18" charset="0"/>
              </a:rPr>
              <a:t>IX. Common Integumentary Conditions</a:t>
            </a:r>
          </a:p>
          <a:p>
            <a:pPr marL="228600" marR="0" indent="-228600">
              <a:spcBef>
                <a:spcPts val="600"/>
              </a:spcBef>
              <a:spcAft>
                <a:spcPts val="600"/>
              </a:spcAft>
            </a:pPr>
            <a:r>
              <a:rPr lang="en-US" b="0" dirty="0">
                <a:ea typeface="Times New Roman" panose="02020603050405020304" pitchFamily="18" charset="0"/>
              </a:rPr>
              <a:t>A. 	Wounds</a:t>
            </a:r>
          </a:p>
          <a:p>
            <a:pPr marL="457200" marR="0" indent="-228600">
              <a:spcBef>
                <a:spcPts val="0"/>
              </a:spcBef>
              <a:spcAft>
                <a:spcPts val="300"/>
              </a:spcAft>
              <a:tabLst>
                <a:tab pos="457200" algn="l"/>
              </a:tabLst>
            </a:pPr>
            <a:r>
              <a:rPr lang="en-US" sz="1200" dirty="0" smtClean="0">
                <a:effectLst/>
                <a:latin typeface="Times New Roman"/>
                <a:ea typeface="Times New Roman"/>
              </a:rPr>
              <a:t>1. 	As a community paramedic, you need to:</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Understand the stages of wounds and the appropriate therapies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Follow the patient’s plan of care and local protocols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Consult with the medical director if you have any questions about the patient’s condition or care</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73</a:t>
            </a:fld>
            <a:endParaRPr lang="en-US" altLang="en-US" dirty="0"/>
          </a:p>
        </p:txBody>
      </p:sp>
    </p:spTree>
    <p:extLst>
      <p:ext uri="{BB962C8B-B14F-4D97-AF65-F5344CB8AC3E}">
        <p14:creationId xmlns:p14="http://schemas.microsoft.com/office/powerpoint/2010/main" val="9485925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dirty="0">
                <a:ea typeface="Times New Roman" panose="02020603050405020304" pitchFamily="18" charset="0"/>
              </a:rPr>
              <a:t>2.	Types of wounds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a.	Contusions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b.	Abrasions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c.	Lacerations </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74</a:t>
            </a:fld>
            <a:endParaRPr lang="en-US" altLang="en-US" dirty="0"/>
          </a:p>
        </p:txBody>
      </p:sp>
    </p:spTree>
    <p:extLst>
      <p:ext uri="{BB962C8B-B14F-4D97-AF65-F5344CB8AC3E}">
        <p14:creationId xmlns:p14="http://schemas.microsoft.com/office/powerpoint/2010/main" val="16095826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 </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3.	Contusion: an injury that leaves the epidermis intact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It occurs when there is damage to the cellular, vascular, and/or lymphatic system but the skin remains intact.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A contusion causes a buildup of blood under the skin—in other words, a bruise. </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75</a:t>
            </a:fld>
            <a:endParaRPr lang="en-US" altLang="en-US" dirty="0"/>
          </a:p>
        </p:txBody>
      </p:sp>
    </p:spTree>
    <p:extLst>
      <p:ext uri="{BB962C8B-B14F-4D97-AF65-F5344CB8AC3E}">
        <p14:creationId xmlns:p14="http://schemas.microsoft.com/office/powerpoint/2010/main" val="423073135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 </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4.	Abrasion: a scraping-like injury to the epidermis and tissues below it, such as the cellular, vascular, and lymphatic </a:t>
            </a:r>
            <a:r>
              <a:rPr lang="en-US" sz="1200" dirty="0" smtClean="0">
                <a:effectLst/>
                <a:latin typeface="Times New Roman"/>
                <a:ea typeface="Times New Roman"/>
              </a:rPr>
              <a:t>tissues </a:t>
            </a:r>
            <a:endParaRPr lang="en-US" sz="1200" dirty="0" smtClean="0">
              <a:effectLst/>
              <a:latin typeface="Times New Roman"/>
              <a:ea typeface="Times New Roman"/>
            </a:endParaRP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The result is a multiple-system injury similar to the damage associated with a burn. </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76</a:t>
            </a:fld>
            <a:endParaRPr lang="en-US" altLang="en-US" dirty="0"/>
          </a:p>
        </p:txBody>
      </p:sp>
    </p:spTree>
    <p:extLst>
      <p:ext uri="{BB962C8B-B14F-4D97-AF65-F5344CB8AC3E}">
        <p14:creationId xmlns:p14="http://schemas.microsoft.com/office/powerpoint/2010/main" val="309462795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 </a:t>
            </a:r>
          </a:p>
          <a:p>
            <a:endParaRPr lang="en-US" dirty="0"/>
          </a:p>
          <a:p>
            <a:pPr marL="457200" marR="0" indent="-228600">
              <a:spcBef>
                <a:spcPts val="0"/>
              </a:spcBef>
              <a:spcAft>
                <a:spcPts val="300"/>
              </a:spcAft>
              <a:tabLst>
                <a:tab pos="457200" algn="l"/>
              </a:tabLst>
            </a:pPr>
            <a:r>
              <a:rPr lang="en-US" dirty="0">
                <a:ea typeface="Times New Roman" panose="02020603050405020304" pitchFamily="18" charset="0"/>
              </a:rPr>
              <a:t>5.	Laceration: a sharp cut or tear of the epidermis or deeper tissue </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77</a:t>
            </a:fld>
            <a:endParaRPr lang="en-US" altLang="en-US" dirty="0"/>
          </a:p>
        </p:txBody>
      </p:sp>
    </p:spTree>
    <p:extLst>
      <p:ext uri="{BB962C8B-B14F-4D97-AF65-F5344CB8AC3E}">
        <p14:creationId xmlns:p14="http://schemas.microsoft.com/office/powerpoint/2010/main" val="7330864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dirty="0">
                <a:ea typeface="Times New Roman" panose="02020603050405020304" pitchFamily="18" charset="0"/>
              </a:rPr>
              <a:t>6.	As a result of aging and other medical conditions, people may experience breakdown of their:</a:t>
            </a:r>
          </a:p>
          <a:p>
            <a:pPr marL="914400" marR="0" indent="-457200">
              <a:spcBef>
                <a:spcPts val="0"/>
              </a:spcBef>
              <a:spcAft>
                <a:spcPts val="300"/>
              </a:spcAft>
              <a:tabLst>
                <a:tab pos="457200" algn="l"/>
                <a:tab pos="685800" algn="l"/>
              </a:tabLst>
            </a:pPr>
            <a:r>
              <a:rPr lang="en-US" dirty="0">
                <a:ea typeface="Times New Roman" panose="02020603050405020304" pitchFamily="18" charset="0"/>
              </a:rPr>
              <a:t>a.	Vascular </a:t>
            </a:r>
            <a:r>
              <a:rPr lang="en-US" dirty="0" smtClean="0">
                <a:ea typeface="Times New Roman" panose="02020603050405020304" pitchFamily="18" charset="0"/>
              </a:rPr>
              <a:t>systems</a:t>
            </a:r>
            <a:endParaRPr lang="en-US" dirty="0">
              <a:ea typeface="Times New Roman" panose="02020603050405020304" pitchFamily="18" charset="0"/>
            </a:endParaRPr>
          </a:p>
          <a:p>
            <a:pPr marL="914400" marR="0" indent="-457200">
              <a:spcBef>
                <a:spcPts val="0"/>
              </a:spcBef>
              <a:spcAft>
                <a:spcPts val="300"/>
              </a:spcAft>
              <a:tabLst>
                <a:tab pos="457200" algn="l"/>
                <a:tab pos="685800" algn="l"/>
              </a:tabLst>
            </a:pPr>
            <a:r>
              <a:rPr lang="en-US" dirty="0">
                <a:ea typeface="Times New Roman" panose="02020603050405020304" pitchFamily="18" charset="0"/>
              </a:rPr>
              <a:t>b.	Lymphatic </a:t>
            </a:r>
            <a:r>
              <a:rPr lang="en-US" dirty="0" smtClean="0">
                <a:ea typeface="Times New Roman" panose="02020603050405020304" pitchFamily="18" charset="0"/>
              </a:rPr>
              <a:t>systems</a:t>
            </a:r>
            <a:endParaRPr lang="en-US" dirty="0">
              <a:ea typeface="Times New Roman" panose="02020603050405020304" pitchFamily="18" charset="0"/>
            </a:endParaRPr>
          </a:p>
          <a:p>
            <a:pPr marL="914400" marR="0" indent="-457200">
              <a:spcBef>
                <a:spcPts val="0"/>
              </a:spcBef>
              <a:spcAft>
                <a:spcPts val="300"/>
              </a:spcAft>
              <a:tabLst>
                <a:tab pos="457200" algn="l"/>
                <a:tab pos="685800" algn="l"/>
              </a:tabLst>
            </a:pPr>
            <a:r>
              <a:rPr lang="en-US" dirty="0">
                <a:ea typeface="Times New Roman" panose="02020603050405020304" pitchFamily="18" charset="0"/>
              </a:rPr>
              <a:t>c.	Nerves</a:t>
            </a:r>
          </a:p>
          <a:p>
            <a:pPr marL="457200" marR="0" indent="-228600">
              <a:spcBef>
                <a:spcPts val="0"/>
              </a:spcBef>
              <a:spcAft>
                <a:spcPts val="300"/>
              </a:spcAft>
              <a:tabLst>
                <a:tab pos="457200" algn="l"/>
              </a:tabLst>
            </a:pPr>
            <a:r>
              <a:rPr lang="en-US" dirty="0">
                <a:ea typeface="Times New Roman" panose="02020603050405020304" pitchFamily="18" charset="0"/>
              </a:rPr>
              <a:t>7.	Once deep-tissue injury occurs: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a.	The healing process is much more complex </a:t>
            </a:r>
          </a:p>
          <a:p>
            <a:pPr marL="914400" marR="0" indent="-457200">
              <a:spcBef>
                <a:spcPts val="0"/>
              </a:spcBef>
              <a:spcAft>
                <a:spcPts val="300"/>
              </a:spcAft>
              <a:tabLst>
                <a:tab pos="457200" algn="l"/>
                <a:tab pos="685800" algn="l"/>
              </a:tabLst>
            </a:pPr>
            <a:r>
              <a:rPr lang="en-US" dirty="0">
                <a:ea typeface="Times New Roman" panose="02020603050405020304" pitchFamily="18" charset="0"/>
              </a:rPr>
              <a:t>b.	The injury may require significant treatment</a:t>
            </a:r>
          </a:p>
          <a:p>
            <a:pPr marL="685800" marR="0" indent="-228600">
              <a:spcBef>
                <a:spcPts val="0"/>
              </a:spcBef>
              <a:spcAft>
                <a:spcPts val="300"/>
              </a:spcAft>
              <a:tabLst>
                <a:tab pos="457200" algn="l"/>
                <a:tab pos="685800" algn="l"/>
              </a:tabLst>
            </a:pPr>
            <a:r>
              <a:rPr lang="en-US" dirty="0">
                <a:ea typeface="Times New Roman" panose="02020603050405020304" pitchFamily="18" charset="0"/>
              </a:rPr>
              <a:t>c.	Such significant breakdowns create a prime environment for a skin ulceration to </a:t>
            </a:r>
            <a:r>
              <a:rPr lang="en-US" dirty="0" smtClean="0">
                <a:ea typeface="Times New Roman" panose="02020603050405020304" pitchFamily="18" charset="0"/>
              </a:rPr>
              <a:t>occur. </a:t>
            </a:r>
            <a:endParaRPr lang="en-US" dirty="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78</a:t>
            </a:fld>
            <a:endParaRPr lang="en-US" altLang="en-US" dirty="0"/>
          </a:p>
        </p:txBody>
      </p:sp>
    </p:spTree>
    <p:extLst>
      <p:ext uri="{BB962C8B-B14F-4D97-AF65-F5344CB8AC3E}">
        <p14:creationId xmlns:p14="http://schemas.microsoft.com/office/powerpoint/2010/main" val="36186970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 </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8.	A skin ulceration is a wound that occurs on the skin and cannot obtain the appropriate circulation that would allow it to heal.</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Venous skin ulcerations are common, such as those associated with deep venous thrombosis. They are caused by a breakdown in the venous </a:t>
            </a:r>
            <a:r>
              <a:rPr lang="en-US" sz="1200" dirty="0" err="1" smtClean="0">
                <a:effectLst/>
                <a:latin typeface="Times New Roman"/>
                <a:ea typeface="Times New Roman"/>
              </a:rPr>
              <a:t>valvular</a:t>
            </a:r>
            <a:r>
              <a:rPr lang="en-US" sz="1200" dirty="0" smtClean="0">
                <a:effectLst/>
                <a:latin typeface="Times New Roman"/>
                <a:ea typeface="Times New Roman"/>
              </a:rPr>
              <a:t> system that causes a “backup” or pooling of the blood. </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79</a:t>
            </a:fld>
            <a:endParaRPr lang="en-US" altLang="en-US" dirty="0"/>
          </a:p>
        </p:txBody>
      </p:sp>
    </p:spTree>
    <p:extLst>
      <p:ext uri="{BB962C8B-B14F-4D97-AF65-F5344CB8AC3E}">
        <p14:creationId xmlns:p14="http://schemas.microsoft.com/office/powerpoint/2010/main" val="2428933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dirty="0">
                <a:ea typeface="Times New Roman" panose="02020603050405020304" pitchFamily="18" charset="0"/>
              </a:rPr>
              <a:t>7. 	 Self-management is achieved when the patient can effectively:</a:t>
            </a:r>
          </a:p>
          <a:p>
            <a:pPr marL="914400" marR="0" indent="-457200">
              <a:spcBef>
                <a:spcPts val="0"/>
              </a:spcBef>
              <a:spcAft>
                <a:spcPts val="300"/>
              </a:spcAft>
              <a:tabLst>
                <a:tab pos="457200" algn="l"/>
                <a:tab pos="685800" algn="l"/>
              </a:tabLst>
            </a:pPr>
            <a:r>
              <a:rPr lang="en-US" dirty="0">
                <a:ea typeface="Times New Roman" panose="02020603050405020304" pitchFamily="18" charset="0"/>
              </a:rPr>
              <a:t>a. 	Self-monitor</a:t>
            </a:r>
          </a:p>
          <a:p>
            <a:pPr marL="914400" marR="0" indent="-457200">
              <a:spcBef>
                <a:spcPts val="0"/>
              </a:spcBef>
              <a:spcAft>
                <a:spcPts val="300"/>
              </a:spcAft>
              <a:tabLst>
                <a:tab pos="457200" algn="l"/>
                <a:tab pos="685800" algn="l"/>
              </a:tabLst>
            </a:pPr>
            <a:r>
              <a:rPr lang="en-US" dirty="0">
                <a:ea typeface="Times New Roman" panose="02020603050405020304" pitchFamily="18" charset="0"/>
              </a:rPr>
              <a:t>b.	Organize medications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c.	Communicate with health care providers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d.	Understand his or her disease</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8</a:t>
            </a:fld>
            <a:endParaRPr lang="en-US" altLang="en-US" dirty="0"/>
          </a:p>
        </p:txBody>
      </p:sp>
    </p:spTree>
    <p:extLst>
      <p:ext uri="{BB962C8B-B14F-4D97-AF65-F5344CB8AC3E}">
        <p14:creationId xmlns:p14="http://schemas.microsoft.com/office/powerpoint/2010/main" val="27652827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 </a:t>
            </a:r>
          </a:p>
          <a:p>
            <a:endParaRPr lang="en-US" dirty="0"/>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Neuropathic skin ulcerations occur in conjunction with damage to the nerve endings in the skin; a person may incur an injury but not feel it due to the existing damage in the skin. </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80</a:t>
            </a:fld>
            <a:endParaRPr lang="en-US" altLang="en-US" dirty="0"/>
          </a:p>
        </p:txBody>
      </p:sp>
    </p:spTree>
    <p:extLst>
      <p:ext uri="{BB962C8B-B14F-4D97-AF65-F5344CB8AC3E}">
        <p14:creationId xmlns:p14="http://schemas.microsoft.com/office/powerpoint/2010/main" val="264957365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 </a:t>
            </a:r>
          </a:p>
          <a:p>
            <a:endParaRPr lang="en-US" dirty="0"/>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Pressure ulcerations/wounds are caused by pressure between the skin and the bony tissue, which leads to a lack of circulation and ultimately creates necrotic and damaged tissue. </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This breakdown can occur over long periods, but may begin in as little as 30 minutes.</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Pressure ulcerations have been found to be a significant factor in the care of older adults and people with disabilities. </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iii.	 Any patient who has a sedentary lifestyle or who is unable to move frequently (three or more times per hour) may be at high risk for pressure ulcerations and should be encouraged to move so as to lessen the likelihood of a pressure ulceration developing.</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81</a:t>
            </a:fld>
            <a:endParaRPr lang="en-US" altLang="en-US" dirty="0"/>
          </a:p>
        </p:txBody>
      </p:sp>
    </p:spTree>
    <p:extLst>
      <p:ext uri="{BB962C8B-B14F-4D97-AF65-F5344CB8AC3E}">
        <p14:creationId xmlns:p14="http://schemas.microsoft.com/office/powerpoint/2010/main" val="20679838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 pos="685800" algn="l"/>
              </a:tabLst>
            </a:pPr>
            <a:r>
              <a:rPr lang="en-US" sz="1200" dirty="0" smtClean="0">
                <a:effectLst/>
                <a:latin typeface="Times New Roman"/>
                <a:ea typeface="Times New Roman"/>
              </a:rPr>
              <a:t>9.	Other types of wounds are found in postsurgical patients. </a:t>
            </a:r>
          </a:p>
          <a:p>
            <a:pPr marL="457200" marR="0" indent="-228600">
              <a:spcBef>
                <a:spcPts val="0"/>
              </a:spcBef>
              <a:spcAft>
                <a:spcPts val="300"/>
              </a:spcAft>
              <a:tabLst>
                <a:tab pos="457200" algn="l"/>
              </a:tabLst>
            </a:pPr>
            <a:r>
              <a:rPr lang="en-US" sz="1200" dirty="0" smtClean="0">
                <a:effectLst/>
                <a:latin typeface="Times New Roman"/>
                <a:ea typeface="Times New Roman"/>
              </a:rPr>
              <a:t>10.	 Monitoring</a:t>
            </a:r>
          </a:p>
          <a:p>
            <a:pPr marL="685800" marR="0" indent="-228600">
              <a:spcBef>
                <a:spcPts val="0"/>
              </a:spcBef>
              <a:spcAft>
                <a:spcPts val="300"/>
              </a:spcAft>
              <a:tabLst>
                <a:tab pos="457200" algn="l"/>
              </a:tabLst>
            </a:pPr>
            <a:r>
              <a:rPr lang="en-US" sz="1200" dirty="0" smtClean="0">
                <a:effectLst/>
                <a:latin typeface="Times New Roman"/>
                <a:ea typeface="Times New Roman"/>
              </a:rPr>
              <a:t>a.	During home visits, community paramedics should ask questions about the:</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Potential for skin breakdown </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Any possible injury</a:t>
            </a:r>
          </a:p>
          <a:p>
            <a:pPr marL="685800" marR="0" indent="-228600">
              <a:spcBef>
                <a:spcPts val="0"/>
              </a:spcBef>
              <a:spcAft>
                <a:spcPts val="300"/>
              </a:spcAft>
              <a:tabLst>
                <a:tab pos="457200" algn="l"/>
              </a:tabLst>
            </a:pPr>
            <a:r>
              <a:rPr lang="en-US" sz="1200" dirty="0" smtClean="0">
                <a:effectLst/>
                <a:latin typeface="Times New Roman"/>
                <a:ea typeface="Times New Roman"/>
              </a:rPr>
              <a:t>b.	A full evaluation of the skin should be performed in any location that has encountered:</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Lack of circulation</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Venous stasis</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iii.	Potential for pressure lasting longer than 30 minutes—for example, bony prominences, buttocks, heels, back, and hips </a:t>
            </a:r>
          </a:p>
          <a:p>
            <a:pPr marL="685800" marR="0" indent="-228600">
              <a:spcBef>
                <a:spcPts val="0"/>
              </a:spcBef>
              <a:spcAft>
                <a:spcPts val="300"/>
              </a:spcAft>
              <a:tabLst>
                <a:tab pos="457200" algn="l"/>
              </a:tabLst>
            </a:pPr>
            <a:r>
              <a:rPr lang="en-US" sz="1200" dirty="0" smtClean="0">
                <a:effectLst/>
                <a:latin typeface="Times New Roman"/>
                <a:ea typeface="Times New Roman"/>
              </a:rPr>
              <a:t>c.	Should a wound develop, it should be evaluated and assessed each visit.</a:t>
            </a:r>
          </a:p>
          <a:p>
            <a:pPr marL="685800" marR="0" indent="-228600">
              <a:spcBef>
                <a:spcPts val="0"/>
              </a:spcBef>
              <a:spcAft>
                <a:spcPts val="300"/>
              </a:spcAft>
              <a:tabLst>
                <a:tab pos="457200" algn="l"/>
              </a:tabLst>
            </a:pPr>
            <a:r>
              <a:rPr lang="en-US" sz="1200" dirty="0" smtClean="0">
                <a:effectLst/>
                <a:latin typeface="Times New Roman"/>
                <a:ea typeface="Times New Roman"/>
              </a:rPr>
              <a:t>d.	When evaluating the wound, the community paramedic should measure its circumference and describe it in as much detail as possible.</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Move from center to the healthy tissue</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Describe each level of breakdown</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iii.	Evaluate all aspects of perfusion</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iv.	Notice any changes</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v. 	Follow local protocols</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82</a:t>
            </a:fld>
            <a:endParaRPr lang="en-US" altLang="en-US" dirty="0"/>
          </a:p>
        </p:txBody>
      </p:sp>
    </p:spTree>
    <p:extLst>
      <p:ext uri="{BB962C8B-B14F-4D97-AF65-F5344CB8AC3E}">
        <p14:creationId xmlns:p14="http://schemas.microsoft.com/office/powerpoint/2010/main" val="37270813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11.	 Management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Management of all wounds should focus on:</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Decreasing the likelihood of </a:t>
            </a:r>
            <a:r>
              <a:rPr lang="en-US" sz="1200" dirty="0" err="1" smtClean="0">
                <a:effectLst/>
                <a:latin typeface="Times New Roman"/>
                <a:ea typeface="Times New Roman"/>
              </a:rPr>
              <a:t>reinjury</a:t>
            </a:r>
            <a:endParaRPr lang="en-US" sz="1200" dirty="0" smtClean="0">
              <a:effectLst/>
              <a:latin typeface="Times New Roman"/>
              <a:ea typeface="Times New Roman"/>
            </a:endParaRP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Creating a prime environment for healing to take place</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iii.	Ensuring that the patient has sufficient intake of protein, vitamin C, and fluids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Patients should stop intake of nicotine and caffeine.</a:t>
            </a:r>
          </a:p>
          <a:p>
            <a:pPr marL="685800" marR="0" indent="-228600">
              <a:spcBef>
                <a:spcPts val="0"/>
              </a:spcBef>
              <a:spcAft>
                <a:spcPts val="300"/>
              </a:spcAft>
              <a:tabLst>
                <a:tab pos="457200" algn="l"/>
                <a:tab pos="685800" algn="l"/>
              </a:tabLst>
            </a:pP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83</a:t>
            </a:fld>
            <a:endParaRPr lang="en-US" altLang="en-US" dirty="0"/>
          </a:p>
        </p:txBody>
      </p:sp>
    </p:spTree>
    <p:extLst>
      <p:ext uri="{BB962C8B-B14F-4D97-AF65-F5344CB8AC3E}">
        <p14:creationId xmlns:p14="http://schemas.microsoft.com/office/powerpoint/2010/main" val="155829079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Contusions, abrasions, and lacerations are treated with:</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RICE (rest, ice, compression, and elevation)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Bleeding control</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iii.	Pain management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iv.	Sutures (sometimes)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Many wound care clinics, home health agencies, and hospitals offer a variety of in-depth treatments for patients with prolonged wounds: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Doppler evaluation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Wound debridement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iii.	Complex wound dressings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iv.	Negative pressure therapy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v.	Surgical therapy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These facilities may also offer counseling such as nutritional and disease-specific education.</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84</a:t>
            </a:fld>
            <a:endParaRPr lang="en-US" altLang="en-US" dirty="0"/>
          </a:p>
        </p:txBody>
      </p:sp>
    </p:spTree>
    <p:extLst>
      <p:ext uri="{BB962C8B-B14F-4D97-AF65-F5344CB8AC3E}">
        <p14:creationId xmlns:p14="http://schemas.microsoft.com/office/powerpoint/2010/main" val="55540679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12.	 Education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Education should be based on:</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Preventing such wounds from occurring</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Limiting further damage to the tissue when wounds are present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Patients should be encouraged to take steps to prevent damage to the skin and to evaluate the skin daily if they have: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Severe venous stasis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Lack of circulation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iii.	Neuropathic damage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Help patients understand the normal anatomy and physiology of wound response by the body.</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Educate them about aging and other comorbidities</a:t>
            </a:r>
          </a:p>
          <a:p>
            <a:pPr marL="971550" marR="0" indent="-285750">
              <a:spcBef>
                <a:spcPts val="0"/>
              </a:spcBef>
              <a:spcAft>
                <a:spcPts val="300"/>
              </a:spcAft>
              <a:buAutoNum type="romanLcPeriod" startAt="2"/>
              <a:tabLst>
                <a:tab pos="457200" algn="l"/>
                <a:tab pos="685800" algn="l"/>
              </a:tabLst>
            </a:pPr>
            <a:r>
              <a:rPr lang="en-US" sz="1200" dirty="0" smtClean="0">
                <a:effectLst/>
                <a:latin typeface="Times New Roman"/>
                <a:ea typeface="Times New Roman"/>
              </a:rPr>
              <a:t>Discuss specific diseases (</a:t>
            </a:r>
            <a:r>
              <a:rPr lang="en-US" sz="1200" dirty="0" err="1" smtClean="0">
                <a:effectLst/>
                <a:latin typeface="Times New Roman"/>
                <a:ea typeface="Times New Roman"/>
              </a:rPr>
              <a:t>eg</a:t>
            </a:r>
            <a:r>
              <a:rPr lang="en-US" sz="1200" dirty="0" smtClean="0">
                <a:effectLst/>
                <a:latin typeface="Times New Roman"/>
                <a:ea typeface="Times New Roman"/>
              </a:rPr>
              <a:t>, neuropathy)</a:t>
            </a:r>
          </a:p>
          <a:p>
            <a:pPr marL="971550" marR="0" indent="-285750">
              <a:spcBef>
                <a:spcPts val="0"/>
              </a:spcBef>
              <a:spcAft>
                <a:spcPts val="300"/>
              </a:spcAft>
              <a:buAutoNum type="romanLcPeriod" startAt="2"/>
              <a:tabLst>
                <a:tab pos="457200" algn="l"/>
                <a:tab pos="685800" algn="l"/>
              </a:tabLst>
            </a:pPr>
            <a:r>
              <a:rPr lang="en-US" sz="1200" dirty="0" smtClean="0">
                <a:effectLst/>
                <a:latin typeface="Times New Roman"/>
                <a:ea typeface="Times New Roman"/>
              </a:rPr>
              <a:t>Help patients understand the community paramedic’s and other health provider’s roles in preventing and treating wounds</a:t>
            </a:r>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85</a:t>
            </a:fld>
            <a:endParaRPr lang="en-US" altLang="en-US" dirty="0"/>
          </a:p>
        </p:txBody>
      </p:sp>
    </p:spTree>
    <p:extLst>
      <p:ext uri="{BB962C8B-B14F-4D97-AF65-F5344CB8AC3E}">
        <p14:creationId xmlns:p14="http://schemas.microsoft.com/office/powerpoint/2010/main" val="225148243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0" marR="0">
              <a:spcBef>
                <a:spcPts val="1800"/>
              </a:spcBef>
              <a:spcAft>
                <a:spcPts val="600"/>
              </a:spcAft>
            </a:pPr>
            <a:r>
              <a:rPr lang="en-US" sz="1800" dirty="0">
                <a:ea typeface="Times New Roman" panose="02020603050405020304" pitchFamily="18" charset="0"/>
              </a:rPr>
              <a:t>X. Common Neurologic Conditions</a:t>
            </a:r>
          </a:p>
          <a:p>
            <a:pPr marL="228600" marR="0" indent="-228600">
              <a:spcBef>
                <a:spcPts val="600"/>
              </a:spcBef>
              <a:spcAft>
                <a:spcPts val="600"/>
              </a:spcAft>
            </a:pPr>
            <a:r>
              <a:rPr lang="en-US" dirty="0">
                <a:ea typeface="Times New Roman" panose="02020603050405020304" pitchFamily="18" charset="0"/>
              </a:rPr>
              <a:t>A. 	Cognitive decline or impairment</a:t>
            </a:r>
          </a:p>
          <a:p>
            <a:pPr marL="457200" marR="0" indent="-228600">
              <a:spcBef>
                <a:spcPts val="0"/>
              </a:spcBef>
              <a:spcAft>
                <a:spcPts val="300"/>
              </a:spcAft>
              <a:tabLst>
                <a:tab pos="457200" algn="l"/>
              </a:tabLst>
            </a:pPr>
            <a:r>
              <a:rPr lang="en-US" dirty="0">
                <a:ea typeface="Times New Roman" panose="02020603050405020304" pitchFamily="18" charset="0"/>
              </a:rPr>
              <a:t>1. 	Decline in cognition may be evidenced by:</a:t>
            </a:r>
          </a:p>
          <a:p>
            <a:pPr marL="914400" marR="0" indent="-457200">
              <a:spcBef>
                <a:spcPts val="0"/>
              </a:spcBef>
              <a:spcAft>
                <a:spcPts val="300"/>
              </a:spcAft>
              <a:tabLst>
                <a:tab pos="457200" algn="l"/>
                <a:tab pos="685800" algn="l"/>
              </a:tabLst>
            </a:pPr>
            <a:r>
              <a:rPr lang="en-US" dirty="0">
                <a:ea typeface="Times New Roman" panose="02020603050405020304" pitchFamily="18" charset="0"/>
              </a:rPr>
              <a:t>a.	Memory loss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b.	Changes in personality</a:t>
            </a:r>
          </a:p>
          <a:p>
            <a:pPr marL="914400" marR="0" indent="-457200">
              <a:spcBef>
                <a:spcPts val="0"/>
              </a:spcBef>
              <a:spcAft>
                <a:spcPts val="300"/>
              </a:spcAft>
              <a:tabLst>
                <a:tab pos="457200" algn="l"/>
                <a:tab pos="685800" algn="l"/>
              </a:tabLst>
            </a:pPr>
            <a:r>
              <a:rPr lang="en-US" dirty="0">
                <a:ea typeface="Times New Roman" panose="02020603050405020304" pitchFamily="18" charset="0"/>
              </a:rPr>
              <a:t>c.	Reduced mental capacity</a:t>
            </a:r>
          </a:p>
          <a:p>
            <a:pPr marL="914400" marR="0" indent="-457200">
              <a:spcBef>
                <a:spcPts val="0"/>
              </a:spcBef>
              <a:spcAft>
                <a:spcPts val="300"/>
              </a:spcAft>
              <a:tabLst>
                <a:tab pos="457200" algn="l"/>
                <a:tab pos="685800" algn="l"/>
              </a:tabLst>
            </a:pPr>
            <a:r>
              <a:rPr lang="en-US" dirty="0" smtClean="0">
                <a:ea typeface="Times New Roman" panose="02020603050405020304" pitchFamily="18" charset="0"/>
              </a:rPr>
              <a:t>d.	Decreased </a:t>
            </a:r>
            <a:r>
              <a:rPr lang="en-US" dirty="0">
                <a:ea typeface="Times New Roman" panose="02020603050405020304" pitchFamily="18" charset="0"/>
              </a:rPr>
              <a:t>overall cognitive </a:t>
            </a:r>
            <a:r>
              <a:rPr lang="en-US" dirty="0" smtClean="0">
                <a:ea typeface="Times New Roman" panose="02020603050405020304" pitchFamily="18" charset="0"/>
              </a:rPr>
              <a:t>function</a:t>
            </a:r>
          </a:p>
          <a:p>
            <a:pPr marL="457200" marR="0" indent="-228600">
              <a:spcBef>
                <a:spcPts val="0"/>
              </a:spcBef>
              <a:spcAft>
                <a:spcPts val="300"/>
              </a:spcAft>
              <a:tabLst>
                <a:tab pos="457200" algn="l"/>
              </a:tabLst>
            </a:pPr>
            <a:r>
              <a:rPr lang="en-US" sz="1200" dirty="0" smtClean="0">
                <a:effectLst/>
                <a:latin typeface="Times New Roman"/>
                <a:ea typeface="Times New Roman"/>
              </a:rPr>
              <a:t>2. 	Symptoms can: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Appear mild</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Be noticeable and measurable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Be reversible (if caused by thyroid disorders or vitamin deficiencies)</a:t>
            </a:r>
          </a:p>
          <a:p>
            <a:pPr marL="914400" marR="0" indent="-457200">
              <a:spcBef>
                <a:spcPts val="0"/>
              </a:spcBef>
              <a:spcAft>
                <a:spcPts val="300"/>
              </a:spcAft>
              <a:tabLst>
                <a:tab pos="457200" algn="l"/>
                <a:tab pos="685800" algn="l"/>
              </a:tabLst>
            </a:pPr>
            <a:endParaRPr lang="en-US" dirty="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86</a:t>
            </a:fld>
            <a:endParaRPr lang="en-US" altLang="en-US" dirty="0"/>
          </a:p>
        </p:txBody>
      </p:sp>
    </p:spTree>
    <p:extLst>
      <p:ext uri="{BB962C8B-B14F-4D97-AF65-F5344CB8AC3E}">
        <p14:creationId xmlns:p14="http://schemas.microsoft.com/office/powerpoint/2010/main" val="26596698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3.	Dementia is not a specific disease, but rather a description of symptoms that cause cognitive decline in one form or another.</a:t>
            </a:r>
          </a:p>
          <a:p>
            <a:pPr marL="457200" marR="0" indent="-228600">
              <a:spcBef>
                <a:spcPts val="0"/>
              </a:spcBef>
              <a:spcAft>
                <a:spcPts val="300"/>
              </a:spcAft>
              <a:tabLst>
                <a:tab pos="457200" algn="l"/>
              </a:tabLst>
            </a:pPr>
            <a:r>
              <a:rPr lang="en-US" dirty="0" smtClean="0">
                <a:ea typeface="Times New Roman" panose="02020603050405020304" pitchFamily="18" charset="0"/>
              </a:rPr>
              <a:t>4</a:t>
            </a:r>
            <a:r>
              <a:rPr lang="en-US" dirty="0">
                <a:ea typeface="Times New Roman" panose="02020603050405020304" pitchFamily="18" charset="0"/>
              </a:rPr>
              <a:t>.	Forms of dementia </a:t>
            </a:r>
            <a:r>
              <a:rPr lang="en-US" dirty="0" smtClean="0">
                <a:ea typeface="Times New Roman" panose="02020603050405020304" pitchFamily="18" charset="0"/>
              </a:rPr>
              <a:t>(different </a:t>
            </a:r>
            <a:r>
              <a:rPr lang="en-US" dirty="0">
                <a:ea typeface="Times New Roman" panose="02020603050405020304" pitchFamily="18" charset="0"/>
              </a:rPr>
              <a:t>diseases; managed differently) include:</a:t>
            </a:r>
          </a:p>
          <a:p>
            <a:pPr marL="914400" marR="0" indent="-457200">
              <a:spcBef>
                <a:spcPts val="0"/>
              </a:spcBef>
              <a:spcAft>
                <a:spcPts val="300"/>
              </a:spcAft>
              <a:tabLst>
                <a:tab pos="457200" algn="l"/>
                <a:tab pos="685800" algn="l"/>
              </a:tabLst>
            </a:pPr>
            <a:r>
              <a:rPr lang="en-US" dirty="0">
                <a:ea typeface="Times New Roman" panose="02020603050405020304" pitchFamily="18" charset="0"/>
              </a:rPr>
              <a:t>a.	Alzheimer disease</a:t>
            </a:r>
          </a:p>
          <a:p>
            <a:pPr marL="914400" marR="0" indent="-457200">
              <a:spcBef>
                <a:spcPts val="0"/>
              </a:spcBef>
              <a:spcAft>
                <a:spcPts val="300"/>
              </a:spcAft>
              <a:tabLst>
                <a:tab pos="457200" algn="l"/>
                <a:tab pos="685800" algn="l"/>
              </a:tabLst>
            </a:pPr>
            <a:r>
              <a:rPr lang="en-US" dirty="0">
                <a:ea typeface="Times New Roman" panose="02020603050405020304" pitchFamily="18" charset="0"/>
              </a:rPr>
              <a:t>b.	Vascular dementia</a:t>
            </a:r>
          </a:p>
          <a:p>
            <a:pPr marL="914400" marR="0" indent="-457200">
              <a:spcBef>
                <a:spcPts val="0"/>
              </a:spcBef>
              <a:spcAft>
                <a:spcPts val="300"/>
              </a:spcAft>
              <a:tabLst>
                <a:tab pos="457200" algn="l"/>
                <a:tab pos="685800" algn="l"/>
              </a:tabLst>
            </a:pPr>
            <a:r>
              <a:rPr lang="en-US" dirty="0">
                <a:ea typeface="Times New Roman" panose="02020603050405020304" pitchFamily="18" charset="0"/>
              </a:rPr>
              <a:t>c.	Frontal lobe temporal dementia</a:t>
            </a:r>
          </a:p>
          <a:p>
            <a:pPr marL="914400" marR="0" indent="-457200">
              <a:spcBef>
                <a:spcPts val="0"/>
              </a:spcBef>
              <a:spcAft>
                <a:spcPts val="300"/>
              </a:spcAft>
              <a:tabLst>
                <a:tab pos="457200" algn="l"/>
                <a:tab pos="685800" algn="l"/>
              </a:tabLst>
            </a:pPr>
            <a:r>
              <a:rPr lang="en-US" dirty="0">
                <a:ea typeface="Times New Roman" panose="02020603050405020304" pitchFamily="18" charset="0"/>
              </a:rPr>
              <a:t>d.	Lewy body dementia</a:t>
            </a:r>
          </a:p>
          <a:p>
            <a:pPr marL="914400" marR="0" indent="-457200">
              <a:spcBef>
                <a:spcPts val="0"/>
              </a:spcBef>
              <a:spcAft>
                <a:spcPts val="300"/>
              </a:spcAft>
              <a:tabLst>
                <a:tab pos="457200" algn="l"/>
                <a:tab pos="685800" algn="l"/>
              </a:tabLst>
            </a:pPr>
            <a:r>
              <a:rPr lang="en-US" dirty="0">
                <a:ea typeface="Times New Roman" panose="02020603050405020304" pitchFamily="18" charset="0"/>
              </a:rPr>
              <a:t>e. 	Parkinson dementia</a:t>
            </a:r>
          </a:p>
          <a:p>
            <a:pPr marL="914400" marR="0" indent="-457200">
              <a:spcBef>
                <a:spcPts val="0"/>
              </a:spcBef>
              <a:spcAft>
                <a:spcPts val="300"/>
              </a:spcAft>
              <a:tabLst>
                <a:tab pos="457200" algn="l"/>
                <a:tab pos="685800" algn="l"/>
              </a:tabLst>
            </a:pPr>
            <a:r>
              <a:rPr lang="en-US" dirty="0">
                <a:ea typeface="Times New Roman" panose="02020603050405020304" pitchFamily="18" charset="0"/>
              </a:rPr>
              <a:t>f.	Wernicke-Korsakoff syndrome</a:t>
            </a:r>
          </a:p>
          <a:p>
            <a:pPr marL="457200" marR="0" indent="-228600">
              <a:spcBef>
                <a:spcPts val="0"/>
              </a:spcBef>
              <a:spcAft>
                <a:spcPts val="300"/>
              </a:spcAft>
              <a:tabLst>
                <a:tab pos="457200" algn="l"/>
              </a:tabLst>
            </a:pPr>
            <a:r>
              <a:rPr lang="en-US" sz="1200" dirty="0" smtClean="0">
                <a:effectLst/>
                <a:latin typeface="Times New Roman"/>
                <a:ea typeface="Times New Roman"/>
              </a:rPr>
              <a:t>5.	Generally, a patient is first diagnosed with mild cognitive impairment (MCI</a:t>
            </a:r>
            <a:r>
              <a:rPr lang="en-US" sz="1200" dirty="0" smtClean="0">
                <a:effectLst/>
                <a:latin typeface="Times New Roman"/>
                <a:ea typeface="Times New Roman"/>
              </a:rPr>
              <a:t>). </a:t>
            </a:r>
            <a:endParaRPr lang="en-US" sz="1200" dirty="0" smtClean="0">
              <a:effectLst/>
              <a:latin typeface="Times New Roman"/>
              <a:ea typeface="Times New Roman"/>
            </a:endParaRPr>
          </a:p>
          <a:p>
            <a:pPr marL="685800" marR="0" indent="-228600">
              <a:spcBef>
                <a:spcPts val="0"/>
              </a:spcBef>
              <a:spcAft>
                <a:spcPts val="300"/>
              </a:spcAft>
              <a:buAutoNum type="alphaLcPeriod"/>
              <a:tabLst>
                <a:tab pos="457200" algn="l"/>
                <a:tab pos="685800" algn="l"/>
              </a:tabLst>
            </a:pPr>
            <a:r>
              <a:rPr lang="en-US" sz="1200" dirty="0" smtClean="0">
                <a:effectLst/>
                <a:latin typeface="Times New Roman"/>
                <a:ea typeface="Times New Roman"/>
              </a:rPr>
              <a:t>May not affect patient’s ability to perform ADLs</a:t>
            </a:r>
          </a:p>
          <a:p>
            <a:pPr marL="685800" marR="0" indent="-228600">
              <a:spcBef>
                <a:spcPts val="0"/>
              </a:spcBef>
              <a:spcAft>
                <a:spcPts val="300"/>
              </a:spcAft>
              <a:buAutoNum type="alphaLcPeriod"/>
              <a:tabLst>
                <a:tab pos="457200" algn="l"/>
                <a:tab pos="685800" algn="l"/>
              </a:tabLst>
            </a:pPr>
            <a:r>
              <a:rPr lang="en-US" sz="1200" dirty="0" smtClean="0">
                <a:effectLst/>
                <a:latin typeface="Times New Roman"/>
                <a:ea typeface="Times New Roman"/>
              </a:rPr>
              <a:t>Still somewhat noticeable</a:t>
            </a:r>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87</a:t>
            </a:fld>
            <a:endParaRPr lang="en-US" altLang="en-US" dirty="0"/>
          </a:p>
        </p:txBody>
      </p:sp>
    </p:spTree>
    <p:extLst>
      <p:ext uri="{BB962C8B-B14F-4D97-AF65-F5344CB8AC3E}">
        <p14:creationId xmlns:p14="http://schemas.microsoft.com/office/powerpoint/2010/main" val="414345580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6.	Screening for MCI is performed by the patient’s primary care physician, usually with a cognitive assessment tool such as the Montreal Cognitive Assessment (</a:t>
            </a:r>
            <a:r>
              <a:rPr lang="en-US" sz="1200" dirty="0" err="1" smtClean="0">
                <a:effectLst/>
                <a:latin typeface="Times New Roman"/>
                <a:ea typeface="Times New Roman"/>
              </a:rPr>
              <a:t>MoCA</a:t>
            </a:r>
            <a:r>
              <a:rPr lang="en-US" sz="1200" dirty="0" smtClean="0">
                <a:effectLst/>
                <a:latin typeface="Times New Roman"/>
                <a:ea typeface="Times New Roman"/>
              </a:rPr>
              <a:t>) Mini-Cog test.</a:t>
            </a:r>
          </a:p>
          <a:p>
            <a:pPr marL="457200" marR="0" indent="-228600">
              <a:spcBef>
                <a:spcPts val="0"/>
              </a:spcBef>
              <a:spcAft>
                <a:spcPts val="300"/>
              </a:spcAft>
              <a:tabLst>
                <a:tab pos="457200" algn="l"/>
              </a:tabLst>
            </a:pPr>
            <a:r>
              <a:rPr lang="en-US" sz="1200" dirty="0" smtClean="0">
                <a:effectLst/>
                <a:latin typeface="Times New Roman"/>
                <a:ea typeface="Times New Roman"/>
              </a:rPr>
              <a:t>7. 	Monitoring </a:t>
            </a:r>
          </a:p>
          <a:p>
            <a:pPr marL="685800" marR="0" indent="-228600">
              <a:spcBef>
                <a:spcPts val="0"/>
              </a:spcBef>
              <a:spcAft>
                <a:spcPts val="300"/>
              </a:spcAft>
              <a:tabLst>
                <a:tab pos="457200" algn="l"/>
              </a:tabLst>
            </a:pPr>
            <a:r>
              <a:rPr lang="en-US" sz="1200" dirty="0" smtClean="0">
                <a:effectLst/>
                <a:latin typeface="Times New Roman"/>
                <a:ea typeface="Times New Roman"/>
              </a:rPr>
              <a:t>a.	The community paramedic identifies the loss in cognition and specific findings that would warrant referral for:</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Further testing by the primary care physician </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Further cognition tests performed by the community paramedic (if community </a:t>
            </a:r>
            <a:r>
              <a:rPr lang="en-US" sz="1200" dirty="0" err="1" smtClean="0">
                <a:effectLst/>
                <a:latin typeface="Times New Roman"/>
                <a:ea typeface="Times New Roman"/>
              </a:rPr>
              <a:t>paramedicine</a:t>
            </a:r>
            <a:r>
              <a:rPr lang="en-US" sz="1200" dirty="0" smtClean="0">
                <a:effectLst/>
                <a:latin typeface="Times New Roman"/>
                <a:ea typeface="Times New Roman"/>
              </a:rPr>
              <a:t> program allows) </a:t>
            </a:r>
          </a:p>
          <a:p>
            <a:pPr marL="457200" marR="0" indent="-228600">
              <a:spcBef>
                <a:spcPts val="0"/>
              </a:spcBef>
              <a:spcAft>
                <a:spcPts val="300"/>
              </a:spcAft>
              <a:tabLst>
                <a:tab pos="457200" algn="l"/>
              </a:tabLst>
            </a:pPr>
            <a:r>
              <a:rPr lang="en-US" sz="1200" dirty="0" smtClean="0">
                <a:effectLst/>
                <a:latin typeface="Times New Roman"/>
                <a:ea typeface="Times New Roman"/>
              </a:rPr>
              <a:t>8.	It is important to differentiate between a brief lapse in memory (forgetting to take medicine one time) and a chronic issue (repeatedly forgetting to take medications).</a:t>
            </a:r>
          </a:p>
          <a:p>
            <a:pPr marL="457200" marR="0" indent="-228600">
              <a:spcBef>
                <a:spcPts val="0"/>
              </a:spcBef>
              <a:spcAft>
                <a:spcPts val="300"/>
              </a:spcAft>
              <a:tabLst>
                <a:tab pos="457200" algn="l"/>
              </a:tabLst>
            </a:pPr>
            <a:r>
              <a:rPr lang="en-US" sz="1200" dirty="0" smtClean="0">
                <a:effectLst/>
                <a:latin typeface="Times New Roman"/>
                <a:ea typeface="Times New Roman"/>
              </a:rPr>
              <a:t>9.	As a community paramedic, if you suspect MCI or any form of cognitive decline, you should:</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Discuss the patient’s family history of such conditions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Evaluate risk factors such as hypertension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Identify comorbid conditions such as vascular disease or stroke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Identify behavioral manifestations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e.	Identify any symptom onset or progression</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88</a:t>
            </a:fld>
            <a:endParaRPr lang="en-US" altLang="en-US" dirty="0"/>
          </a:p>
        </p:txBody>
      </p:sp>
    </p:spTree>
    <p:extLst>
      <p:ext uri="{BB962C8B-B14F-4D97-AF65-F5344CB8AC3E}">
        <p14:creationId xmlns:p14="http://schemas.microsoft.com/office/powerpoint/2010/main" val="231256694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dirty="0">
                <a:ea typeface="Times New Roman" panose="02020603050405020304" pitchFamily="18" charset="0"/>
              </a:rPr>
              <a:t>10.	</a:t>
            </a:r>
            <a:r>
              <a:rPr lang="en-US" dirty="0" smtClean="0">
                <a:ea typeface="Times New Roman" panose="02020603050405020304" pitchFamily="18" charset="0"/>
              </a:rPr>
              <a:t> Be </a:t>
            </a:r>
            <a:r>
              <a:rPr lang="en-US" dirty="0">
                <a:ea typeface="Times New Roman" panose="02020603050405020304" pitchFamily="18" charset="0"/>
              </a:rPr>
              <a:t>alert for sudden-onset changes in cognition that must be identified early to be corrected, such as those that occur with:</a:t>
            </a:r>
          </a:p>
          <a:p>
            <a:pPr marL="685800" marR="0" indent="-228600">
              <a:spcBef>
                <a:spcPts val="0"/>
              </a:spcBef>
              <a:spcAft>
                <a:spcPts val="300"/>
              </a:spcAft>
              <a:tabLst>
                <a:tab pos="685800" algn="l"/>
              </a:tabLst>
            </a:pPr>
            <a:r>
              <a:rPr lang="en-US" sz="1100" dirty="0">
                <a:ea typeface="Times New Roman" panose="02020603050405020304" pitchFamily="18" charset="0"/>
              </a:rPr>
              <a:t>a.	H</a:t>
            </a:r>
            <a:r>
              <a:rPr lang="en-US" dirty="0">
                <a:ea typeface="Times New Roman" panose="02020603050405020304" pitchFamily="18" charset="0"/>
              </a:rPr>
              <a:t>ypoxia</a:t>
            </a:r>
          </a:p>
          <a:p>
            <a:pPr marL="685800" marR="0" indent="-228600">
              <a:spcBef>
                <a:spcPts val="0"/>
              </a:spcBef>
              <a:spcAft>
                <a:spcPts val="300"/>
              </a:spcAft>
              <a:tabLst>
                <a:tab pos="685800" algn="l"/>
              </a:tabLst>
            </a:pPr>
            <a:r>
              <a:rPr lang="en-US" dirty="0">
                <a:ea typeface="Times New Roman" panose="02020603050405020304" pitchFamily="18" charset="0"/>
              </a:rPr>
              <a:t>b.	Vitamin B</a:t>
            </a:r>
            <a:r>
              <a:rPr lang="en-US" baseline="-25000" dirty="0">
                <a:ea typeface="Times New Roman" panose="02020603050405020304" pitchFamily="18" charset="0"/>
              </a:rPr>
              <a:t>12</a:t>
            </a:r>
            <a:r>
              <a:rPr lang="en-US" dirty="0">
                <a:ea typeface="Times New Roman" panose="02020603050405020304" pitchFamily="18" charset="0"/>
              </a:rPr>
              <a:t> deficiency</a:t>
            </a:r>
          </a:p>
          <a:p>
            <a:pPr marL="685800" marR="0" indent="-228600">
              <a:spcBef>
                <a:spcPts val="0"/>
              </a:spcBef>
              <a:spcAft>
                <a:spcPts val="300"/>
              </a:spcAft>
              <a:tabLst>
                <a:tab pos="685800" algn="l"/>
              </a:tabLst>
            </a:pPr>
            <a:r>
              <a:rPr lang="en-US" dirty="0">
                <a:ea typeface="Times New Roman" panose="02020603050405020304" pitchFamily="18" charset="0"/>
              </a:rPr>
              <a:t>c.	Depression</a:t>
            </a:r>
          </a:p>
          <a:p>
            <a:pPr marL="685800" marR="0" indent="-228600">
              <a:spcBef>
                <a:spcPts val="0"/>
              </a:spcBef>
              <a:spcAft>
                <a:spcPts val="300"/>
              </a:spcAft>
              <a:tabLst>
                <a:tab pos="685800" algn="l"/>
              </a:tabLst>
            </a:pPr>
            <a:r>
              <a:rPr lang="en-US" dirty="0">
                <a:ea typeface="Times New Roman" panose="02020603050405020304" pitchFamily="18" charset="0"/>
              </a:rPr>
              <a:t>d.	Hypothyroidism</a:t>
            </a:r>
          </a:p>
          <a:p>
            <a:endParaRPr lang="en-US" dirty="0"/>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89</a:t>
            </a:fld>
            <a:endParaRPr lang="en-US" altLang="en-US" dirty="0"/>
          </a:p>
        </p:txBody>
      </p:sp>
    </p:spTree>
    <p:extLst>
      <p:ext uri="{BB962C8B-B14F-4D97-AF65-F5344CB8AC3E}">
        <p14:creationId xmlns:p14="http://schemas.microsoft.com/office/powerpoint/2010/main" val="1241713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dirty="0">
                <a:ea typeface="Times New Roman" panose="02020603050405020304" pitchFamily="18" charset="0"/>
              </a:rPr>
              <a:t>8. 	The community paramedic can assist in this process by:</a:t>
            </a:r>
          </a:p>
          <a:p>
            <a:pPr marL="914400" marR="0" indent="-457200">
              <a:spcBef>
                <a:spcPts val="0"/>
              </a:spcBef>
              <a:spcAft>
                <a:spcPts val="300"/>
              </a:spcAft>
              <a:tabLst>
                <a:tab pos="457200" algn="l"/>
                <a:tab pos="685800" algn="l"/>
              </a:tabLst>
            </a:pPr>
            <a:r>
              <a:rPr lang="en-US" dirty="0">
                <a:ea typeface="Times New Roman" panose="02020603050405020304" pitchFamily="18" charset="0"/>
              </a:rPr>
              <a:t>a.	Providing education</a:t>
            </a:r>
          </a:p>
          <a:p>
            <a:pPr marL="914400" marR="0" indent="-457200">
              <a:spcBef>
                <a:spcPts val="0"/>
              </a:spcBef>
              <a:spcAft>
                <a:spcPts val="300"/>
              </a:spcAft>
              <a:tabLst>
                <a:tab pos="457200" algn="l"/>
                <a:tab pos="685800" algn="l"/>
              </a:tabLst>
            </a:pPr>
            <a:r>
              <a:rPr lang="en-US" dirty="0">
                <a:ea typeface="Times New Roman" panose="02020603050405020304" pitchFamily="18" charset="0"/>
              </a:rPr>
              <a:t>b.	Acting as a navigator to outreach resources</a:t>
            </a:r>
          </a:p>
          <a:p>
            <a:pPr marL="685800" marR="0" indent="-228600">
              <a:spcBef>
                <a:spcPts val="0"/>
              </a:spcBef>
              <a:spcAft>
                <a:spcPts val="300"/>
              </a:spcAft>
              <a:tabLst>
                <a:tab pos="457200" algn="l"/>
                <a:tab pos="685800" algn="l"/>
              </a:tabLst>
            </a:pPr>
            <a:r>
              <a:rPr lang="en-US" dirty="0">
                <a:ea typeface="Times New Roman" panose="02020603050405020304" pitchFamily="18" charset="0"/>
              </a:rPr>
              <a:t>c.	Developing </a:t>
            </a:r>
            <a:r>
              <a:rPr lang="en-US" sz="800" dirty="0">
                <a:ea typeface="Times New Roman" panose="02020603050405020304" pitchFamily="18" charset="0"/>
              </a:rPr>
              <a:t> </a:t>
            </a:r>
            <a:r>
              <a:rPr lang="en-US" dirty="0">
                <a:ea typeface="Times New Roman" panose="02020603050405020304" pitchFamily="18" charset="0"/>
              </a:rPr>
              <a:t>a better communication process between the patient’s providers</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9</a:t>
            </a:fld>
            <a:endParaRPr lang="en-US" altLang="en-US" dirty="0"/>
          </a:p>
        </p:txBody>
      </p:sp>
    </p:spTree>
    <p:extLst>
      <p:ext uri="{BB962C8B-B14F-4D97-AF65-F5344CB8AC3E}">
        <p14:creationId xmlns:p14="http://schemas.microsoft.com/office/powerpoint/2010/main" val="349416454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11.	 Ask patients questions such </a:t>
            </a:r>
            <a:r>
              <a:rPr lang="en-US" sz="1200" dirty="0" smtClean="0">
                <a:effectLst/>
                <a:latin typeface="Times New Roman"/>
                <a:ea typeface="Times New Roman"/>
              </a:rPr>
              <a:t>as: </a:t>
            </a:r>
            <a:endParaRPr lang="en-US" sz="1200" dirty="0" smtClean="0">
              <a:effectLst/>
              <a:latin typeface="Times New Roman"/>
              <a:ea typeface="Times New Roman"/>
            </a:endParaRPr>
          </a:p>
          <a:p>
            <a:pPr marL="685800" marR="0" indent="-228600">
              <a:spcBef>
                <a:spcPts val="0"/>
              </a:spcBef>
              <a:spcAft>
                <a:spcPts val="300"/>
              </a:spcAft>
              <a:tabLst>
                <a:tab pos="685800" algn="l"/>
              </a:tabLst>
            </a:pPr>
            <a:r>
              <a:rPr lang="en-US" sz="1200" dirty="0" smtClean="0">
                <a:effectLst/>
                <a:latin typeface="Times New Roman"/>
                <a:ea typeface="Times New Roman"/>
              </a:rPr>
              <a:t>a.	Have you found that you have frequently forgotten things lately? </a:t>
            </a:r>
          </a:p>
          <a:p>
            <a:pPr marL="685800" marR="0" indent="-228600">
              <a:spcBef>
                <a:spcPts val="0"/>
              </a:spcBef>
              <a:spcAft>
                <a:spcPts val="300"/>
              </a:spcAft>
              <a:tabLst>
                <a:tab pos="685800" algn="l"/>
              </a:tabLst>
            </a:pPr>
            <a:r>
              <a:rPr lang="en-US" sz="1200" dirty="0" smtClean="0">
                <a:effectLst/>
                <a:latin typeface="Times New Roman"/>
                <a:ea typeface="Times New Roman"/>
              </a:rPr>
              <a:t>b.	I know we have talked about “sometimes” forgetting things, but how do you define “sometimes”? </a:t>
            </a:r>
          </a:p>
          <a:p>
            <a:pPr marL="685800" marR="0" indent="-228600">
              <a:spcBef>
                <a:spcPts val="0"/>
              </a:spcBef>
              <a:spcAft>
                <a:spcPts val="300"/>
              </a:spcAft>
              <a:tabLst>
                <a:tab pos="685800" algn="l"/>
              </a:tabLst>
            </a:pPr>
            <a:r>
              <a:rPr lang="en-US" sz="1200" dirty="0" smtClean="0">
                <a:effectLst/>
                <a:latin typeface="Times New Roman"/>
                <a:ea typeface="Times New Roman"/>
              </a:rPr>
              <a:t>c.	How often do you feel frustrated about memory loss or have you found that your mood/memory changes during certain times of day?</a:t>
            </a:r>
          </a:p>
          <a:p>
            <a:pPr marL="457200" marR="0" indent="-228600">
              <a:spcBef>
                <a:spcPts val="0"/>
              </a:spcBef>
              <a:spcAft>
                <a:spcPts val="300"/>
              </a:spcAft>
              <a:tabLst>
                <a:tab pos="457200" algn="l"/>
              </a:tabLst>
            </a:pPr>
            <a:r>
              <a:rPr lang="en-US" sz="1200" dirty="0" smtClean="0">
                <a:effectLst/>
                <a:latin typeface="Times New Roman"/>
                <a:ea typeface="Times New Roman"/>
              </a:rPr>
              <a:t>12.	 Discuss the onset, provocation, and duration of the patient’s symptoms with family members and caregivers.</a:t>
            </a:r>
          </a:p>
          <a:p>
            <a:pPr marL="457200" marR="0" indent="-228600">
              <a:spcBef>
                <a:spcPts val="0"/>
              </a:spcBef>
              <a:spcAft>
                <a:spcPts val="300"/>
              </a:spcAft>
              <a:tabLst>
                <a:tab pos="457200" algn="l"/>
              </a:tabLst>
            </a:pPr>
            <a:r>
              <a:rPr lang="en-US" dirty="0" smtClean="0">
                <a:ea typeface="Times New Roman" panose="02020603050405020304" pitchFamily="18" charset="0"/>
              </a:rPr>
              <a:t>13</a:t>
            </a:r>
            <a:r>
              <a:rPr lang="en-US" dirty="0">
                <a:ea typeface="Times New Roman" panose="02020603050405020304" pitchFamily="18" charset="0"/>
              </a:rPr>
              <a:t>.	</a:t>
            </a:r>
            <a:r>
              <a:rPr lang="en-US" dirty="0" smtClean="0">
                <a:ea typeface="Times New Roman" panose="02020603050405020304" pitchFamily="18" charset="0"/>
              </a:rPr>
              <a:t> Management</a:t>
            </a:r>
            <a:r>
              <a:rPr lang="en-US" dirty="0">
                <a:ea typeface="Times New Roman" panose="02020603050405020304" pitchFamily="18" charset="0"/>
              </a:rPr>
              <a:t>: </a:t>
            </a:r>
          </a:p>
          <a:p>
            <a:pPr marL="685800" marR="0" indent="-228600">
              <a:spcBef>
                <a:spcPts val="0"/>
              </a:spcBef>
              <a:spcAft>
                <a:spcPts val="300"/>
              </a:spcAft>
              <a:tabLst>
                <a:tab pos="685800" algn="l"/>
              </a:tabLst>
            </a:pPr>
            <a:r>
              <a:rPr lang="en-US" dirty="0">
                <a:ea typeface="Times New Roman" panose="02020603050405020304" pitchFamily="18" charset="0"/>
              </a:rPr>
              <a:t>a.	Must focus on the specific cause of the cognitive decline</a:t>
            </a:r>
          </a:p>
          <a:p>
            <a:pPr marL="685800" marR="0" indent="-228600">
              <a:spcBef>
                <a:spcPts val="0"/>
              </a:spcBef>
              <a:spcAft>
                <a:spcPts val="300"/>
              </a:spcAft>
              <a:tabLst>
                <a:tab pos="685800" algn="l"/>
              </a:tabLst>
            </a:pPr>
            <a:r>
              <a:rPr lang="en-US" dirty="0">
                <a:ea typeface="Times New Roman" panose="02020603050405020304" pitchFamily="18" charset="0"/>
              </a:rPr>
              <a:t>b.	Includes medications, behavioral therapies, or a combination</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90</a:t>
            </a:fld>
            <a:endParaRPr lang="en-US" altLang="en-US" dirty="0"/>
          </a:p>
        </p:txBody>
      </p:sp>
    </p:spTree>
    <p:extLst>
      <p:ext uri="{BB962C8B-B14F-4D97-AF65-F5344CB8AC3E}">
        <p14:creationId xmlns:p14="http://schemas.microsoft.com/office/powerpoint/2010/main" val="329420976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14.	 Education</a:t>
            </a:r>
          </a:p>
          <a:p>
            <a:pPr marL="685800" marR="0" indent="-228600">
              <a:spcBef>
                <a:spcPts val="0"/>
              </a:spcBef>
              <a:spcAft>
                <a:spcPts val="300"/>
              </a:spcAft>
              <a:tabLst>
                <a:tab pos="685800" algn="l"/>
              </a:tabLst>
            </a:pPr>
            <a:r>
              <a:rPr lang="en-US" sz="1200" dirty="0" smtClean="0">
                <a:effectLst/>
                <a:latin typeface="Times New Roman"/>
                <a:ea typeface="Times New Roman"/>
              </a:rPr>
              <a:t>a.	Reassure patients that you and their primary care physicians are there to help them manage their symptoms. </a:t>
            </a:r>
          </a:p>
          <a:p>
            <a:pPr marL="685800" marR="0" indent="-228600">
              <a:spcBef>
                <a:spcPts val="0"/>
              </a:spcBef>
              <a:spcAft>
                <a:spcPts val="300"/>
              </a:spcAft>
              <a:tabLst>
                <a:tab pos="685800" algn="l"/>
              </a:tabLst>
            </a:pPr>
            <a:r>
              <a:rPr lang="en-US" sz="1200" dirty="0" smtClean="0">
                <a:effectLst/>
                <a:latin typeface="Times New Roman"/>
                <a:ea typeface="Times New Roman"/>
              </a:rPr>
              <a:t>b.	Encourage patients to provide full information and full honesty. </a:t>
            </a:r>
          </a:p>
          <a:p>
            <a:pPr marL="685800" marR="0" indent="-228600">
              <a:spcBef>
                <a:spcPts val="0"/>
              </a:spcBef>
              <a:spcAft>
                <a:spcPts val="300"/>
              </a:spcAft>
              <a:tabLst>
                <a:tab pos="685800" algn="l"/>
              </a:tabLst>
            </a:pPr>
            <a:r>
              <a:rPr lang="en-US" sz="1200" dirty="0" smtClean="0">
                <a:effectLst/>
                <a:latin typeface="Times New Roman"/>
                <a:ea typeface="Times New Roman"/>
              </a:rPr>
              <a:t>c.	Help patients know when to seek help or implement specific management </a:t>
            </a:r>
            <a:r>
              <a:rPr lang="en-US" sz="1200" dirty="0" smtClean="0">
                <a:effectLst/>
                <a:latin typeface="Times New Roman"/>
                <a:ea typeface="Times New Roman"/>
              </a:rPr>
              <a:t>techniques.</a:t>
            </a:r>
            <a:endParaRPr lang="en-US" sz="1200" dirty="0" smtClean="0">
              <a:effectLst/>
              <a:latin typeface="Times New Roman"/>
              <a:ea typeface="Times New Roman"/>
            </a:endParaRPr>
          </a:p>
          <a:p>
            <a:pPr marL="685800" marR="0" indent="-228600">
              <a:spcBef>
                <a:spcPts val="0"/>
              </a:spcBef>
              <a:spcAft>
                <a:spcPts val="300"/>
              </a:spcAft>
              <a:tabLst>
                <a:tab pos="685800" algn="l"/>
              </a:tabLst>
            </a:pPr>
            <a:r>
              <a:rPr lang="en-US" sz="1200" dirty="0" smtClean="0">
                <a:effectLst/>
                <a:latin typeface="Times New Roman"/>
                <a:ea typeface="Times New Roman"/>
              </a:rPr>
              <a:t>d.	To make the best use of resources, understand the health literacy level of the patient with any form of cognitive decline. </a:t>
            </a:r>
          </a:p>
          <a:p>
            <a:pPr marL="914400" marR="0" indent="-457200">
              <a:spcBef>
                <a:spcPts val="0"/>
              </a:spcBef>
              <a:spcAft>
                <a:spcPts val="300"/>
              </a:spcAft>
              <a:tabLst>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Patients must fully remember, understand, and be able to perform the tasks required to manage their diseases.</a:t>
            </a:r>
          </a:p>
          <a:p>
            <a:pPr marL="914400" marR="0" indent="-457200">
              <a:spcBef>
                <a:spcPts val="0"/>
              </a:spcBef>
              <a:spcAft>
                <a:spcPts val="300"/>
              </a:spcAft>
              <a:tabLst>
                <a:tab pos="685800" algn="l"/>
              </a:tabLst>
            </a:pPr>
            <a:r>
              <a:rPr lang="en-US" sz="1200" dirty="0" smtClean="0">
                <a:effectLst/>
                <a:latin typeface="Times New Roman"/>
                <a:ea typeface="Times New Roman"/>
              </a:rPr>
              <a:t>	ii.	Encourage the patient’s social network to be involved in helping the patient as much as possible.</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91</a:t>
            </a:fld>
            <a:endParaRPr lang="en-US" altLang="en-US" dirty="0"/>
          </a:p>
        </p:txBody>
      </p:sp>
    </p:spTree>
    <p:extLst>
      <p:ext uri="{BB962C8B-B14F-4D97-AF65-F5344CB8AC3E}">
        <p14:creationId xmlns:p14="http://schemas.microsoft.com/office/powerpoint/2010/main" val="77957916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228600" marR="0" indent="-228600">
              <a:spcBef>
                <a:spcPts val="600"/>
              </a:spcBef>
              <a:spcAft>
                <a:spcPts val="600"/>
              </a:spcAft>
            </a:pPr>
            <a:r>
              <a:rPr lang="en-US" dirty="0">
                <a:ea typeface="Times New Roman" panose="02020603050405020304" pitchFamily="18" charset="0"/>
              </a:rPr>
              <a:t>B. 	Alzheimer disease</a:t>
            </a:r>
          </a:p>
          <a:p>
            <a:pPr marL="457200" marR="0" indent="-228600">
              <a:spcBef>
                <a:spcPts val="0"/>
              </a:spcBef>
              <a:spcAft>
                <a:spcPts val="300"/>
              </a:spcAft>
              <a:tabLst>
                <a:tab pos="457200" algn="l"/>
              </a:tabLst>
            </a:pPr>
            <a:r>
              <a:rPr lang="en-US" dirty="0">
                <a:ea typeface="Times New Roman" panose="02020603050405020304" pitchFamily="18" charset="0"/>
              </a:rPr>
              <a:t>1.	Alzheimer disease</a:t>
            </a:r>
            <a:r>
              <a:rPr lang="en-US" b="1" dirty="0">
                <a:ea typeface="Times New Roman" panose="02020603050405020304" pitchFamily="18" charset="0"/>
              </a:rPr>
              <a:t> </a:t>
            </a:r>
            <a:r>
              <a:rPr lang="en-US" dirty="0">
                <a:ea typeface="Times New Roman" panose="02020603050405020304" pitchFamily="18" charset="0"/>
              </a:rPr>
              <a:t>is the most common form of dementia, accounting for 60% to 80% of all such cases.</a:t>
            </a:r>
          </a:p>
          <a:p>
            <a:pPr marL="685800" marR="0" indent="-228600">
              <a:spcBef>
                <a:spcPts val="0"/>
              </a:spcBef>
              <a:spcAft>
                <a:spcPts val="300"/>
              </a:spcAft>
              <a:tabLst>
                <a:tab pos="685800" algn="l"/>
              </a:tabLst>
            </a:pPr>
            <a:r>
              <a:rPr lang="en-US" dirty="0">
                <a:ea typeface="Times New Roman" panose="02020603050405020304" pitchFamily="18" charset="0"/>
              </a:rPr>
              <a:t>a.	More than 5 million people in the United States have </a:t>
            </a:r>
            <a:r>
              <a:rPr lang="en-US" dirty="0" smtClean="0">
                <a:ea typeface="Times New Roman" panose="02020603050405020304" pitchFamily="18" charset="0"/>
              </a:rPr>
              <a:t>Alzheimer disease.</a:t>
            </a:r>
            <a:endParaRPr lang="en-US" dirty="0">
              <a:ea typeface="Times New Roman" panose="02020603050405020304" pitchFamily="18" charset="0"/>
            </a:endParaRPr>
          </a:p>
          <a:p>
            <a:pPr marL="685800" marR="0" indent="-228600">
              <a:spcBef>
                <a:spcPts val="0"/>
              </a:spcBef>
              <a:spcAft>
                <a:spcPts val="300"/>
              </a:spcAft>
              <a:tabLst>
                <a:tab pos="685800" algn="l"/>
              </a:tabLst>
            </a:pPr>
            <a:r>
              <a:rPr lang="en-US" sz="1200" dirty="0" smtClean="0">
                <a:effectLst/>
                <a:latin typeface="Times New Roman"/>
                <a:ea typeface="Times New Roman"/>
              </a:rPr>
              <a:t>b.	National Alzheimer’s Project Act (2011)</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92</a:t>
            </a:fld>
            <a:endParaRPr lang="en-US" altLang="en-US" dirty="0"/>
          </a:p>
        </p:txBody>
      </p:sp>
    </p:spTree>
    <p:extLst>
      <p:ext uri="{BB962C8B-B14F-4D97-AF65-F5344CB8AC3E}">
        <p14:creationId xmlns:p14="http://schemas.microsoft.com/office/powerpoint/2010/main" val="271099306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2.	Disease stages</a:t>
            </a:r>
          </a:p>
          <a:p>
            <a:pPr marL="685800" marR="0" indent="-228600">
              <a:spcBef>
                <a:spcPts val="0"/>
              </a:spcBef>
              <a:spcAft>
                <a:spcPts val="300"/>
              </a:spcAft>
              <a:tabLst>
                <a:tab pos="685800" algn="l"/>
              </a:tabLst>
            </a:pPr>
            <a:r>
              <a:rPr lang="en-US" sz="1200" dirty="0" smtClean="0">
                <a:effectLst/>
                <a:latin typeface="Times New Roman"/>
                <a:ea typeface="Times New Roman"/>
              </a:rPr>
              <a:t>a.	Alzheimer disease is incurable, so the goal is:</a:t>
            </a:r>
          </a:p>
          <a:p>
            <a:pPr marL="685800" marR="0" indent="-228600">
              <a:spcBef>
                <a:spcPts val="0"/>
              </a:spcBef>
              <a:spcAft>
                <a:spcPts val="300"/>
              </a:spcAft>
              <a:tabLst>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Early identification</a:t>
            </a:r>
          </a:p>
          <a:p>
            <a:pPr marL="685800" marR="0" indent="-228600">
              <a:spcBef>
                <a:spcPts val="0"/>
              </a:spcBef>
              <a:spcAft>
                <a:spcPts val="300"/>
              </a:spcAft>
              <a:tabLst>
                <a:tab pos="685800" algn="l"/>
              </a:tabLst>
            </a:pPr>
            <a:r>
              <a:rPr lang="en-US" sz="1200" dirty="0" smtClean="0">
                <a:effectLst/>
                <a:latin typeface="Times New Roman"/>
                <a:ea typeface="Times New Roman"/>
              </a:rPr>
              <a:t>	ii.	Symptom recognition</a:t>
            </a:r>
          </a:p>
          <a:p>
            <a:pPr marL="685800" marR="0" indent="-228600">
              <a:spcBef>
                <a:spcPts val="0"/>
              </a:spcBef>
              <a:spcAft>
                <a:spcPts val="300"/>
              </a:spcAft>
              <a:tabLst>
                <a:tab pos="685800" algn="l"/>
              </a:tabLst>
            </a:pPr>
            <a:r>
              <a:rPr lang="en-US" sz="1200" dirty="0" smtClean="0">
                <a:effectLst/>
                <a:latin typeface="Times New Roman"/>
                <a:ea typeface="Times New Roman"/>
              </a:rPr>
              <a:t>	iii.	Prevention of progression to the extent possible</a:t>
            </a:r>
          </a:p>
          <a:p>
            <a:pPr marL="685800" marR="0" indent="-228600">
              <a:spcBef>
                <a:spcPts val="0"/>
              </a:spcBef>
              <a:spcAft>
                <a:spcPts val="300"/>
              </a:spcAft>
              <a:tabLst>
                <a:tab pos="685800" algn="l"/>
              </a:tabLst>
            </a:pPr>
            <a:r>
              <a:rPr lang="en-US" sz="1200" dirty="0" smtClean="0">
                <a:effectLst/>
                <a:latin typeface="Times New Roman"/>
                <a:ea typeface="Times New Roman"/>
              </a:rPr>
              <a:t>	iv.	Allocation of appropriate resources as soon as possible</a:t>
            </a:r>
          </a:p>
          <a:p>
            <a:pPr marL="685800" marR="0" indent="-228600">
              <a:spcBef>
                <a:spcPts val="0"/>
              </a:spcBef>
              <a:spcAft>
                <a:spcPts val="300"/>
              </a:spcAft>
              <a:tabLst>
                <a:tab pos="685800" algn="l"/>
              </a:tabLst>
            </a:pPr>
            <a:r>
              <a:rPr lang="en-US" sz="1200" dirty="0" smtClean="0">
                <a:effectLst/>
                <a:latin typeface="Times New Roman"/>
                <a:ea typeface="Times New Roman"/>
              </a:rPr>
              <a:t>b.	The disease is classified into three stages:</a:t>
            </a:r>
          </a:p>
          <a:p>
            <a:pPr marL="685800" marR="0" indent="-228600">
              <a:spcBef>
                <a:spcPts val="0"/>
              </a:spcBef>
              <a:spcAft>
                <a:spcPts val="300"/>
              </a:spcAft>
              <a:tabLst>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Mild</a:t>
            </a:r>
          </a:p>
          <a:p>
            <a:pPr marL="685800" marR="0" indent="-228600">
              <a:spcBef>
                <a:spcPts val="0"/>
              </a:spcBef>
              <a:spcAft>
                <a:spcPts val="300"/>
              </a:spcAft>
              <a:tabLst>
                <a:tab pos="685800" algn="l"/>
              </a:tabLst>
            </a:pPr>
            <a:r>
              <a:rPr lang="en-US" sz="1200" dirty="0" smtClean="0">
                <a:effectLst/>
                <a:latin typeface="Times New Roman"/>
                <a:ea typeface="Times New Roman"/>
              </a:rPr>
              <a:t>	ii.	Moderate</a:t>
            </a:r>
          </a:p>
          <a:p>
            <a:pPr marL="685800" marR="0" indent="-228600">
              <a:spcBef>
                <a:spcPts val="0"/>
              </a:spcBef>
              <a:spcAft>
                <a:spcPts val="300"/>
              </a:spcAft>
              <a:tabLst>
                <a:tab pos="685800" algn="l"/>
              </a:tabLst>
            </a:pPr>
            <a:r>
              <a:rPr lang="en-US" sz="1200" dirty="0" smtClean="0">
                <a:effectLst/>
                <a:latin typeface="Times New Roman"/>
                <a:ea typeface="Times New Roman"/>
              </a:rPr>
              <a:t>	iii.	Severe/end stage</a:t>
            </a:r>
          </a:p>
          <a:p>
            <a:pPr marL="457200" marR="0" indent="-228600">
              <a:spcBef>
                <a:spcPts val="0"/>
              </a:spcBef>
              <a:spcAft>
                <a:spcPts val="300"/>
              </a:spcAft>
              <a:tabLst>
                <a:tab pos="457200" algn="l"/>
              </a:tabLst>
            </a:pPr>
            <a:r>
              <a:rPr lang="en-US" sz="1200" dirty="0" smtClean="0">
                <a:effectLst/>
                <a:latin typeface="Times New Roman"/>
                <a:ea typeface="Times New Roman"/>
              </a:rPr>
              <a:t>3.	Early symptoms of Alzheimer disease may present 10 years or more before the patient develops further cognitive issues. </a:t>
            </a:r>
          </a:p>
          <a:p>
            <a:pPr marL="457200" marR="0" indent="-228600">
              <a:spcBef>
                <a:spcPts val="0"/>
              </a:spcBef>
              <a:spcAft>
                <a:spcPts val="300"/>
              </a:spcAft>
              <a:tabLst>
                <a:tab pos="457200" algn="l"/>
              </a:tabLst>
            </a:pPr>
            <a:r>
              <a:rPr lang="en-US" sz="1200" dirty="0" smtClean="0">
                <a:effectLst/>
                <a:latin typeface="Times New Roman"/>
                <a:ea typeface="Times New Roman"/>
              </a:rPr>
              <a:t>4.	Patients with early-stage disease have not lost the ability to function independently, but may have:</a:t>
            </a:r>
          </a:p>
          <a:p>
            <a:pPr marL="685800" marR="0" indent="-228600">
              <a:spcBef>
                <a:spcPts val="0"/>
              </a:spcBef>
              <a:spcAft>
                <a:spcPts val="300"/>
              </a:spcAft>
              <a:tabLst>
                <a:tab pos="685800" algn="l"/>
              </a:tabLst>
            </a:pPr>
            <a:r>
              <a:rPr lang="en-US" sz="1200" dirty="0" smtClean="0">
                <a:effectLst/>
                <a:latin typeface="Times New Roman"/>
                <a:ea typeface="Times New Roman"/>
              </a:rPr>
              <a:t>a.	Periods of forgetfulness or struggle to come up with the right words</a:t>
            </a:r>
          </a:p>
          <a:p>
            <a:pPr marL="685800" marR="0" indent="-228600">
              <a:spcBef>
                <a:spcPts val="0"/>
              </a:spcBef>
              <a:spcAft>
                <a:spcPts val="300"/>
              </a:spcAft>
              <a:tabLst>
                <a:tab pos="685800" algn="l"/>
              </a:tabLst>
            </a:pPr>
            <a:r>
              <a:rPr lang="en-US" sz="1200" dirty="0" smtClean="0">
                <a:effectLst/>
                <a:latin typeface="Times New Roman"/>
                <a:ea typeface="Times New Roman"/>
              </a:rPr>
              <a:t>b.	A loss of concentration</a:t>
            </a:r>
          </a:p>
          <a:p>
            <a:pPr marL="685800" marR="0" indent="-228600">
              <a:spcBef>
                <a:spcPts val="0"/>
              </a:spcBef>
              <a:spcAft>
                <a:spcPts val="300"/>
              </a:spcAft>
              <a:tabLst>
                <a:tab pos="685800" algn="l"/>
              </a:tabLst>
            </a:pPr>
            <a:r>
              <a:rPr lang="en-US" sz="1200" dirty="0" smtClean="0">
                <a:effectLst/>
                <a:latin typeface="Times New Roman"/>
                <a:ea typeface="Times New Roman"/>
              </a:rPr>
              <a:t>c.	Depression or apathy</a:t>
            </a:r>
          </a:p>
          <a:p>
            <a:pPr marL="685800" marR="0" indent="-228600">
              <a:spcBef>
                <a:spcPts val="0"/>
              </a:spcBef>
              <a:spcAft>
                <a:spcPts val="300"/>
              </a:spcAft>
              <a:tabLst>
                <a:tab pos="685800" algn="l"/>
              </a:tabLst>
            </a:pPr>
            <a:r>
              <a:rPr lang="en-US" sz="1200" dirty="0" smtClean="0">
                <a:effectLst/>
                <a:latin typeface="Times New Roman"/>
                <a:ea typeface="Times New Roman"/>
              </a:rPr>
              <a:t>d.	Issues with normal ADLs, such as paying bills or handling money</a:t>
            </a:r>
          </a:p>
          <a:p>
            <a:pPr marL="457200" marR="0" indent="-228600">
              <a:spcBef>
                <a:spcPts val="0"/>
              </a:spcBef>
              <a:spcAft>
                <a:spcPts val="300"/>
              </a:spcAft>
              <a:tabLst>
                <a:tab pos="457200" algn="l"/>
              </a:tabLst>
            </a:pPr>
            <a:r>
              <a:rPr lang="en-US" sz="1200" dirty="0" smtClean="0">
                <a:effectLst/>
                <a:latin typeface="Times New Roman"/>
                <a:ea typeface="Times New Roman"/>
              </a:rPr>
              <a:t>5.	Patients with moderate-stage disease:</a:t>
            </a:r>
          </a:p>
          <a:p>
            <a:pPr marL="685800" marR="0" indent="-228600">
              <a:spcBef>
                <a:spcPts val="0"/>
              </a:spcBef>
              <a:spcAft>
                <a:spcPts val="300"/>
              </a:spcAft>
              <a:tabLst>
                <a:tab pos="685800" algn="l"/>
              </a:tabLst>
            </a:pPr>
            <a:r>
              <a:rPr lang="en-US" sz="1200" dirty="0" smtClean="0">
                <a:effectLst/>
                <a:latin typeface="Times New Roman"/>
                <a:ea typeface="Times New Roman"/>
              </a:rPr>
              <a:t>a.	Exhibit problems with language, sensory, reasoning, and conscious thought</a:t>
            </a:r>
          </a:p>
          <a:p>
            <a:pPr marL="685800" marR="0" indent="-228600">
              <a:spcBef>
                <a:spcPts val="0"/>
              </a:spcBef>
              <a:spcAft>
                <a:spcPts val="300"/>
              </a:spcAft>
              <a:tabLst>
                <a:tab pos="685800" algn="l"/>
              </a:tabLst>
            </a:pPr>
            <a:r>
              <a:rPr lang="en-US" sz="1200" dirty="0" smtClean="0">
                <a:effectLst/>
                <a:latin typeface="Times New Roman"/>
                <a:ea typeface="Times New Roman"/>
              </a:rPr>
              <a:t>b.	Have hallucinations, disorientation, and confusion </a:t>
            </a:r>
          </a:p>
          <a:p>
            <a:pPr marL="685800" marR="0" indent="-228600">
              <a:spcBef>
                <a:spcPts val="0"/>
              </a:spcBef>
              <a:spcAft>
                <a:spcPts val="300"/>
              </a:spcAft>
              <a:tabLst>
                <a:tab pos="685800" algn="l"/>
              </a:tabLst>
            </a:pPr>
            <a:r>
              <a:rPr lang="en-US" sz="1200" dirty="0" smtClean="0">
                <a:effectLst/>
                <a:latin typeface="Times New Roman"/>
                <a:ea typeface="Times New Roman"/>
              </a:rPr>
              <a:t>c.	Begin to lose ability to perform ADLs (putting on shoes or clothing)</a:t>
            </a:r>
          </a:p>
          <a:p>
            <a:pPr marL="685800" marR="0" indent="-228600">
              <a:spcBef>
                <a:spcPts val="0"/>
              </a:spcBef>
              <a:spcAft>
                <a:spcPts val="300"/>
              </a:spcAft>
              <a:tabLst>
                <a:tab pos="685800" algn="l"/>
              </a:tabLst>
            </a:pPr>
            <a:r>
              <a:rPr lang="en-US" sz="1200" dirty="0" smtClean="0">
                <a:effectLst/>
                <a:latin typeface="Times New Roman"/>
                <a:ea typeface="Times New Roman"/>
              </a:rPr>
              <a:t>d.	Put a heavy workload on their primary caregivers; they will require more and more assistance as the disease progresses </a:t>
            </a:r>
          </a:p>
          <a:p>
            <a:pPr marL="457200" marR="0" indent="-228600">
              <a:spcBef>
                <a:spcPts val="0"/>
              </a:spcBef>
              <a:spcAft>
                <a:spcPts val="300"/>
              </a:spcAft>
              <a:tabLst>
                <a:tab pos="457200" algn="l"/>
              </a:tabLst>
            </a:pPr>
            <a:r>
              <a:rPr lang="en-US" sz="1200" dirty="0" smtClean="0">
                <a:effectLst/>
                <a:latin typeface="Times New Roman"/>
                <a:ea typeface="Times New Roman"/>
              </a:rPr>
              <a:t>6.	Patients with final or severe-stage disease, brain tissue begins to shrink significantly, so these patients:</a:t>
            </a:r>
          </a:p>
          <a:p>
            <a:pPr marL="685800" marR="0" indent="-228600">
              <a:spcBef>
                <a:spcPts val="0"/>
              </a:spcBef>
              <a:spcAft>
                <a:spcPts val="300"/>
              </a:spcAft>
              <a:tabLst>
                <a:tab pos="685800" algn="l"/>
              </a:tabLst>
            </a:pPr>
            <a:r>
              <a:rPr lang="en-US" sz="1200" dirty="0" smtClean="0">
                <a:effectLst/>
                <a:latin typeface="Times New Roman"/>
                <a:ea typeface="Times New Roman"/>
              </a:rPr>
              <a:t>a.	Are unable to communicate</a:t>
            </a:r>
          </a:p>
          <a:p>
            <a:pPr marL="685800" marR="0" indent="-228600">
              <a:spcBef>
                <a:spcPts val="0"/>
              </a:spcBef>
              <a:spcAft>
                <a:spcPts val="300"/>
              </a:spcAft>
              <a:tabLst>
                <a:tab pos="685800" algn="l"/>
              </a:tabLst>
            </a:pPr>
            <a:r>
              <a:rPr lang="en-US" sz="1200" dirty="0" smtClean="0">
                <a:effectLst/>
                <a:latin typeface="Times New Roman"/>
                <a:ea typeface="Times New Roman"/>
              </a:rPr>
              <a:t>b. 	Cannot perform ADLs</a:t>
            </a:r>
          </a:p>
          <a:p>
            <a:pPr marL="685800" marR="0" indent="-228600">
              <a:spcBef>
                <a:spcPts val="0"/>
              </a:spcBef>
              <a:spcAft>
                <a:spcPts val="300"/>
              </a:spcAft>
              <a:tabLst>
                <a:tab pos="685800" algn="l"/>
              </a:tabLst>
            </a:pPr>
            <a:r>
              <a:rPr lang="en-US" sz="1200" dirty="0" smtClean="0">
                <a:effectLst/>
                <a:latin typeface="Times New Roman"/>
                <a:ea typeface="Times New Roman"/>
              </a:rPr>
              <a:t>c.	Require around-the-clock care</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93</a:t>
            </a:fld>
            <a:endParaRPr lang="en-US" altLang="en-US" dirty="0"/>
          </a:p>
        </p:txBody>
      </p:sp>
    </p:spTree>
    <p:extLst>
      <p:ext uri="{BB962C8B-B14F-4D97-AF65-F5344CB8AC3E}">
        <p14:creationId xmlns:p14="http://schemas.microsoft.com/office/powerpoint/2010/main" val="123341777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 </a:t>
            </a:r>
          </a:p>
          <a:p>
            <a:endParaRPr lang="en-US" dirty="0"/>
          </a:p>
          <a:p>
            <a:pPr marL="457200" marR="0" indent="-228600" algn="l" defTabSz="914400" rtl="0" eaLnBrk="0" fontAlgn="base" latinLnBrk="0" hangingPunct="0">
              <a:lnSpc>
                <a:spcPct val="100000"/>
              </a:lnSpc>
              <a:spcBef>
                <a:spcPts val="0"/>
              </a:spcBef>
              <a:spcAft>
                <a:spcPts val="300"/>
              </a:spcAft>
              <a:buClrTx/>
              <a:buSzTx/>
              <a:buFontTx/>
              <a:buNone/>
              <a:tabLst>
                <a:tab pos="457200" algn="l"/>
              </a:tabLst>
              <a:defRPr/>
            </a:pPr>
            <a:r>
              <a:rPr lang="en-US" sz="1200" dirty="0" smtClean="0">
                <a:effectLst/>
                <a:latin typeface="Times New Roman"/>
                <a:ea typeface="Times New Roman"/>
              </a:rPr>
              <a:t>7.	These patients are very vulnerable to infections, as their normal defense mechanisms, hygiene, and ability to walk or swallow may be impaired.</a:t>
            </a:r>
          </a:p>
          <a:p>
            <a:pPr marL="457200" marR="0" indent="-228600">
              <a:spcBef>
                <a:spcPts val="0"/>
              </a:spcBef>
              <a:spcAft>
                <a:spcPts val="300"/>
              </a:spcAft>
              <a:tabLst>
                <a:tab pos="457200" algn="l"/>
              </a:tabLst>
            </a:pPr>
            <a:r>
              <a:rPr lang="en-US" sz="1200" dirty="0" smtClean="0">
                <a:effectLst/>
                <a:latin typeface="Times New Roman"/>
                <a:ea typeface="Times New Roman"/>
              </a:rPr>
              <a:t>8.	Monitoring </a:t>
            </a:r>
          </a:p>
          <a:p>
            <a:pPr marL="685800" marR="0" indent="-228600">
              <a:spcBef>
                <a:spcPts val="0"/>
              </a:spcBef>
              <a:spcAft>
                <a:spcPts val="300"/>
              </a:spcAft>
              <a:tabLst>
                <a:tab pos="457200" algn="l"/>
              </a:tabLst>
            </a:pPr>
            <a:r>
              <a:rPr lang="en-US" sz="1200" dirty="0" smtClean="0">
                <a:effectLst/>
                <a:latin typeface="Times New Roman"/>
                <a:ea typeface="Times New Roman"/>
              </a:rPr>
              <a:t>a.	The community paramedic should:</a:t>
            </a:r>
          </a:p>
          <a:p>
            <a:pPr marL="914400" marR="0" indent="-228600">
              <a:spcBef>
                <a:spcPts val="0"/>
              </a:spcBef>
              <a:spcAft>
                <a:spcPts val="300"/>
              </a:spcAft>
              <a:tabLst>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Monitor older patients for warning signs of Alzheimer disease </a:t>
            </a:r>
          </a:p>
          <a:p>
            <a:pPr marL="914400" marR="0" indent="-228600">
              <a:spcBef>
                <a:spcPts val="0"/>
              </a:spcBef>
              <a:spcAft>
                <a:spcPts val="300"/>
              </a:spcAft>
              <a:tabLst>
                <a:tab pos="685800" algn="l"/>
              </a:tabLst>
            </a:pPr>
            <a:r>
              <a:rPr lang="en-US" sz="1200" dirty="0" smtClean="0">
                <a:effectLst/>
                <a:latin typeface="Times New Roman"/>
                <a:ea typeface="Times New Roman"/>
              </a:rPr>
              <a:t>ii.	Document any changes that may be noticed/assessed </a:t>
            </a:r>
          </a:p>
          <a:p>
            <a:pPr marL="685800" marR="0" indent="-228600">
              <a:spcBef>
                <a:spcPts val="0"/>
              </a:spcBef>
              <a:spcAft>
                <a:spcPts val="300"/>
              </a:spcAft>
              <a:tabLst>
                <a:tab pos="457200" algn="l"/>
              </a:tabLst>
            </a:pPr>
            <a:r>
              <a:rPr lang="en-US" sz="1200" dirty="0" smtClean="0">
                <a:effectLst/>
                <a:latin typeface="Times New Roman"/>
                <a:ea typeface="Times New Roman"/>
              </a:rPr>
              <a:t>b.	Patients with diagnosed disease should be closely watched, as people with cognitive decline:</a:t>
            </a:r>
          </a:p>
          <a:p>
            <a:pPr marL="914400" marR="0" indent="-228600">
              <a:spcBef>
                <a:spcPts val="0"/>
              </a:spcBef>
              <a:spcAft>
                <a:spcPts val="300"/>
              </a:spcAft>
              <a:tabLst>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May experience either slow or rapid progression of their dementia</a:t>
            </a:r>
          </a:p>
          <a:p>
            <a:pPr marL="914400" marR="0" indent="-228600">
              <a:spcBef>
                <a:spcPts val="0"/>
              </a:spcBef>
              <a:spcAft>
                <a:spcPts val="300"/>
              </a:spcAft>
              <a:tabLst>
                <a:tab pos="685800" algn="l"/>
              </a:tabLst>
            </a:pPr>
            <a:r>
              <a:rPr lang="en-US" sz="1200" dirty="0" smtClean="0">
                <a:effectLst/>
                <a:latin typeface="Times New Roman"/>
                <a:ea typeface="Times New Roman"/>
              </a:rPr>
              <a:t>ii.	May have difficulties managing their other disease processes</a:t>
            </a:r>
          </a:p>
          <a:p>
            <a:pPr marL="685800" marR="0" indent="-228600">
              <a:spcBef>
                <a:spcPts val="0"/>
              </a:spcBef>
              <a:spcAft>
                <a:spcPts val="300"/>
              </a:spcAft>
              <a:tabLst>
                <a:tab pos="457200" algn="l"/>
              </a:tabLst>
            </a:pPr>
            <a:r>
              <a:rPr lang="en-US" sz="1200" dirty="0" smtClean="0">
                <a:effectLst/>
                <a:latin typeface="Times New Roman"/>
                <a:ea typeface="Times New Roman"/>
              </a:rPr>
              <a:t>c.	One of the best ways the community paramedic can monitor patients with Alzheimer disease is based on the time and location of visits.</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Watch patients in natural environment</a:t>
            </a:r>
          </a:p>
          <a:p>
            <a:pPr marL="971550" marR="0" indent="-285750">
              <a:spcBef>
                <a:spcPts val="0"/>
              </a:spcBef>
              <a:spcAft>
                <a:spcPts val="300"/>
              </a:spcAft>
              <a:buAutoNum type="romanLcPeriod" startAt="2"/>
              <a:tabLst>
                <a:tab pos="457200" algn="l"/>
                <a:tab pos="685800" algn="l"/>
              </a:tabLst>
            </a:pPr>
            <a:r>
              <a:rPr lang="en-US" sz="1200" dirty="0" smtClean="0">
                <a:effectLst/>
                <a:latin typeface="Times New Roman"/>
                <a:ea typeface="Times New Roman"/>
              </a:rPr>
              <a:t>Discuss the patient’s progression with family/significant others</a:t>
            </a:r>
          </a:p>
          <a:p>
            <a:pPr marL="457200" marR="0" indent="-228600">
              <a:spcBef>
                <a:spcPts val="0"/>
              </a:spcBef>
              <a:spcAft>
                <a:spcPts val="300"/>
              </a:spcAft>
              <a:tabLst>
                <a:tab pos="457200" algn="l"/>
              </a:tabLst>
            </a:pPr>
            <a:r>
              <a:rPr lang="en-US" sz="1200" dirty="0" smtClean="0">
                <a:effectLst/>
                <a:latin typeface="Times New Roman"/>
                <a:ea typeface="Times New Roman"/>
              </a:rPr>
              <a:t>9.	Patients with Alzheimer disease may be challenging to manage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Upset about loss of abilities or memories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Refuse all services</a:t>
            </a:r>
          </a:p>
          <a:p>
            <a:pPr marL="457200" marR="0" indent="-228600">
              <a:spcBef>
                <a:spcPts val="0"/>
              </a:spcBef>
              <a:spcAft>
                <a:spcPts val="300"/>
              </a:spcAft>
              <a:tabLst>
                <a:tab pos="457200" algn="l"/>
              </a:tabLst>
            </a:pPr>
            <a:r>
              <a:rPr lang="en-US" sz="1200" dirty="0" smtClean="0">
                <a:effectLst/>
                <a:latin typeface="Times New Roman"/>
                <a:ea typeface="Times New Roman"/>
              </a:rPr>
              <a:t>10.	 These patients are at high risk for:</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Self-neglect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Abuse</a:t>
            </a:r>
          </a:p>
          <a:p>
            <a:pPr marL="457200" marR="0" indent="-228600">
              <a:spcBef>
                <a:spcPts val="0"/>
              </a:spcBef>
              <a:spcAft>
                <a:spcPts val="300"/>
              </a:spcAft>
              <a:tabLst>
                <a:tab pos="457200" algn="l"/>
              </a:tabLst>
            </a:pPr>
            <a:r>
              <a:rPr lang="en-US" sz="1200" dirty="0" smtClean="0">
                <a:effectLst/>
                <a:latin typeface="Times New Roman"/>
                <a:ea typeface="Times New Roman"/>
              </a:rPr>
              <a:t>11.	 Refer such patients to the appropriate Adult Protective Services agency in the area. Follow local protocols.</a:t>
            </a:r>
          </a:p>
          <a:p>
            <a:pPr marL="971550" marR="0" indent="-285750">
              <a:spcBef>
                <a:spcPts val="0"/>
              </a:spcBef>
              <a:spcAft>
                <a:spcPts val="300"/>
              </a:spcAft>
              <a:buAutoNum type="romanLcPeriod" startAt="2"/>
              <a:tabLst>
                <a:tab pos="457200" algn="l"/>
                <a:tab pos="685800" algn="l"/>
              </a:tabLst>
            </a:pP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94</a:t>
            </a:fld>
            <a:endParaRPr lang="en-US" altLang="en-US" dirty="0"/>
          </a:p>
        </p:txBody>
      </p:sp>
    </p:spTree>
    <p:extLst>
      <p:ext uri="{BB962C8B-B14F-4D97-AF65-F5344CB8AC3E}">
        <p14:creationId xmlns:p14="http://schemas.microsoft.com/office/powerpoint/2010/main" val="299963137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dirty="0" smtClean="0">
                <a:ea typeface="Times New Roman" panose="02020603050405020304" pitchFamily="18" charset="0"/>
              </a:rPr>
              <a:t>12.</a:t>
            </a:r>
            <a:r>
              <a:rPr lang="en-US" dirty="0">
                <a:ea typeface="Times New Roman" panose="02020603050405020304" pitchFamily="18" charset="0"/>
              </a:rPr>
              <a:t>	</a:t>
            </a:r>
            <a:r>
              <a:rPr lang="en-US" dirty="0" smtClean="0">
                <a:ea typeface="Times New Roman" panose="02020603050405020304" pitchFamily="18" charset="0"/>
              </a:rPr>
              <a:t> Management </a:t>
            </a:r>
            <a:r>
              <a:rPr lang="en-US" dirty="0">
                <a:ea typeface="Times New Roman" panose="02020603050405020304" pitchFamily="18" charset="0"/>
              </a:rPr>
              <a:t>primarily geared toward:</a:t>
            </a:r>
          </a:p>
          <a:p>
            <a:pPr marL="914400" marR="0" indent="-457200">
              <a:spcBef>
                <a:spcPts val="0"/>
              </a:spcBef>
              <a:spcAft>
                <a:spcPts val="300"/>
              </a:spcAft>
              <a:tabLst>
                <a:tab pos="457200" algn="l"/>
                <a:tab pos="685800" algn="l"/>
              </a:tabLst>
            </a:pPr>
            <a:r>
              <a:rPr lang="en-US" dirty="0">
                <a:ea typeface="Times New Roman" panose="02020603050405020304" pitchFamily="18" charset="0"/>
              </a:rPr>
              <a:t>a.	Recognition of symptoms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b.	Recognition of changes in symptoms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c.	Monitoring for progression of the disease</a:t>
            </a:r>
          </a:p>
          <a:p>
            <a:pPr marL="457200" marR="0" indent="-228600">
              <a:spcBef>
                <a:spcPts val="0"/>
              </a:spcBef>
              <a:spcAft>
                <a:spcPts val="300"/>
              </a:spcAft>
              <a:tabLst>
                <a:tab pos="457200" algn="l"/>
              </a:tabLst>
            </a:pPr>
            <a:r>
              <a:rPr lang="en-US" sz="1200" dirty="0" smtClean="0">
                <a:effectLst/>
                <a:latin typeface="Times New Roman"/>
                <a:ea typeface="Times New Roman"/>
              </a:rPr>
              <a:t>13.	 Many behavioral and pharmacologic treatments are available for this disease, but there is no cure.</a:t>
            </a:r>
          </a:p>
          <a:p>
            <a:pPr marL="457200" marR="0" indent="-228600">
              <a:spcBef>
                <a:spcPts val="0"/>
              </a:spcBef>
              <a:spcAft>
                <a:spcPts val="300"/>
              </a:spcAft>
              <a:tabLst>
                <a:tab pos="457200" algn="l"/>
              </a:tabLst>
            </a:pPr>
            <a:r>
              <a:rPr lang="en-US" sz="1200" dirty="0" smtClean="0">
                <a:effectLst/>
                <a:latin typeface="Times New Roman"/>
                <a:ea typeface="Times New Roman"/>
              </a:rPr>
              <a:t>14. Medications prescribed for early stages of dementia may include cholinesterase inhibitors such as: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Aricept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Exelon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a:t>
            </a:r>
            <a:r>
              <a:rPr lang="en-US" sz="1200" dirty="0" err="1" smtClean="0">
                <a:effectLst/>
                <a:latin typeface="Times New Roman"/>
                <a:ea typeface="Times New Roman"/>
              </a:rPr>
              <a:t>Razadyne</a:t>
            </a:r>
            <a:endParaRPr lang="en-US" sz="1200" dirty="0" smtClean="0">
              <a:effectLst/>
              <a:latin typeface="Times New Roman"/>
              <a:ea typeface="Times New Roman"/>
            </a:endParaRPr>
          </a:p>
          <a:p>
            <a:pPr marL="457200" marR="0" indent="-228600">
              <a:spcBef>
                <a:spcPts val="0"/>
              </a:spcBef>
              <a:spcAft>
                <a:spcPts val="300"/>
              </a:spcAft>
              <a:tabLst>
                <a:tab pos="457200" algn="l"/>
              </a:tabLst>
            </a:pPr>
            <a:r>
              <a:rPr lang="en-US" sz="1200" dirty="0" smtClean="0">
                <a:effectLst/>
                <a:latin typeface="Times New Roman"/>
                <a:ea typeface="Times New Roman"/>
              </a:rPr>
              <a:t>15. Moderate or severe Alzheimer disease may require a combination of:</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Cholinesterase inhibitors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a:t>
            </a:r>
            <a:r>
              <a:rPr lang="en-US" sz="1200" i="1" dirty="0" smtClean="0">
                <a:effectLst/>
                <a:latin typeface="Times New Roman"/>
                <a:ea typeface="Times New Roman"/>
              </a:rPr>
              <a:t>N</a:t>
            </a:r>
            <a:r>
              <a:rPr lang="en-US" sz="1200" dirty="0" smtClean="0">
                <a:effectLst/>
                <a:latin typeface="Times New Roman"/>
                <a:ea typeface="Times New Roman"/>
              </a:rPr>
              <a:t>-methyl-</a:t>
            </a:r>
            <a:r>
              <a:rPr lang="en-US" sz="1200" cap="small" dirty="0" smtClean="0">
                <a:effectLst/>
                <a:latin typeface="Times New Roman"/>
                <a:ea typeface="Times New Roman"/>
              </a:rPr>
              <a:t>d</a:t>
            </a:r>
            <a:r>
              <a:rPr lang="en-US" sz="1200" dirty="0" smtClean="0">
                <a:effectLst/>
                <a:latin typeface="Times New Roman"/>
                <a:ea typeface="Times New Roman"/>
              </a:rPr>
              <a:t>-aspartate (NMDA)–receptor antagonist</a:t>
            </a:r>
          </a:p>
          <a:p>
            <a:pPr marL="457200" marR="0" indent="-228600">
              <a:spcBef>
                <a:spcPts val="0"/>
              </a:spcBef>
              <a:spcAft>
                <a:spcPts val="300"/>
              </a:spcAft>
              <a:tabLst>
                <a:tab pos="457200" algn="l"/>
              </a:tabLst>
            </a:pPr>
            <a:r>
              <a:rPr lang="en-US" sz="1200" dirty="0" smtClean="0">
                <a:effectLst/>
                <a:latin typeface="Times New Roman"/>
                <a:ea typeface="Times New Roman"/>
              </a:rPr>
              <a:t>16. Treatment for late stages of Alzheimer disease: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a:t>
            </a:r>
            <a:r>
              <a:rPr lang="en-US" sz="1200" dirty="0" err="1" smtClean="0">
                <a:effectLst/>
                <a:latin typeface="Times New Roman"/>
                <a:ea typeface="Times New Roman"/>
              </a:rPr>
              <a:t>Memantine</a:t>
            </a:r>
            <a:r>
              <a:rPr lang="en-US" sz="1200" dirty="0" smtClean="0">
                <a:effectLst/>
                <a:latin typeface="Times New Roman"/>
                <a:ea typeface="Times New Roman"/>
              </a:rPr>
              <a:t> (Namenda) </a:t>
            </a:r>
          </a:p>
          <a:p>
            <a:pPr marL="457200" marR="0" indent="-228600">
              <a:spcBef>
                <a:spcPts val="0"/>
              </a:spcBef>
              <a:spcAft>
                <a:spcPts val="300"/>
              </a:spcAft>
              <a:tabLst>
                <a:tab pos="457200" algn="l"/>
              </a:tabLst>
            </a:pPr>
            <a:r>
              <a:rPr lang="en-US" sz="1200" dirty="0" smtClean="0">
                <a:effectLst/>
                <a:latin typeface="Times New Roman"/>
                <a:ea typeface="Times New Roman"/>
              </a:rPr>
              <a:t>17. Behavioral changes and treatments have also been established to control: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Triggering situations</a:t>
            </a:r>
          </a:p>
          <a:p>
            <a:pPr marL="685800" marR="0" indent="-228600">
              <a:spcBef>
                <a:spcPts val="0"/>
              </a:spcBef>
              <a:spcAft>
                <a:spcPts val="300"/>
              </a:spcAft>
              <a:tabLst>
                <a:tab pos="457200" algn="l"/>
                <a:tab pos="685800" algn="l"/>
                <a:tab pos="457200" algn="l"/>
                <a:tab pos="685800" algn="l"/>
                <a:tab pos="1752600" algn="l"/>
              </a:tabLst>
            </a:pPr>
            <a:r>
              <a:rPr lang="en-US" sz="1200" dirty="0" smtClean="0">
                <a:effectLst/>
                <a:latin typeface="Times New Roman"/>
                <a:ea typeface="Times New Roman"/>
              </a:rPr>
              <a:t>b.	Irritability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Anxiety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Depression </a:t>
            </a:r>
          </a:p>
          <a:p>
            <a:pPr marL="457200" marR="0" indent="-228600">
              <a:spcBef>
                <a:spcPts val="0"/>
              </a:spcBef>
              <a:spcAft>
                <a:spcPts val="300"/>
              </a:spcAft>
              <a:tabLst>
                <a:tab pos="457200" algn="l"/>
              </a:tabLst>
            </a:pPr>
            <a:r>
              <a:rPr lang="en-US" sz="1200" dirty="0" smtClean="0">
                <a:effectLst/>
                <a:latin typeface="Times New Roman"/>
                <a:ea typeface="Times New Roman"/>
              </a:rPr>
              <a:t>18. Sleep disruptions may be addressed by ensuring routines are followed, and through use of medications such as: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Tricyclic antidepressants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Benzodiazepines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Atypical antipsychotics</a:t>
            </a:r>
          </a:p>
          <a:p>
            <a:pPr marL="457200" marR="0" indent="-228600">
              <a:spcBef>
                <a:spcPts val="0"/>
              </a:spcBef>
              <a:spcAft>
                <a:spcPts val="300"/>
              </a:spcAft>
              <a:tabLst>
                <a:tab pos="457200" algn="l"/>
              </a:tabLst>
            </a:pPr>
            <a:r>
              <a:rPr lang="en-US" sz="1200" dirty="0" smtClean="0">
                <a:effectLst/>
                <a:latin typeface="Times New Roman"/>
                <a:ea typeface="Times New Roman"/>
              </a:rPr>
              <a:t>19. Notify the medical director if the patient uses alternative treatments, herbal remedies, and dietary supplements. </a:t>
            </a:r>
          </a:p>
          <a:p>
            <a:pPr marL="457200" marR="0" indent="-228600">
              <a:spcBef>
                <a:spcPts val="0"/>
              </a:spcBef>
              <a:spcAft>
                <a:spcPts val="300"/>
              </a:spcAft>
              <a:tabLst>
                <a:tab pos="457200" algn="l"/>
              </a:tabLst>
            </a:pPr>
            <a:r>
              <a:rPr lang="en-US" sz="1200" dirty="0" smtClean="0">
                <a:effectLst/>
                <a:latin typeface="Times New Roman"/>
                <a:ea typeface="Times New Roman"/>
              </a:rPr>
              <a:t>20.	 Navigate the patient and caregiver to local outreach services to provide additional support.</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95</a:t>
            </a:fld>
            <a:endParaRPr lang="en-US" altLang="en-US" dirty="0"/>
          </a:p>
        </p:txBody>
      </p:sp>
    </p:spTree>
    <p:extLst>
      <p:ext uri="{BB962C8B-B14F-4D97-AF65-F5344CB8AC3E}">
        <p14:creationId xmlns:p14="http://schemas.microsoft.com/office/powerpoint/2010/main" val="260273399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dirty="0" smtClean="0">
                <a:ea typeface="Times New Roman" panose="02020603050405020304" pitchFamily="18" charset="0"/>
              </a:rPr>
              <a:t>21. Education</a:t>
            </a:r>
            <a:endParaRPr lang="en-US" dirty="0">
              <a:ea typeface="Times New Roman" panose="02020603050405020304" pitchFamily="18" charset="0"/>
            </a:endParaRPr>
          </a:p>
          <a:p>
            <a:pPr marL="914400" marR="0" indent="-457200">
              <a:spcBef>
                <a:spcPts val="0"/>
              </a:spcBef>
              <a:spcAft>
                <a:spcPts val="300"/>
              </a:spcAft>
              <a:tabLst>
                <a:tab pos="457200" algn="l"/>
                <a:tab pos="685800" algn="l"/>
              </a:tabLst>
            </a:pPr>
            <a:r>
              <a:rPr lang="en-US" dirty="0">
                <a:ea typeface="Times New Roman" panose="02020603050405020304" pitchFamily="18" charset="0"/>
              </a:rPr>
              <a:t>a.	Many resources </a:t>
            </a:r>
            <a:r>
              <a:rPr lang="en-US" dirty="0" smtClean="0">
                <a:ea typeface="Times New Roman" panose="02020603050405020304" pitchFamily="18" charset="0"/>
              </a:rPr>
              <a:t>are available.</a:t>
            </a:r>
            <a:endParaRPr lang="en-US" dirty="0">
              <a:ea typeface="Times New Roman" panose="02020603050405020304" pitchFamily="18" charset="0"/>
            </a:endParaRPr>
          </a:p>
          <a:p>
            <a:pPr marL="914400" marR="0" indent="-457200">
              <a:spcBef>
                <a:spcPts val="0"/>
              </a:spcBef>
              <a:spcAft>
                <a:spcPts val="300"/>
              </a:spcAft>
              <a:tabLst>
                <a:tab pos="457200" algn="l"/>
                <a:tab pos="685800" algn="l"/>
              </a:tabLst>
            </a:pPr>
            <a:r>
              <a:rPr lang="en-US" dirty="0">
                <a:ea typeface="Times New Roman" panose="02020603050405020304" pitchFamily="18" charset="0"/>
              </a:rPr>
              <a:t>	i.	Alzheimer’s Association helpline, website, local chapters</a:t>
            </a:r>
          </a:p>
          <a:p>
            <a:pPr marL="914400" marR="0" indent="-457200">
              <a:spcBef>
                <a:spcPts val="0"/>
              </a:spcBef>
              <a:spcAft>
                <a:spcPts val="300"/>
              </a:spcAft>
              <a:tabLst>
                <a:tab pos="457200" algn="l"/>
                <a:tab pos="685800" algn="l"/>
              </a:tabLst>
            </a:pPr>
            <a:r>
              <a:rPr lang="en-US" dirty="0">
                <a:ea typeface="Times New Roman" panose="02020603050405020304" pitchFamily="18" charset="0"/>
              </a:rPr>
              <a:t>	ii.	Only possible to educate </a:t>
            </a:r>
            <a:r>
              <a:rPr lang="en-US" dirty="0" smtClean="0">
                <a:ea typeface="Times New Roman" panose="02020603050405020304" pitchFamily="18" charset="0"/>
              </a:rPr>
              <a:t>patients in the </a:t>
            </a:r>
            <a:r>
              <a:rPr lang="en-US" dirty="0">
                <a:ea typeface="Times New Roman" panose="02020603050405020304" pitchFamily="18" charset="0"/>
              </a:rPr>
              <a:t>early stages of disease; </a:t>
            </a:r>
            <a:r>
              <a:rPr lang="en-US" dirty="0" smtClean="0">
                <a:ea typeface="Times New Roman" panose="02020603050405020304" pitchFamily="18" charset="0"/>
              </a:rPr>
              <a:t>in later stages refocus </a:t>
            </a:r>
            <a:r>
              <a:rPr lang="en-US" dirty="0">
                <a:ea typeface="Times New Roman" panose="02020603050405020304" pitchFamily="18" charset="0"/>
              </a:rPr>
              <a:t>education to caregivers</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96</a:t>
            </a:fld>
            <a:endParaRPr lang="en-US" altLang="en-US" dirty="0"/>
          </a:p>
        </p:txBody>
      </p:sp>
    </p:spTree>
    <p:extLst>
      <p:ext uri="{BB962C8B-B14F-4D97-AF65-F5344CB8AC3E}">
        <p14:creationId xmlns:p14="http://schemas.microsoft.com/office/powerpoint/2010/main" val="417477146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a:t>
            </a:r>
            <a:r>
              <a:rPr lang="en-US" dirty="0" smtClean="0"/>
              <a:t>Outline</a:t>
            </a:r>
          </a:p>
          <a:p>
            <a:endParaRPr lang="en-US" dirty="0"/>
          </a:p>
          <a:p>
            <a:pPr marL="228600" marR="0" indent="-228600">
              <a:spcBef>
                <a:spcPts val="600"/>
              </a:spcBef>
              <a:spcAft>
                <a:spcPts val="600"/>
              </a:spcAft>
            </a:pPr>
            <a:r>
              <a:rPr lang="en-US" dirty="0">
                <a:ea typeface="Times New Roman" panose="02020603050405020304" pitchFamily="18" charset="0"/>
              </a:rPr>
              <a:t>C. 	Parkinson disease</a:t>
            </a:r>
          </a:p>
          <a:p>
            <a:pPr marL="457200" marR="0" indent="-228600">
              <a:spcBef>
                <a:spcPts val="0"/>
              </a:spcBef>
              <a:spcAft>
                <a:spcPts val="300"/>
              </a:spcAft>
              <a:tabLst>
                <a:tab pos="457200" algn="l"/>
              </a:tabLst>
            </a:pPr>
            <a:r>
              <a:rPr lang="en-US" sz="1200" dirty="0" smtClean="0">
                <a:effectLst/>
                <a:latin typeface="Times New Roman"/>
                <a:ea typeface="Times New Roman"/>
              </a:rPr>
              <a:t>1.	Parkinson disease is a chronic neurologic disease that affects motor neuron response.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Believed to arise secondary to the loss of production of dopamine or the inability to produce an appropriate amount of dopamine</a:t>
            </a:r>
          </a:p>
          <a:p>
            <a:pPr marL="457200" marR="0" indent="-228600">
              <a:spcBef>
                <a:spcPts val="0"/>
              </a:spcBef>
              <a:spcAft>
                <a:spcPts val="300"/>
              </a:spcAft>
              <a:tabLst>
                <a:tab pos="457200" algn="l"/>
              </a:tabLst>
            </a:pPr>
            <a:r>
              <a:rPr lang="en-US" sz="1200" dirty="0" smtClean="0">
                <a:effectLst/>
                <a:latin typeface="Times New Roman"/>
                <a:ea typeface="Times New Roman"/>
              </a:rPr>
              <a:t>2.	Patients commonly experience symptoms such as: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Tremor</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Trembling or stiffness in the extremities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Slow movement</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Poor coordination and/or balance</a:t>
            </a:r>
          </a:p>
          <a:p>
            <a:pPr marL="457200" marR="0" indent="-228600">
              <a:spcBef>
                <a:spcPts val="0"/>
              </a:spcBef>
              <a:spcAft>
                <a:spcPts val="300"/>
              </a:spcAft>
              <a:tabLst>
                <a:tab pos="457200" algn="l"/>
              </a:tabLst>
            </a:pPr>
            <a:r>
              <a:rPr lang="en-US" sz="1200" dirty="0" smtClean="0">
                <a:effectLst/>
                <a:latin typeface="Times New Roman"/>
                <a:ea typeface="Times New Roman"/>
              </a:rPr>
              <a:t>3.	Patients progress to severe symptoms such as trouble or inability to:</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Chew</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Swallow</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Speak</a:t>
            </a:r>
          </a:p>
          <a:p>
            <a:pPr marL="457200" marR="0" indent="-228600">
              <a:spcBef>
                <a:spcPts val="0"/>
              </a:spcBef>
              <a:spcAft>
                <a:spcPts val="300"/>
              </a:spcAft>
              <a:tabLst>
                <a:tab pos="457200" algn="l"/>
              </a:tabLst>
            </a:pPr>
            <a:r>
              <a:rPr lang="en-US" sz="1200" dirty="0" smtClean="0">
                <a:effectLst/>
                <a:latin typeface="Times New Roman"/>
                <a:ea typeface="Times New Roman"/>
              </a:rPr>
              <a:t>4.	Many genetic and environmental factors may also influence the development of Parkinson disease.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Disease affects approximately 500,000 people in the United States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Average onset of 60 years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Prevalence increased: greater awareness, better identification</a:t>
            </a:r>
          </a:p>
          <a:p>
            <a:pPr marL="457200" marR="0" indent="-228600">
              <a:spcBef>
                <a:spcPts val="0"/>
              </a:spcBef>
              <a:spcAft>
                <a:spcPts val="300"/>
              </a:spcAft>
              <a:tabLst>
                <a:tab pos="457200" algn="l"/>
              </a:tabLst>
            </a:pPr>
            <a:r>
              <a:rPr lang="en-US" sz="1200" dirty="0" smtClean="0">
                <a:effectLst/>
                <a:latin typeface="Times New Roman"/>
                <a:ea typeface="Times New Roman"/>
              </a:rPr>
              <a:t>5.	The diagnosis is based on medical history, neurologic examination results, and symptoms.</a:t>
            </a:r>
          </a:p>
          <a:p>
            <a:pPr marL="457200" marR="0" indent="-228600">
              <a:spcBef>
                <a:spcPts val="0"/>
              </a:spcBef>
              <a:spcAft>
                <a:spcPts val="300"/>
              </a:spcAft>
              <a:tabLst>
                <a:tab pos="457200" algn="l"/>
              </a:tabLst>
            </a:pPr>
            <a:r>
              <a:rPr lang="en-US" sz="1200" dirty="0" smtClean="0">
                <a:effectLst/>
                <a:latin typeface="Times New Roman"/>
                <a:ea typeface="Times New Roman"/>
              </a:rPr>
              <a:t>6.	Four symptoms are used as the basis for diagnosis: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Tremor</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a:t>
            </a:r>
            <a:r>
              <a:rPr lang="en-US" sz="1200" dirty="0" err="1" smtClean="0">
                <a:effectLst/>
                <a:latin typeface="Times New Roman"/>
                <a:ea typeface="Times New Roman"/>
              </a:rPr>
              <a:t>Bradykinesia</a:t>
            </a:r>
            <a:endParaRPr lang="en-US" sz="1200" dirty="0" smtClean="0">
              <a:effectLst/>
              <a:latin typeface="Times New Roman"/>
              <a:ea typeface="Times New Roman"/>
            </a:endParaRP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Postural instability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d.	Rigidity</a:t>
            </a: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97</a:t>
            </a:fld>
            <a:endParaRPr lang="en-US" altLang="en-US" dirty="0"/>
          </a:p>
        </p:txBody>
      </p:sp>
    </p:spTree>
    <p:extLst>
      <p:ext uri="{BB962C8B-B14F-4D97-AF65-F5344CB8AC3E}">
        <p14:creationId xmlns:p14="http://schemas.microsoft.com/office/powerpoint/2010/main" val="90617142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7.	Disease stages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Each person progresses with Parkinson disease differently.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Different symptoms may accompany progression, such as: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Depression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Emotional changes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iii.	Difficulty swallowing</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iv.	Speech control</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v.	Dysuria</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vi.	Sleep disturbances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vii.	Dementia</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viii. Orthostatic hypotension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ix.	Dystonia</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x.	Sexual dysfunction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xi.	Overall fatigue.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General stages include mild, moderate, and advanced disease.</a:t>
            </a:r>
          </a:p>
          <a:p>
            <a:pPr marL="457200" marR="0" indent="-228600">
              <a:spcBef>
                <a:spcPts val="0"/>
              </a:spcBef>
              <a:spcAft>
                <a:spcPts val="300"/>
              </a:spcAft>
              <a:tabLst>
                <a:tab pos="457200" algn="l"/>
              </a:tabLst>
            </a:pPr>
            <a:r>
              <a:rPr lang="en-US" sz="1200" dirty="0" smtClean="0">
                <a:effectLst/>
                <a:latin typeface="Times New Roman"/>
                <a:ea typeface="Times New Roman"/>
              </a:rPr>
              <a:t>8.	Mild Parkinson disease: beginning stage and generally associated with only minimal symptoms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Patients do not require significant changes in ADLs but do continue to experience the primary four symptoms, sometimes unilaterally.</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Most of the time, symptoms resolve with medication and exercise.</a:t>
            </a:r>
          </a:p>
          <a:p>
            <a:pPr marL="457200" marR="0" indent="-228600">
              <a:spcBef>
                <a:spcPts val="0"/>
              </a:spcBef>
              <a:spcAft>
                <a:spcPts val="300"/>
              </a:spcAft>
              <a:tabLst>
                <a:tab pos="457200" algn="l"/>
              </a:tabLst>
            </a:pPr>
            <a:r>
              <a:rPr lang="en-US" sz="1200" dirty="0" smtClean="0">
                <a:effectLst/>
                <a:latin typeface="Times New Roman"/>
                <a:ea typeface="Times New Roman"/>
              </a:rPr>
              <a:t>9.	Moderate Parkinson disease: generally affects the body bilaterally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Patients experience episodes such as: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a:t>
            </a:r>
            <a:r>
              <a:rPr lang="en-US" sz="1200" dirty="0" err="1" smtClean="0">
                <a:effectLst/>
                <a:latin typeface="Times New Roman"/>
                <a:ea typeface="Times New Roman"/>
              </a:rPr>
              <a:t>i</a:t>
            </a:r>
            <a:r>
              <a:rPr lang="en-US" sz="1200" dirty="0" smtClean="0">
                <a:effectLst/>
                <a:latin typeface="Times New Roman"/>
                <a:ea typeface="Times New Roman"/>
              </a:rPr>
              <a:t>.	Freezing (movement of the body drastically slows)</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	ii.	Trouble balancing or incoordination</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b.	Medications may become ineffective when their therapeutic levels decline.</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c.	Some physical therapy or occupational therapy is required.</a:t>
            </a:r>
          </a:p>
          <a:p>
            <a:pPr marL="457200" marR="0" indent="-228600">
              <a:spcBef>
                <a:spcPts val="0"/>
              </a:spcBef>
              <a:spcAft>
                <a:spcPts val="300"/>
              </a:spcAft>
              <a:tabLst>
                <a:tab pos="457200" algn="l"/>
              </a:tabLst>
            </a:pPr>
            <a:r>
              <a:rPr lang="en-US" sz="1200" dirty="0" smtClean="0">
                <a:effectLst/>
                <a:latin typeface="Times New Roman"/>
                <a:ea typeface="Times New Roman"/>
              </a:rPr>
              <a:t>10.	 Advanced Parkinson disease:  </a:t>
            </a:r>
          </a:p>
          <a:p>
            <a:pPr marL="685800" marR="0" indent="-228600">
              <a:spcBef>
                <a:spcPts val="0"/>
              </a:spcBef>
              <a:spcAft>
                <a:spcPts val="300"/>
              </a:spcAft>
              <a:tabLst>
                <a:tab pos="457200" algn="l"/>
                <a:tab pos="685800" algn="l"/>
              </a:tabLst>
            </a:pPr>
            <a:r>
              <a:rPr lang="en-US" sz="1200" dirty="0" smtClean="0">
                <a:effectLst/>
                <a:latin typeface="Times New Roman"/>
                <a:ea typeface="Times New Roman"/>
              </a:rPr>
              <a:t>a.	Patients:</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Require assistance almost around the clock</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Are unable to live by themselves</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iii.	Generally are unable to walk, and may require wheelchairs or hospital beds </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iv.	May not respond to medications or therapies</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v.	Progression of the disease may be slow</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98</a:t>
            </a:fld>
            <a:endParaRPr lang="en-US" altLang="en-US" dirty="0"/>
          </a:p>
        </p:txBody>
      </p:sp>
    </p:spTree>
    <p:extLst>
      <p:ext uri="{BB962C8B-B14F-4D97-AF65-F5344CB8AC3E}">
        <p14:creationId xmlns:p14="http://schemas.microsoft.com/office/powerpoint/2010/main" val="196121544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Lecture Outline</a:t>
            </a:r>
          </a:p>
          <a:p>
            <a:endParaRPr lang="en-US" dirty="0"/>
          </a:p>
          <a:p>
            <a:pPr marL="457200" marR="0" indent="-228600">
              <a:spcBef>
                <a:spcPts val="0"/>
              </a:spcBef>
              <a:spcAft>
                <a:spcPts val="300"/>
              </a:spcAft>
              <a:tabLst>
                <a:tab pos="457200" algn="l"/>
              </a:tabLst>
            </a:pPr>
            <a:r>
              <a:rPr lang="en-US" sz="1200" dirty="0" smtClean="0">
                <a:effectLst/>
                <a:latin typeface="Times New Roman"/>
                <a:ea typeface="Times New Roman"/>
              </a:rPr>
              <a:t>11.	 Monitoring  </a:t>
            </a:r>
          </a:p>
          <a:p>
            <a:pPr marL="685800" marR="0" indent="-228600">
              <a:spcBef>
                <a:spcPts val="0"/>
              </a:spcBef>
              <a:spcAft>
                <a:spcPts val="300"/>
              </a:spcAft>
              <a:tabLst>
                <a:tab pos="457200" algn="l"/>
              </a:tabLst>
            </a:pPr>
            <a:r>
              <a:rPr lang="en-US" sz="1200" dirty="0" smtClean="0">
                <a:effectLst/>
                <a:latin typeface="Times New Roman"/>
                <a:ea typeface="Times New Roman"/>
              </a:rPr>
              <a:t>a.	Closely monitor patients to watch the progression of the disease and to decrease the issues surrounding comorbidities or conditions that can become severe if not managed effectively. </a:t>
            </a:r>
          </a:p>
          <a:p>
            <a:pPr marL="685800" marR="0" indent="-228600">
              <a:spcBef>
                <a:spcPts val="0"/>
              </a:spcBef>
              <a:spcAft>
                <a:spcPts val="300"/>
              </a:spcAft>
              <a:tabLst>
                <a:tab pos="457200" algn="l"/>
              </a:tabLst>
            </a:pPr>
            <a:r>
              <a:rPr lang="en-US" sz="1200" dirty="0" smtClean="0">
                <a:effectLst/>
                <a:latin typeface="Times New Roman"/>
                <a:ea typeface="Times New Roman"/>
              </a:rPr>
              <a:t>b. Because these issues cause further complications and can cause death, patients should be assessed for:</a:t>
            </a:r>
          </a:p>
          <a:p>
            <a:pPr marL="914400" marR="0" indent="-228600">
              <a:spcBef>
                <a:spcPts val="0"/>
              </a:spcBef>
              <a:spcAft>
                <a:spcPts val="300"/>
              </a:spcAft>
              <a:tabLst>
                <a:tab pos="457200" algn="l"/>
                <a:tab pos="685800" algn="l"/>
              </a:tabLst>
            </a:pPr>
            <a:r>
              <a:rPr lang="en-US" sz="1200" dirty="0" err="1" smtClean="0">
                <a:effectLst/>
                <a:latin typeface="Times New Roman"/>
                <a:ea typeface="Times New Roman"/>
              </a:rPr>
              <a:t>i</a:t>
            </a:r>
            <a:r>
              <a:rPr lang="en-US" sz="1200" dirty="0" smtClean="0">
                <a:effectLst/>
                <a:latin typeface="Times New Roman"/>
                <a:ea typeface="Times New Roman"/>
              </a:rPr>
              <a:t>.	Genitourinary symptoms</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	Fall risks</a:t>
            </a:r>
          </a:p>
          <a:p>
            <a:pPr marL="914400" marR="0" indent="-228600">
              <a:spcBef>
                <a:spcPts val="0"/>
              </a:spcBef>
              <a:spcAft>
                <a:spcPts val="300"/>
              </a:spcAft>
              <a:tabLst>
                <a:tab pos="457200" algn="l"/>
                <a:tab pos="685800" algn="l"/>
              </a:tabLst>
            </a:pPr>
            <a:r>
              <a:rPr lang="en-US" sz="1200" dirty="0" smtClean="0">
                <a:effectLst/>
                <a:latin typeface="Times New Roman"/>
                <a:ea typeface="Times New Roman"/>
              </a:rPr>
              <a:t>iii.	Gastrointestinal issues</a:t>
            </a:r>
          </a:p>
          <a:p>
            <a:pPr marL="685800" marR="0" indent="-228600">
              <a:spcBef>
                <a:spcPts val="0"/>
              </a:spcBef>
              <a:spcAft>
                <a:spcPts val="300"/>
              </a:spcAft>
              <a:tabLst>
                <a:tab pos="457200" algn="l"/>
              </a:tabLst>
            </a:pPr>
            <a:r>
              <a:rPr lang="en-US" sz="1200" dirty="0" smtClean="0">
                <a:effectLst/>
                <a:latin typeface="Times New Roman"/>
                <a:ea typeface="Times New Roman"/>
              </a:rPr>
              <a:t>c. Follow the plan of care and local protocols.</a:t>
            </a:r>
          </a:p>
          <a:p>
            <a:endParaRPr lang="en-US" dirty="0"/>
          </a:p>
        </p:txBody>
      </p:sp>
      <p:sp>
        <p:nvSpPr>
          <p:cNvPr id="4" name="Slide Number Placeholder 3"/>
          <p:cNvSpPr>
            <a:spLocks noGrp="1"/>
          </p:cNvSpPr>
          <p:nvPr>
            <p:ph type="sldNum" sz="quarter" idx="10"/>
          </p:nvPr>
        </p:nvSpPr>
        <p:spPr/>
        <p:txBody>
          <a:bodyPr/>
          <a:lstStyle/>
          <a:p>
            <a:fld id="{8E216C51-FE2C-4B40-8DEA-FA0CE26D0BF2}" type="slidenum">
              <a:rPr lang="en-US" altLang="en-US" smtClean="0"/>
              <a:pPr/>
              <a:t>99</a:t>
            </a:fld>
            <a:endParaRPr lang="en-US" altLang="en-US" dirty="0"/>
          </a:p>
        </p:txBody>
      </p:sp>
    </p:spTree>
    <p:extLst>
      <p:ext uri="{BB962C8B-B14F-4D97-AF65-F5344CB8AC3E}">
        <p14:creationId xmlns:p14="http://schemas.microsoft.com/office/powerpoint/2010/main" val="2809592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007310"/>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6045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5682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7700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73127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478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478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3084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09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02412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911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59364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07691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050" name="Rectangle 3"/>
          <p:cNvSpPr>
            <a:spLocks noGrp="1" noChangeArrowheads="1"/>
          </p:cNvSpPr>
          <p:nvPr>
            <p:ph type="body" idx="1"/>
          </p:nvPr>
        </p:nvSpPr>
        <p:spPr bwMode="auto">
          <a:xfrm>
            <a:off x="685800" y="1447800"/>
            <a:ext cx="7772400" cy="4800600"/>
          </a:xfrm>
          <a:prstGeom prst="rect">
            <a:avLst/>
          </a:prstGeom>
          <a:noFill/>
          <a:ln w="19050">
            <a:noFill/>
            <a:miter lim="800000"/>
            <a:headEnd/>
            <a:tailEnd/>
          </a:ln>
        </p:spPr>
        <p:txBody>
          <a:bodyPr vert="horz" wrap="square" lIns="228600" tIns="182880" rIns="91440" bIns="9144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28003" name="Rectangle 2"/>
          <p:cNvSpPr>
            <a:spLocks noGrp="1" noChangeArrowheads="1"/>
          </p:cNvSpPr>
          <p:nvPr>
            <p:ph type="title"/>
          </p:nvPr>
        </p:nvSpPr>
        <p:spPr bwMode="auto">
          <a:xfrm>
            <a:off x="685800" y="228600"/>
            <a:ext cx="7772400" cy="914400"/>
          </a:xfrm>
          <a:prstGeom prst="rect">
            <a:avLst/>
          </a:prstGeom>
          <a:noFill/>
          <a:ln w="9525">
            <a:noFill/>
            <a:miter lim="800000"/>
            <a:headEnd/>
            <a:tailEnd/>
          </a:ln>
          <a:effectLst>
            <a:outerShdw blurRad="25400" dist="12700" dir="2700000" algn="ctr" rotWithShape="0">
              <a:schemeClr val="tx1">
                <a:alpha val="73000"/>
              </a:schemeClr>
            </a:outerShdw>
          </a:effectLs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ctr" rtl="0" eaLnBrk="0" fontAlgn="base" hangingPunct="0">
        <a:lnSpc>
          <a:spcPct val="90000"/>
        </a:lnSpc>
        <a:spcBef>
          <a:spcPct val="0"/>
        </a:spcBef>
        <a:spcAft>
          <a:spcPct val="0"/>
        </a:spcAft>
        <a:defRPr sz="4000" b="1">
          <a:solidFill>
            <a:schemeClr val="bg1">
              <a:lumMod val="75000"/>
            </a:schemeClr>
          </a:solidFill>
          <a:latin typeface="+mj-lt"/>
          <a:ea typeface="+mj-ea"/>
          <a:cs typeface="+mj-cs"/>
        </a:defRPr>
      </a:lvl1pPr>
      <a:lvl2pPr algn="ctr" rtl="0" eaLnBrk="0" fontAlgn="base" hangingPunct="0">
        <a:lnSpc>
          <a:spcPct val="90000"/>
        </a:lnSpc>
        <a:spcBef>
          <a:spcPct val="0"/>
        </a:spcBef>
        <a:spcAft>
          <a:spcPct val="0"/>
        </a:spcAft>
        <a:defRPr sz="4000" b="1">
          <a:solidFill>
            <a:srgbClr val="F37021"/>
          </a:solidFill>
          <a:latin typeface="Arial" charset="0"/>
          <a:ea typeface="ヒラギノ角ゴ Pro W3" pitchFamily="1" charset="-128"/>
        </a:defRPr>
      </a:lvl2pPr>
      <a:lvl3pPr algn="ctr" rtl="0" eaLnBrk="0" fontAlgn="base" hangingPunct="0">
        <a:lnSpc>
          <a:spcPct val="90000"/>
        </a:lnSpc>
        <a:spcBef>
          <a:spcPct val="0"/>
        </a:spcBef>
        <a:spcAft>
          <a:spcPct val="0"/>
        </a:spcAft>
        <a:defRPr sz="4000" b="1">
          <a:solidFill>
            <a:srgbClr val="F37021"/>
          </a:solidFill>
          <a:latin typeface="Arial" charset="0"/>
          <a:ea typeface="ヒラギノ角ゴ Pro W3" pitchFamily="1" charset="-128"/>
        </a:defRPr>
      </a:lvl3pPr>
      <a:lvl4pPr algn="ctr" rtl="0" eaLnBrk="0" fontAlgn="base" hangingPunct="0">
        <a:lnSpc>
          <a:spcPct val="90000"/>
        </a:lnSpc>
        <a:spcBef>
          <a:spcPct val="0"/>
        </a:spcBef>
        <a:spcAft>
          <a:spcPct val="0"/>
        </a:spcAft>
        <a:defRPr sz="4000" b="1">
          <a:solidFill>
            <a:srgbClr val="F37021"/>
          </a:solidFill>
          <a:latin typeface="Arial" charset="0"/>
          <a:ea typeface="ヒラギノ角ゴ Pro W3" pitchFamily="1" charset="-128"/>
        </a:defRPr>
      </a:lvl4pPr>
      <a:lvl5pPr algn="ctr" rtl="0" eaLnBrk="0" fontAlgn="base" hangingPunct="0">
        <a:lnSpc>
          <a:spcPct val="90000"/>
        </a:lnSpc>
        <a:spcBef>
          <a:spcPct val="0"/>
        </a:spcBef>
        <a:spcAft>
          <a:spcPct val="0"/>
        </a:spcAft>
        <a:defRPr sz="4000" b="1">
          <a:solidFill>
            <a:srgbClr val="F37021"/>
          </a:solidFill>
          <a:latin typeface="Arial" charset="0"/>
          <a:ea typeface="ヒラギノ角ゴ Pro W3" pitchFamily="1" charset="-128"/>
        </a:defRPr>
      </a:lvl5pPr>
      <a:lvl6pPr marL="457200" algn="ctr" rtl="0" eaLnBrk="0" fontAlgn="base" hangingPunct="0">
        <a:lnSpc>
          <a:spcPct val="90000"/>
        </a:lnSpc>
        <a:spcBef>
          <a:spcPct val="0"/>
        </a:spcBef>
        <a:spcAft>
          <a:spcPct val="0"/>
        </a:spcAft>
        <a:defRPr sz="4000" b="1">
          <a:solidFill>
            <a:srgbClr val="F37021"/>
          </a:solidFill>
          <a:latin typeface="Arial" charset="0"/>
          <a:ea typeface="ヒラギノ角ゴ Pro W3" pitchFamily="1" charset="-128"/>
        </a:defRPr>
      </a:lvl6pPr>
      <a:lvl7pPr marL="914400" algn="ctr" rtl="0" eaLnBrk="0" fontAlgn="base" hangingPunct="0">
        <a:lnSpc>
          <a:spcPct val="90000"/>
        </a:lnSpc>
        <a:spcBef>
          <a:spcPct val="0"/>
        </a:spcBef>
        <a:spcAft>
          <a:spcPct val="0"/>
        </a:spcAft>
        <a:defRPr sz="4000" b="1">
          <a:solidFill>
            <a:srgbClr val="F37021"/>
          </a:solidFill>
          <a:latin typeface="Arial" charset="0"/>
          <a:ea typeface="ヒラギノ角ゴ Pro W3" pitchFamily="1" charset="-128"/>
        </a:defRPr>
      </a:lvl7pPr>
      <a:lvl8pPr marL="1371600" algn="ctr" rtl="0" eaLnBrk="0" fontAlgn="base" hangingPunct="0">
        <a:lnSpc>
          <a:spcPct val="90000"/>
        </a:lnSpc>
        <a:spcBef>
          <a:spcPct val="0"/>
        </a:spcBef>
        <a:spcAft>
          <a:spcPct val="0"/>
        </a:spcAft>
        <a:defRPr sz="4000" b="1">
          <a:solidFill>
            <a:srgbClr val="F37021"/>
          </a:solidFill>
          <a:latin typeface="Arial" charset="0"/>
          <a:ea typeface="ヒラギノ角ゴ Pro W3" pitchFamily="1" charset="-128"/>
        </a:defRPr>
      </a:lvl8pPr>
      <a:lvl9pPr marL="1828800" algn="ctr" rtl="0" eaLnBrk="0" fontAlgn="base" hangingPunct="0">
        <a:lnSpc>
          <a:spcPct val="90000"/>
        </a:lnSpc>
        <a:spcBef>
          <a:spcPct val="0"/>
        </a:spcBef>
        <a:spcAft>
          <a:spcPct val="0"/>
        </a:spcAft>
        <a:defRPr sz="4000" b="1">
          <a:solidFill>
            <a:srgbClr val="F37021"/>
          </a:solidFill>
          <a:latin typeface="Arial" charset="0"/>
          <a:ea typeface="ヒラギノ角ゴ Pro W3" pitchFamily="1" charset="-128"/>
        </a:defRPr>
      </a:lvl9pPr>
    </p:titleStyle>
    <p:bodyStyle>
      <a:lvl1pPr marL="342900" indent="-342900" algn="l" rtl="0" eaLnBrk="0" fontAlgn="base" hangingPunct="0">
        <a:spcBef>
          <a:spcPct val="50000"/>
        </a:spcBef>
        <a:spcAft>
          <a:spcPct val="0"/>
        </a:spcAft>
        <a:buClr>
          <a:schemeClr val="bg1">
            <a:lumMod val="75000"/>
          </a:schemeClr>
        </a:buClr>
        <a:buChar char="•"/>
        <a:defRPr sz="2800">
          <a:solidFill>
            <a:schemeClr val="bg1">
              <a:lumMod val="75000"/>
            </a:schemeClr>
          </a:solidFill>
          <a:latin typeface="+mn-lt"/>
          <a:ea typeface="+mn-ea"/>
          <a:cs typeface="+mn-cs"/>
        </a:defRPr>
      </a:lvl1pPr>
      <a:lvl2pPr marL="800100" indent="-342900" algn="l" rtl="0" eaLnBrk="0" fontAlgn="base" hangingPunct="0">
        <a:spcBef>
          <a:spcPct val="25000"/>
        </a:spcBef>
        <a:spcAft>
          <a:spcPct val="0"/>
        </a:spcAft>
        <a:buClr>
          <a:schemeClr val="bg1">
            <a:lumMod val="75000"/>
          </a:schemeClr>
        </a:buClr>
        <a:buChar char="–"/>
        <a:defRPr sz="2400">
          <a:solidFill>
            <a:schemeClr val="bg1">
              <a:lumMod val="75000"/>
            </a:schemeClr>
          </a:solidFill>
          <a:latin typeface="+mn-lt"/>
          <a:ea typeface="+mn-ea"/>
        </a:defRPr>
      </a:lvl2pPr>
      <a:lvl3pPr marL="1143000" indent="-228600" algn="l" rtl="0" eaLnBrk="0" fontAlgn="base" hangingPunct="0">
        <a:spcBef>
          <a:spcPct val="25000"/>
        </a:spcBef>
        <a:spcAft>
          <a:spcPct val="0"/>
        </a:spcAft>
        <a:buClr>
          <a:schemeClr val="bg1">
            <a:lumMod val="75000"/>
          </a:schemeClr>
        </a:buClr>
        <a:buChar char="•"/>
        <a:defRPr sz="2200">
          <a:solidFill>
            <a:schemeClr val="bg1">
              <a:lumMod val="75000"/>
            </a:schemeClr>
          </a:solidFill>
          <a:latin typeface="+mn-lt"/>
          <a:ea typeface="+mn-ea"/>
        </a:defRPr>
      </a:lvl3pPr>
      <a:lvl4pPr marL="1600200" indent="-228600" algn="l" rtl="0" eaLnBrk="0" fontAlgn="base" hangingPunct="0">
        <a:spcBef>
          <a:spcPct val="25000"/>
        </a:spcBef>
        <a:spcAft>
          <a:spcPct val="0"/>
        </a:spcAft>
        <a:buChar char="–"/>
        <a:defRPr sz="2000">
          <a:solidFill>
            <a:schemeClr val="bg1">
              <a:lumMod val="75000"/>
            </a:schemeClr>
          </a:solidFill>
          <a:latin typeface="+mn-lt"/>
          <a:ea typeface="+mn-ea"/>
        </a:defRPr>
      </a:lvl4pPr>
      <a:lvl5pPr marL="2057400" indent="-228600" algn="l" rtl="0" eaLnBrk="0" fontAlgn="base" hangingPunct="0">
        <a:spcBef>
          <a:spcPct val="25000"/>
        </a:spcBef>
        <a:spcAft>
          <a:spcPct val="0"/>
        </a:spcAft>
        <a:buChar char="»"/>
        <a:defRPr sz="2000">
          <a:solidFill>
            <a:schemeClr val="bg1">
              <a:lumMod val="75000"/>
            </a:schemeClr>
          </a:solidFill>
          <a:latin typeface="+mn-lt"/>
          <a:ea typeface="+mn-ea"/>
        </a:defRPr>
      </a:lvl5pPr>
      <a:lvl6pPr marL="2514600" indent="-228600" algn="l" rtl="0" eaLnBrk="0" fontAlgn="base" hangingPunct="0">
        <a:spcBef>
          <a:spcPct val="25000"/>
        </a:spcBef>
        <a:spcAft>
          <a:spcPct val="0"/>
        </a:spcAft>
        <a:buChar char="»"/>
        <a:defRPr sz="2000">
          <a:solidFill>
            <a:schemeClr val="tx1"/>
          </a:solidFill>
          <a:latin typeface="+mn-lt"/>
          <a:ea typeface="+mn-ea"/>
        </a:defRPr>
      </a:lvl6pPr>
      <a:lvl7pPr marL="2971800" indent="-228600" algn="l" rtl="0" eaLnBrk="0" fontAlgn="base" hangingPunct="0">
        <a:spcBef>
          <a:spcPct val="25000"/>
        </a:spcBef>
        <a:spcAft>
          <a:spcPct val="0"/>
        </a:spcAft>
        <a:buChar char="»"/>
        <a:defRPr sz="2000">
          <a:solidFill>
            <a:schemeClr val="tx1"/>
          </a:solidFill>
          <a:latin typeface="+mn-lt"/>
          <a:ea typeface="+mn-ea"/>
        </a:defRPr>
      </a:lvl7pPr>
      <a:lvl8pPr marL="3429000" indent="-228600" algn="l" rtl="0" eaLnBrk="0" fontAlgn="base" hangingPunct="0">
        <a:spcBef>
          <a:spcPct val="25000"/>
        </a:spcBef>
        <a:spcAft>
          <a:spcPct val="0"/>
        </a:spcAft>
        <a:buChar char="»"/>
        <a:defRPr sz="2000">
          <a:solidFill>
            <a:schemeClr val="tx1"/>
          </a:solidFill>
          <a:latin typeface="+mn-lt"/>
          <a:ea typeface="+mn-ea"/>
        </a:defRPr>
      </a:lvl8pPr>
      <a:lvl9pPr marL="3886200" indent="-228600" algn="l" rtl="0" eaLnBrk="0" fontAlgn="base" hangingPunct="0">
        <a:spcBef>
          <a:spcPct val="25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Self-Management</a:t>
            </a:r>
            <a:r>
              <a:rPr lang="en-US" sz="2400" dirty="0"/>
              <a:t> </a:t>
            </a:r>
            <a:r>
              <a:rPr lang="en-US" sz="2400" dirty="0" smtClean="0"/>
              <a:t>(6 </a:t>
            </a:r>
            <a:r>
              <a:rPr lang="en-US" sz="2400" dirty="0"/>
              <a:t>of 10)</a:t>
            </a:r>
            <a:endParaRPr lang="en-US" dirty="0"/>
          </a:p>
        </p:txBody>
      </p:sp>
      <p:sp>
        <p:nvSpPr>
          <p:cNvPr id="3" name="Content Placeholder 2"/>
          <p:cNvSpPr>
            <a:spLocks noGrp="1"/>
          </p:cNvSpPr>
          <p:nvPr>
            <p:ph idx="1"/>
          </p:nvPr>
        </p:nvSpPr>
        <p:spPr/>
        <p:txBody>
          <a:bodyPr/>
          <a:lstStyle/>
          <a:p>
            <a:r>
              <a:rPr lang="en-US" dirty="0"/>
              <a:t>The community paramedic can assist the patient’s self-management by (cont’d</a:t>
            </a:r>
            <a:r>
              <a:rPr lang="en-US" dirty="0" smtClean="0"/>
              <a:t>):</a:t>
            </a:r>
          </a:p>
          <a:p>
            <a:pPr lvl="1"/>
            <a:r>
              <a:rPr lang="en-US" dirty="0" smtClean="0"/>
              <a:t>Monitoring patient’s progress</a:t>
            </a:r>
          </a:p>
          <a:p>
            <a:pPr lvl="1"/>
            <a:r>
              <a:rPr lang="en-US" dirty="0" smtClean="0"/>
              <a:t>Communicating when the patient’s condition no longer meets the plan of care</a:t>
            </a:r>
            <a:endParaRPr lang="en-US" dirty="0"/>
          </a:p>
        </p:txBody>
      </p:sp>
    </p:spTree>
    <p:extLst>
      <p:ext uri="{BB962C8B-B14F-4D97-AF65-F5344CB8AC3E}">
        <p14:creationId xmlns:p14="http://schemas.microsoft.com/office/powerpoint/2010/main" val="98009552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Neurologic Conditions</a:t>
            </a:r>
            <a:r>
              <a:rPr lang="en-US" sz="2400" dirty="0"/>
              <a:t> (</a:t>
            </a:r>
            <a:r>
              <a:rPr lang="en-US" sz="2400" dirty="0" smtClean="0"/>
              <a:t>15 </a:t>
            </a:r>
            <a:r>
              <a:rPr lang="en-US" sz="2400" dirty="0"/>
              <a:t>of 39)</a:t>
            </a:r>
            <a:endParaRPr lang="en-US" dirty="0"/>
          </a:p>
        </p:txBody>
      </p:sp>
      <p:sp>
        <p:nvSpPr>
          <p:cNvPr id="3" name="Content Placeholder 2"/>
          <p:cNvSpPr>
            <a:spLocks noGrp="1"/>
          </p:cNvSpPr>
          <p:nvPr>
            <p:ph idx="1"/>
          </p:nvPr>
        </p:nvSpPr>
        <p:spPr/>
        <p:txBody>
          <a:bodyPr/>
          <a:lstStyle/>
          <a:p>
            <a:r>
              <a:rPr lang="en-US" dirty="0"/>
              <a:t>Parkinson disease (cont’d)</a:t>
            </a:r>
          </a:p>
          <a:p>
            <a:pPr lvl="1"/>
            <a:r>
              <a:rPr lang="en-US" dirty="0"/>
              <a:t>Management</a:t>
            </a:r>
          </a:p>
          <a:p>
            <a:pPr lvl="2"/>
            <a:r>
              <a:rPr lang="en-US" dirty="0"/>
              <a:t>Follow the plan of care</a:t>
            </a:r>
          </a:p>
          <a:p>
            <a:pPr lvl="1"/>
            <a:r>
              <a:rPr lang="en-US" dirty="0"/>
              <a:t>Management techniques based on:</a:t>
            </a:r>
          </a:p>
          <a:p>
            <a:pPr lvl="2"/>
            <a:r>
              <a:rPr lang="en-US" dirty="0"/>
              <a:t>Symptom recognition, early detection of progression, </a:t>
            </a:r>
            <a:r>
              <a:rPr lang="en-US" dirty="0" smtClean="0"/>
              <a:t>need </a:t>
            </a:r>
            <a:r>
              <a:rPr lang="en-US" dirty="0"/>
              <a:t>for full assistance</a:t>
            </a:r>
          </a:p>
        </p:txBody>
      </p:sp>
    </p:spTree>
    <p:extLst>
      <p:ext uri="{BB962C8B-B14F-4D97-AF65-F5344CB8AC3E}">
        <p14:creationId xmlns:p14="http://schemas.microsoft.com/office/powerpoint/2010/main" val="106451405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Neurologic Conditions</a:t>
            </a:r>
            <a:r>
              <a:rPr lang="en-US" sz="2400" dirty="0"/>
              <a:t> (</a:t>
            </a:r>
            <a:r>
              <a:rPr lang="en-US" sz="2400" dirty="0" smtClean="0"/>
              <a:t>16 </a:t>
            </a:r>
            <a:r>
              <a:rPr lang="en-US" sz="2400" dirty="0"/>
              <a:t>of 39)</a:t>
            </a:r>
            <a:endParaRPr lang="en-US" dirty="0"/>
          </a:p>
        </p:txBody>
      </p:sp>
      <p:sp>
        <p:nvSpPr>
          <p:cNvPr id="3" name="Content Placeholder 2"/>
          <p:cNvSpPr>
            <a:spLocks noGrp="1"/>
          </p:cNvSpPr>
          <p:nvPr>
            <p:ph idx="1"/>
          </p:nvPr>
        </p:nvSpPr>
        <p:spPr/>
        <p:txBody>
          <a:bodyPr/>
          <a:lstStyle/>
          <a:p>
            <a:r>
              <a:rPr lang="en-US" dirty="0"/>
              <a:t>Parkinson disease (cont’d)</a:t>
            </a:r>
          </a:p>
          <a:p>
            <a:pPr lvl="1"/>
            <a:r>
              <a:rPr lang="en-US" dirty="0"/>
              <a:t>Education</a:t>
            </a:r>
          </a:p>
          <a:p>
            <a:pPr lvl="1"/>
            <a:r>
              <a:rPr lang="en-US" dirty="0"/>
              <a:t>Many online resources such as:</a:t>
            </a:r>
          </a:p>
          <a:p>
            <a:pPr lvl="2"/>
            <a:r>
              <a:rPr lang="en-US" dirty="0"/>
              <a:t>The Parkinson’s Disease Foundation</a:t>
            </a:r>
          </a:p>
          <a:p>
            <a:pPr lvl="2"/>
            <a:r>
              <a:rPr lang="en-US" dirty="0"/>
              <a:t>Michael J. Fox Foundation for Parkinson’s Research</a:t>
            </a:r>
          </a:p>
          <a:p>
            <a:pPr lvl="2"/>
            <a:r>
              <a:rPr lang="en-US" dirty="0"/>
              <a:t>National Parkinson Foundation</a:t>
            </a:r>
          </a:p>
        </p:txBody>
      </p:sp>
    </p:spTree>
    <p:extLst>
      <p:ext uri="{BB962C8B-B14F-4D97-AF65-F5344CB8AC3E}">
        <p14:creationId xmlns:p14="http://schemas.microsoft.com/office/powerpoint/2010/main" val="397037307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Neurologic Conditions</a:t>
            </a:r>
            <a:r>
              <a:rPr lang="en-US" sz="2400" dirty="0"/>
              <a:t> (</a:t>
            </a:r>
            <a:r>
              <a:rPr lang="en-US" sz="2400" dirty="0" smtClean="0"/>
              <a:t>17 </a:t>
            </a:r>
            <a:r>
              <a:rPr lang="en-US" sz="2400" dirty="0"/>
              <a:t>of 39)</a:t>
            </a:r>
            <a:endParaRPr lang="en-US" dirty="0"/>
          </a:p>
        </p:txBody>
      </p:sp>
      <p:sp>
        <p:nvSpPr>
          <p:cNvPr id="3" name="Content Placeholder 2"/>
          <p:cNvSpPr>
            <a:spLocks noGrp="1"/>
          </p:cNvSpPr>
          <p:nvPr>
            <p:ph idx="1"/>
          </p:nvPr>
        </p:nvSpPr>
        <p:spPr>
          <a:xfrm>
            <a:off x="685800" y="1524000"/>
            <a:ext cx="7772400" cy="4800600"/>
          </a:xfrm>
        </p:spPr>
        <p:txBody>
          <a:bodyPr/>
          <a:lstStyle/>
          <a:p>
            <a:r>
              <a:rPr lang="en-US" dirty="0"/>
              <a:t>Amyotrophic lateral sclerosis (ALS)</a:t>
            </a:r>
          </a:p>
          <a:p>
            <a:pPr lvl="1"/>
            <a:r>
              <a:rPr lang="en-US" dirty="0"/>
              <a:t>Also known as Lou Gehrig disease</a:t>
            </a:r>
          </a:p>
          <a:p>
            <a:pPr lvl="1"/>
            <a:r>
              <a:rPr lang="en-US" dirty="0"/>
              <a:t>Rare progressive neurodegenerative disease that affects </a:t>
            </a:r>
            <a:r>
              <a:rPr lang="en-US" dirty="0" smtClean="0"/>
              <a:t>voluntary muscle </a:t>
            </a:r>
            <a:r>
              <a:rPr lang="en-US" dirty="0"/>
              <a:t>movement</a:t>
            </a:r>
          </a:p>
          <a:p>
            <a:pPr lvl="1"/>
            <a:r>
              <a:rPr lang="en-US" dirty="0"/>
              <a:t>Etiology unclear, possibly genetic</a:t>
            </a:r>
          </a:p>
        </p:txBody>
      </p:sp>
    </p:spTree>
    <p:extLst>
      <p:ext uri="{BB962C8B-B14F-4D97-AF65-F5344CB8AC3E}">
        <p14:creationId xmlns:p14="http://schemas.microsoft.com/office/powerpoint/2010/main" val="145781947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Neurologic Conditions</a:t>
            </a:r>
            <a:r>
              <a:rPr lang="en-US" sz="2400" dirty="0"/>
              <a:t> (</a:t>
            </a:r>
            <a:r>
              <a:rPr lang="en-US" sz="2400" dirty="0" smtClean="0"/>
              <a:t>18 </a:t>
            </a:r>
            <a:r>
              <a:rPr lang="en-US" sz="2400" dirty="0"/>
              <a:t>of 39)</a:t>
            </a:r>
            <a:endParaRPr lang="en-US" dirty="0"/>
          </a:p>
        </p:txBody>
      </p:sp>
      <p:sp>
        <p:nvSpPr>
          <p:cNvPr id="3" name="Content Placeholder 2"/>
          <p:cNvSpPr>
            <a:spLocks noGrp="1"/>
          </p:cNvSpPr>
          <p:nvPr>
            <p:ph idx="1"/>
          </p:nvPr>
        </p:nvSpPr>
        <p:spPr/>
        <p:txBody>
          <a:bodyPr/>
          <a:lstStyle/>
          <a:p>
            <a:r>
              <a:rPr lang="en-US" dirty="0"/>
              <a:t>ALS (cont’d)</a:t>
            </a:r>
          </a:p>
          <a:p>
            <a:pPr lvl="1"/>
            <a:r>
              <a:rPr lang="en-US" dirty="0"/>
              <a:t>Symptoms include:</a:t>
            </a:r>
          </a:p>
          <a:p>
            <a:pPr lvl="2"/>
            <a:r>
              <a:rPr lang="en-US" dirty="0"/>
              <a:t>Fatigue</a:t>
            </a:r>
          </a:p>
          <a:p>
            <a:pPr lvl="2"/>
            <a:r>
              <a:rPr lang="en-US" dirty="0"/>
              <a:t>Muscle cramping</a:t>
            </a:r>
          </a:p>
          <a:p>
            <a:pPr lvl="2"/>
            <a:r>
              <a:rPr lang="en-US" dirty="0"/>
              <a:t>Muscle fasciculations</a:t>
            </a:r>
          </a:p>
          <a:p>
            <a:pPr lvl="2"/>
            <a:r>
              <a:rPr lang="en-US" dirty="0"/>
              <a:t>Pain </a:t>
            </a:r>
          </a:p>
          <a:p>
            <a:pPr lvl="2"/>
            <a:r>
              <a:rPr lang="en-US" dirty="0"/>
              <a:t>Depression</a:t>
            </a:r>
          </a:p>
          <a:p>
            <a:pPr lvl="2"/>
            <a:r>
              <a:rPr lang="en-US" dirty="0"/>
              <a:t>Sleep disturbances</a:t>
            </a:r>
          </a:p>
          <a:p>
            <a:pPr lvl="2"/>
            <a:r>
              <a:rPr lang="en-US" dirty="0"/>
              <a:t>Constipation</a:t>
            </a:r>
          </a:p>
        </p:txBody>
      </p:sp>
    </p:spTree>
    <p:extLst>
      <p:ext uri="{BB962C8B-B14F-4D97-AF65-F5344CB8AC3E}">
        <p14:creationId xmlns:p14="http://schemas.microsoft.com/office/powerpoint/2010/main" val="103221582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Neurologic Conditions</a:t>
            </a:r>
            <a:r>
              <a:rPr lang="en-US" sz="2400" dirty="0"/>
              <a:t> (</a:t>
            </a:r>
            <a:r>
              <a:rPr lang="en-US" sz="2400" dirty="0" smtClean="0"/>
              <a:t>19 </a:t>
            </a:r>
            <a:r>
              <a:rPr lang="en-US" sz="2400" dirty="0"/>
              <a:t>of 39)</a:t>
            </a:r>
            <a:endParaRPr lang="en-US" dirty="0"/>
          </a:p>
        </p:txBody>
      </p:sp>
      <p:sp>
        <p:nvSpPr>
          <p:cNvPr id="3" name="Content Placeholder 2"/>
          <p:cNvSpPr>
            <a:spLocks noGrp="1"/>
          </p:cNvSpPr>
          <p:nvPr>
            <p:ph idx="1"/>
          </p:nvPr>
        </p:nvSpPr>
        <p:spPr/>
        <p:txBody>
          <a:bodyPr/>
          <a:lstStyle/>
          <a:p>
            <a:r>
              <a:rPr lang="en-US" dirty="0"/>
              <a:t>ALS (cont’d)</a:t>
            </a:r>
          </a:p>
          <a:p>
            <a:pPr lvl="1"/>
            <a:r>
              <a:rPr lang="en-US" dirty="0"/>
              <a:t>Monitoring</a:t>
            </a:r>
          </a:p>
          <a:p>
            <a:pPr lvl="2"/>
            <a:r>
              <a:rPr lang="en-US" dirty="0"/>
              <a:t>Fully document every symptom and abnormality</a:t>
            </a:r>
          </a:p>
          <a:p>
            <a:pPr lvl="2"/>
            <a:r>
              <a:rPr lang="en-US" dirty="0"/>
              <a:t>Report any sudden-onset, sustained neurologic change or symptom to the medical director</a:t>
            </a:r>
          </a:p>
          <a:p>
            <a:pPr lvl="2"/>
            <a:r>
              <a:rPr lang="en-US" dirty="0"/>
              <a:t>Ensure that patients are receiving appropriate level of care from their social networks</a:t>
            </a:r>
          </a:p>
        </p:txBody>
      </p:sp>
    </p:spTree>
    <p:extLst>
      <p:ext uri="{BB962C8B-B14F-4D97-AF65-F5344CB8AC3E}">
        <p14:creationId xmlns:p14="http://schemas.microsoft.com/office/powerpoint/2010/main" val="178033029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Neurologic Conditions</a:t>
            </a:r>
            <a:r>
              <a:rPr lang="en-US" sz="2400" dirty="0"/>
              <a:t> </a:t>
            </a:r>
            <a:r>
              <a:rPr lang="en-US" sz="2400" dirty="0" smtClean="0"/>
              <a:t>(20 </a:t>
            </a:r>
            <a:r>
              <a:rPr lang="en-US" sz="2400" dirty="0"/>
              <a:t>of 39)</a:t>
            </a:r>
            <a:endParaRPr lang="en-US" dirty="0"/>
          </a:p>
        </p:txBody>
      </p:sp>
      <p:sp>
        <p:nvSpPr>
          <p:cNvPr id="3" name="Content Placeholder 2"/>
          <p:cNvSpPr>
            <a:spLocks noGrp="1"/>
          </p:cNvSpPr>
          <p:nvPr>
            <p:ph idx="1"/>
          </p:nvPr>
        </p:nvSpPr>
        <p:spPr/>
        <p:txBody>
          <a:bodyPr/>
          <a:lstStyle/>
          <a:p>
            <a:r>
              <a:rPr lang="en-US" dirty="0"/>
              <a:t>ALS (cont’d)</a:t>
            </a:r>
          </a:p>
          <a:p>
            <a:pPr lvl="1"/>
            <a:r>
              <a:rPr lang="en-US" dirty="0"/>
              <a:t>Management</a:t>
            </a:r>
          </a:p>
          <a:p>
            <a:pPr lvl="2"/>
            <a:r>
              <a:rPr lang="en-US" dirty="0" smtClean="0"/>
              <a:t>Treatment is primarily </a:t>
            </a:r>
            <a:r>
              <a:rPr lang="en-US" dirty="0"/>
              <a:t>supportive </a:t>
            </a:r>
          </a:p>
          <a:p>
            <a:pPr lvl="2"/>
            <a:r>
              <a:rPr lang="en-US" dirty="0" smtClean="0"/>
              <a:t>Medications alleviate symptoms</a:t>
            </a:r>
            <a:endParaRPr lang="en-US" dirty="0"/>
          </a:p>
          <a:p>
            <a:pPr lvl="2"/>
            <a:r>
              <a:rPr lang="en-US" dirty="0"/>
              <a:t>Plan of care</a:t>
            </a:r>
          </a:p>
          <a:p>
            <a:pPr lvl="2"/>
            <a:r>
              <a:rPr lang="en-US" dirty="0"/>
              <a:t>Full management and care (later stages)</a:t>
            </a:r>
          </a:p>
        </p:txBody>
      </p:sp>
    </p:spTree>
    <p:extLst>
      <p:ext uri="{BB962C8B-B14F-4D97-AF65-F5344CB8AC3E}">
        <p14:creationId xmlns:p14="http://schemas.microsoft.com/office/powerpoint/2010/main" val="117864340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Neurologic Conditions</a:t>
            </a:r>
            <a:r>
              <a:rPr lang="en-US" sz="2400" dirty="0"/>
              <a:t> (</a:t>
            </a:r>
            <a:r>
              <a:rPr lang="en-US" sz="2400" dirty="0" smtClean="0"/>
              <a:t>21 </a:t>
            </a:r>
            <a:r>
              <a:rPr lang="en-US" sz="2400" dirty="0"/>
              <a:t>of 39)</a:t>
            </a:r>
            <a:endParaRPr lang="en-US" dirty="0"/>
          </a:p>
        </p:txBody>
      </p:sp>
      <p:sp>
        <p:nvSpPr>
          <p:cNvPr id="3" name="Content Placeholder 2"/>
          <p:cNvSpPr>
            <a:spLocks noGrp="1"/>
          </p:cNvSpPr>
          <p:nvPr>
            <p:ph idx="1"/>
          </p:nvPr>
        </p:nvSpPr>
        <p:spPr>
          <a:xfrm>
            <a:off x="685800" y="1447800"/>
            <a:ext cx="8153400" cy="4800600"/>
          </a:xfrm>
        </p:spPr>
        <p:txBody>
          <a:bodyPr/>
          <a:lstStyle/>
          <a:p>
            <a:r>
              <a:rPr lang="en-US" dirty="0"/>
              <a:t>ALS (cont’d)</a:t>
            </a:r>
          </a:p>
          <a:p>
            <a:pPr lvl="1"/>
            <a:r>
              <a:rPr lang="en-US" dirty="0"/>
              <a:t>Education</a:t>
            </a:r>
          </a:p>
          <a:p>
            <a:pPr lvl="2"/>
            <a:r>
              <a:rPr lang="en-US" dirty="0"/>
              <a:t>Provide patient with a clear explanation of the physiology involved in his or her symptoms</a:t>
            </a:r>
          </a:p>
          <a:p>
            <a:pPr lvl="2"/>
            <a:r>
              <a:rPr lang="en-US" dirty="0"/>
              <a:t>Educate patient on devices</a:t>
            </a:r>
          </a:p>
          <a:p>
            <a:pPr lvl="2"/>
            <a:r>
              <a:rPr lang="en-US" dirty="0"/>
              <a:t>Provide patients, families, and caregivers with supportive care; navigate them to outreach services</a:t>
            </a:r>
          </a:p>
        </p:txBody>
      </p:sp>
    </p:spTree>
    <p:extLst>
      <p:ext uri="{BB962C8B-B14F-4D97-AF65-F5344CB8AC3E}">
        <p14:creationId xmlns:p14="http://schemas.microsoft.com/office/powerpoint/2010/main" val="310286245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Neurologic Conditions</a:t>
            </a:r>
            <a:r>
              <a:rPr lang="en-US" sz="2400" dirty="0"/>
              <a:t> (</a:t>
            </a:r>
            <a:r>
              <a:rPr lang="en-US" sz="2400" dirty="0" smtClean="0"/>
              <a:t>22 </a:t>
            </a:r>
            <a:r>
              <a:rPr lang="en-US" sz="2400" dirty="0"/>
              <a:t>of 39)</a:t>
            </a:r>
            <a:endParaRPr lang="en-US" dirty="0"/>
          </a:p>
        </p:txBody>
      </p:sp>
      <p:sp>
        <p:nvSpPr>
          <p:cNvPr id="3" name="Content Placeholder 2"/>
          <p:cNvSpPr>
            <a:spLocks noGrp="1"/>
          </p:cNvSpPr>
          <p:nvPr>
            <p:ph idx="1"/>
          </p:nvPr>
        </p:nvSpPr>
        <p:spPr/>
        <p:txBody>
          <a:bodyPr/>
          <a:lstStyle/>
          <a:p>
            <a:r>
              <a:rPr lang="en-US" dirty="0"/>
              <a:t>Huntington disease</a:t>
            </a:r>
          </a:p>
          <a:p>
            <a:pPr lvl="1"/>
            <a:r>
              <a:rPr lang="en-US" dirty="0"/>
              <a:t>Inherited, progressive neurodegenerative disorder</a:t>
            </a:r>
          </a:p>
          <a:p>
            <a:pPr lvl="1"/>
            <a:r>
              <a:rPr lang="en-US" dirty="0"/>
              <a:t>Caused by a change in, or faulty gene on, chromosome 4</a:t>
            </a:r>
          </a:p>
          <a:p>
            <a:pPr lvl="1"/>
            <a:r>
              <a:rPr lang="en-US" dirty="0"/>
              <a:t>Hallmark of disease: Chorea</a:t>
            </a:r>
          </a:p>
        </p:txBody>
      </p:sp>
    </p:spTree>
    <p:extLst>
      <p:ext uri="{BB962C8B-B14F-4D97-AF65-F5344CB8AC3E}">
        <p14:creationId xmlns:p14="http://schemas.microsoft.com/office/powerpoint/2010/main" val="187174190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Neurologic Conditions</a:t>
            </a:r>
            <a:r>
              <a:rPr lang="en-US" sz="2400" dirty="0"/>
              <a:t> (</a:t>
            </a:r>
            <a:r>
              <a:rPr lang="en-US" sz="2400" dirty="0" smtClean="0"/>
              <a:t>23 </a:t>
            </a:r>
            <a:r>
              <a:rPr lang="en-US" sz="2400" dirty="0"/>
              <a:t>of 39)</a:t>
            </a:r>
            <a:endParaRPr lang="en-US" dirty="0"/>
          </a:p>
        </p:txBody>
      </p:sp>
      <p:sp>
        <p:nvSpPr>
          <p:cNvPr id="3" name="Content Placeholder 2"/>
          <p:cNvSpPr>
            <a:spLocks noGrp="1"/>
          </p:cNvSpPr>
          <p:nvPr>
            <p:ph idx="1"/>
          </p:nvPr>
        </p:nvSpPr>
        <p:spPr>
          <a:xfrm>
            <a:off x="685800" y="1524000"/>
            <a:ext cx="7772400" cy="4800600"/>
          </a:xfrm>
        </p:spPr>
        <p:txBody>
          <a:bodyPr/>
          <a:lstStyle/>
          <a:p>
            <a:r>
              <a:rPr lang="en-US" dirty="0"/>
              <a:t>Huntington disease (cont’d)</a:t>
            </a:r>
          </a:p>
          <a:p>
            <a:pPr lvl="1"/>
            <a:r>
              <a:rPr lang="en-US" dirty="0"/>
              <a:t>Other symptoms include:</a:t>
            </a:r>
          </a:p>
          <a:p>
            <a:pPr lvl="2"/>
            <a:r>
              <a:rPr lang="en-US" dirty="0"/>
              <a:t>Fatigue, sedation, restlessness, anxiety</a:t>
            </a:r>
          </a:p>
          <a:p>
            <a:pPr lvl="1"/>
            <a:r>
              <a:rPr lang="en-US" dirty="0"/>
              <a:t>Patients die within 15 to 20 years after diagnosis</a:t>
            </a:r>
          </a:p>
          <a:p>
            <a:pPr lvl="1"/>
            <a:r>
              <a:rPr lang="en-US" dirty="0"/>
              <a:t>No treatment that can slow, stop, or cure </a:t>
            </a:r>
          </a:p>
          <a:p>
            <a:endParaRPr lang="en-US" dirty="0"/>
          </a:p>
        </p:txBody>
      </p:sp>
    </p:spTree>
    <p:extLst>
      <p:ext uri="{BB962C8B-B14F-4D97-AF65-F5344CB8AC3E}">
        <p14:creationId xmlns:p14="http://schemas.microsoft.com/office/powerpoint/2010/main" val="141656615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Neurologic Conditions</a:t>
            </a:r>
            <a:r>
              <a:rPr lang="en-US" sz="2400" dirty="0"/>
              <a:t> (</a:t>
            </a:r>
            <a:r>
              <a:rPr lang="en-US" sz="2400" dirty="0" smtClean="0"/>
              <a:t>24 </a:t>
            </a:r>
            <a:r>
              <a:rPr lang="en-US" sz="2400" dirty="0"/>
              <a:t>of 39)</a:t>
            </a:r>
            <a:endParaRPr lang="en-US" dirty="0"/>
          </a:p>
        </p:txBody>
      </p:sp>
      <p:sp>
        <p:nvSpPr>
          <p:cNvPr id="3" name="Content Placeholder 2"/>
          <p:cNvSpPr>
            <a:spLocks noGrp="1"/>
          </p:cNvSpPr>
          <p:nvPr>
            <p:ph idx="1"/>
          </p:nvPr>
        </p:nvSpPr>
        <p:spPr/>
        <p:txBody>
          <a:bodyPr/>
          <a:lstStyle/>
          <a:p>
            <a:r>
              <a:rPr lang="en-US" dirty="0"/>
              <a:t>Huntington disease (cont’d)</a:t>
            </a:r>
          </a:p>
          <a:p>
            <a:pPr lvl="1"/>
            <a:r>
              <a:rPr lang="en-US" dirty="0"/>
              <a:t>Monitoring: Similar </a:t>
            </a:r>
            <a:r>
              <a:rPr lang="en-US" dirty="0" smtClean="0"/>
              <a:t>to </a:t>
            </a:r>
            <a:r>
              <a:rPr lang="en-US" dirty="0"/>
              <a:t>Parkinson disease and any other neuromuscular </a:t>
            </a:r>
            <a:r>
              <a:rPr lang="en-US" dirty="0" smtClean="0"/>
              <a:t>disorders</a:t>
            </a:r>
            <a:endParaRPr lang="en-US" dirty="0"/>
          </a:p>
          <a:p>
            <a:pPr lvl="2"/>
            <a:r>
              <a:rPr lang="en-US" dirty="0"/>
              <a:t>Closely assess and monitor all symptoms</a:t>
            </a:r>
          </a:p>
          <a:p>
            <a:pPr lvl="2"/>
            <a:r>
              <a:rPr lang="en-US" dirty="0"/>
              <a:t>Report symptoms to provider</a:t>
            </a:r>
          </a:p>
          <a:p>
            <a:pPr lvl="2"/>
            <a:r>
              <a:rPr lang="en-US" dirty="0"/>
              <a:t>Report any sudden neurologic changes to medical director</a:t>
            </a:r>
          </a:p>
          <a:p>
            <a:pPr lvl="2"/>
            <a:r>
              <a:rPr lang="en-US" dirty="0"/>
              <a:t>Ensure appropriate outreach services provided</a:t>
            </a:r>
          </a:p>
        </p:txBody>
      </p:sp>
    </p:spTree>
    <p:extLst>
      <p:ext uri="{BB962C8B-B14F-4D97-AF65-F5344CB8AC3E}">
        <p14:creationId xmlns:p14="http://schemas.microsoft.com/office/powerpoint/2010/main" val="29926376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Self-Management</a:t>
            </a:r>
            <a:r>
              <a:rPr lang="en-US" sz="2400" dirty="0"/>
              <a:t> </a:t>
            </a:r>
            <a:r>
              <a:rPr lang="en-US" sz="2400" dirty="0" smtClean="0"/>
              <a:t>(7 </a:t>
            </a:r>
            <a:r>
              <a:rPr lang="en-US" sz="2400" dirty="0"/>
              <a:t>of 10)</a:t>
            </a:r>
            <a:endParaRPr lang="en-US" dirty="0"/>
          </a:p>
        </p:txBody>
      </p:sp>
      <p:sp>
        <p:nvSpPr>
          <p:cNvPr id="3" name="Content Placeholder 2"/>
          <p:cNvSpPr>
            <a:spLocks noGrp="1"/>
          </p:cNvSpPr>
          <p:nvPr>
            <p:ph idx="1"/>
          </p:nvPr>
        </p:nvSpPr>
        <p:spPr/>
        <p:txBody>
          <a:bodyPr/>
          <a:lstStyle/>
          <a:p>
            <a:r>
              <a:rPr lang="en-US" dirty="0"/>
              <a:t>Self-monitoring</a:t>
            </a:r>
          </a:p>
          <a:p>
            <a:pPr lvl="1"/>
            <a:r>
              <a:rPr lang="en-US" dirty="0"/>
              <a:t>For self-management to be successful, the community paramedic must:</a:t>
            </a:r>
          </a:p>
          <a:p>
            <a:pPr lvl="2"/>
            <a:r>
              <a:rPr lang="en-US" dirty="0"/>
              <a:t>Provide patients with educational resources</a:t>
            </a:r>
          </a:p>
          <a:p>
            <a:pPr lvl="2"/>
            <a:r>
              <a:rPr lang="en-US" dirty="0"/>
              <a:t>Promote their understanding of self-regulation and </a:t>
            </a:r>
            <a:r>
              <a:rPr lang="en-US" dirty="0" smtClean="0"/>
              <a:t>self-efficacy</a:t>
            </a:r>
            <a:endParaRPr lang="en-US" dirty="0"/>
          </a:p>
        </p:txBody>
      </p:sp>
    </p:spTree>
    <p:extLst>
      <p:ext uri="{BB962C8B-B14F-4D97-AF65-F5344CB8AC3E}">
        <p14:creationId xmlns:p14="http://schemas.microsoft.com/office/powerpoint/2010/main" val="247871396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Neurologic Conditions</a:t>
            </a:r>
            <a:r>
              <a:rPr lang="en-US" sz="2400" dirty="0"/>
              <a:t> </a:t>
            </a:r>
            <a:r>
              <a:rPr lang="en-US" sz="2400"/>
              <a:t>(</a:t>
            </a:r>
            <a:r>
              <a:rPr lang="en-US" sz="2400" smtClean="0"/>
              <a:t>25 </a:t>
            </a:r>
            <a:r>
              <a:rPr lang="en-US" sz="2400" dirty="0"/>
              <a:t>of 39)</a:t>
            </a:r>
            <a:endParaRPr lang="en-US" dirty="0"/>
          </a:p>
        </p:txBody>
      </p:sp>
      <p:sp>
        <p:nvSpPr>
          <p:cNvPr id="3" name="Content Placeholder 2"/>
          <p:cNvSpPr>
            <a:spLocks noGrp="1"/>
          </p:cNvSpPr>
          <p:nvPr>
            <p:ph idx="1"/>
          </p:nvPr>
        </p:nvSpPr>
        <p:spPr/>
        <p:txBody>
          <a:bodyPr/>
          <a:lstStyle/>
          <a:p>
            <a:r>
              <a:rPr lang="en-US" dirty="0"/>
              <a:t>Huntington disease (cont’d)</a:t>
            </a:r>
          </a:p>
          <a:p>
            <a:pPr lvl="1"/>
            <a:r>
              <a:rPr lang="en-US" dirty="0"/>
              <a:t>Management</a:t>
            </a:r>
          </a:p>
          <a:p>
            <a:pPr lvl="2"/>
            <a:r>
              <a:rPr lang="en-US" dirty="0"/>
              <a:t>Tetrabenazine: only medication approved in the United States </a:t>
            </a:r>
          </a:p>
          <a:p>
            <a:pPr lvl="2"/>
            <a:r>
              <a:rPr lang="en-US" dirty="0"/>
              <a:t>Focus is to control and manage symptoms of disease, not to </a:t>
            </a:r>
            <a:r>
              <a:rPr lang="en-US" dirty="0" smtClean="0"/>
              <a:t>cure</a:t>
            </a:r>
          </a:p>
          <a:p>
            <a:pPr lvl="2"/>
            <a:r>
              <a:rPr lang="en-US" dirty="0" smtClean="0"/>
              <a:t>Manage secondary issues</a:t>
            </a:r>
            <a:endParaRPr lang="en-US" dirty="0"/>
          </a:p>
        </p:txBody>
      </p:sp>
    </p:spTree>
    <p:extLst>
      <p:ext uri="{BB962C8B-B14F-4D97-AF65-F5344CB8AC3E}">
        <p14:creationId xmlns:p14="http://schemas.microsoft.com/office/powerpoint/2010/main" val="214559620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Neurologic Conditions</a:t>
            </a:r>
            <a:r>
              <a:rPr lang="en-US" sz="2400" dirty="0"/>
              <a:t> (</a:t>
            </a:r>
            <a:r>
              <a:rPr lang="en-US" sz="2400" dirty="0" smtClean="0"/>
              <a:t>26 </a:t>
            </a:r>
            <a:r>
              <a:rPr lang="en-US" sz="2400" dirty="0"/>
              <a:t>of 39)</a:t>
            </a:r>
            <a:endParaRPr lang="en-US" dirty="0"/>
          </a:p>
        </p:txBody>
      </p:sp>
      <p:sp>
        <p:nvSpPr>
          <p:cNvPr id="3" name="Content Placeholder 2"/>
          <p:cNvSpPr>
            <a:spLocks noGrp="1"/>
          </p:cNvSpPr>
          <p:nvPr>
            <p:ph idx="1"/>
          </p:nvPr>
        </p:nvSpPr>
        <p:spPr/>
        <p:txBody>
          <a:bodyPr/>
          <a:lstStyle/>
          <a:p>
            <a:r>
              <a:rPr lang="en-US" dirty="0"/>
              <a:t>Huntington disease (cont’d)</a:t>
            </a:r>
          </a:p>
          <a:p>
            <a:pPr lvl="1"/>
            <a:r>
              <a:rPr lang="en-US" dirty="0"/>
              <a:t>Education</a:t>
            </a:r>
          </a:p>
          <a:p>
            <a:pPr lvl="1"/>
            <a:r>
              <a:rPr lang="en-US" dirty="0"/>
              <a:t>Six steps of management:</a:t>
            </a:r>
          </a:p>
          <a:p>
            <a:pPr lvl="2"/>
            <a:r>
              <a:rPr lang="en-US" dirty="0" smtClean="0"/>
              <a:t>See your physician</a:t>
            </a:r>
            <a:endParaRPr lang="en-US" dirty="0"/>
          </a:p>
          <a:p>
            <a:pPr lvl="2"/>
            <a:r>
              <a:rPr lang="en-US" dirty="0"/>
              <a:t>Take medications as prescribed</a:t>
            </a:r>
          </a:p>
          <a:p>
            <a:pPr lvl="2"/>
            <a:r>
              <a:rPr lang="en-US" dirty="0"/>
              <a:t>Monitor your symptoms daily</a:t>
            </a:r>
          </a:p>
          <a:p>
            <a:pPr lvl="2"/>
            <a:r>
              <a:rPr lang="en-US" dirty="0"/>
              <a:t>Maintain a balanced diet for your conditions</a:t>
            </a:r>
          </a:p>
          <a:p>
            <a:pPr lvl="2"/>
            <a:r>
              <a:rPr lang="en-US" dirty="0"/>
              <a:t>Stay active and exercise as directed</a:t>
            </a:r>
          </a:p>
          <a:p>
            <a:pPr lvl="2"/>
            <a:r>
              <a:rPr lang="en-US" dirty="0"/>
              <a:t>Limit or avoid use of drugs, nicotine, and caffeine</a:t>
            </a:r>
          </a:p>
        </p:txBody>
      </p:sp>
    </p:spTree>
    <p:extLst>
      <p:ext uri="{BB962C8B-B14F-4D97-AF65-F5344CB8AC3E}">
        <p14:creationId xmlns:p14="http://schemas.microsoft.com/office/powerpoint/2010/main" val="317622717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Neurologic Conditions</a:t>
            </a:r>
            <a:r>
              <a:rPr lang="en-US" sz="2400" dirty="0"/>
              <a:t> (</a:t>
            </a:r>
            <a:r>
              <a:rPr lang="en-US" sz="2400" dirty="0" smtClean="0"/>
              <a:t>27 </a:t>
            </a:r>
            <a:r>
              <a:rPr lang="en-US" sz="2400" dirty="0"/>
              <a:t>of 39)</a:t>
            </a:r>
            <a:endParaRPr lang="en-US" dirty="0"/>
          </a:p>
        </p:txBody>
      </p:sp>
      <p:sp>
        <p:nvSpPr>
          <p:cNvPr id="3" name="Content Placeholder 2"/>
          <p:cNvSpPr>
            <a:spLocks noGrp="1"/>
          </p:cNvSpPr>
          <p:nvPr>
            <p:ph idx="1"/>
          </p:nvPr>
        </p:nvSpPr>
        <p:spPr/>
        <p:txBody>
          <a:bodyPr/>
          <a:lstStyle/>
          <a:p>
            <a:r>
              <a:rPr lang="en-US" dirty="0"/>
              <a:t>Multiple sclerosis (MS)</a:t>
            </a:r>
          </a:p>
          <a:p>
            <a:pPr lvl="1"/>
            <a:r>
              <a:rPr lang="en-US" dirty="0" smtClean="0"/>
              <a:t>Immune-related</a:t>
            </a:r>
            <a:r>
              <a:rPr lang="en-US" dirty="0"/>
              <a:t>, unpredictable, chronic neurologic condition</a:t>
            </a:r>
          </a:p>
          <a:p>
            <a:pPr lvl="1"/>
            <a:r>
              <a:rPr lang="en-US" dirty="0"/>
              <a:t>Symptoms appear in midlife</a:t>
            </a:r>
          </a:p>
          <a:p>
            <a:pPr lvl="1"/>
            <a:r>
              <a:rPr lang="en-US" dirty="0"/>
              <a:t>Variable course of </a:t>
            </a:r>
            <a:r>
              <a:rPr lang="en-US" dirty="0" smtClean="0"/>
              <a:t>disease</a:t>
            </a:r>
          </a:p>
          <a:p>
            <a:pPr lvl="1"/>
            <a:r>
              <a:rPr lang="en-US" dirty="0" smtClean="0"/>
              <a:t>Some forms are described as relapsing-remitting</a:t>
            </a:r>
          </a:p>
        </p:txBody>
      </p:sp>
    </p:spTree>
    <p:extLst>
      <p:ext uri="{BB962C8B-B14F-4D97-AF65-F5344CB8AC3E}">
        <p14:creationId xmlns:p14="http://schemas.microsoft.com/office/powerpoint/2010/main" val="185927159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US" dirty="0"/>
              <a:t>Common Neurologic Conditions</a:t>
            </a:r>
            <a:r>
              <a:rPr lang="en-US" sz="2400" dirty="0"/>
              <a:t> (</a:t>
            </a:r>
            <a:r>
              <a:rPr lang="en-US" sz="2400" dirty="0" smtClean="0"/>
              <a:t>28 </a:t>
            </a:r>
            <a:r>
              <a:rPr lang="en-US" sz="2400" dirty="0"/>
              <a:t>of 39)</a:t>
            </a:r>
            <a:endParaRPr lang="en-US" sz="2800" b="0" dirty="0"/>
          </a:p>
        </p:txBody>
      </p:sp>
      <p:sp>
        <p:nvSpPr>
          <p:cNvPr id="1029" name="Content Placeholder 2"/>
          <p:cNvSpPr>
            <a:spLocks noGrp="1"/>
          </p:cNvSpPr>
          <p:nvPr>
            <p:ph type="body" idx="1"/>
          </p:nvPr>
        </p:nvSpPr>
        <p:spPr>
          <a:xfrm>
            <a:off x="4114800" y="1524000"/>
            <a:ext cx="4343400" cy="4800600"/>
          </a:xfrm>
        </p:spPr>
        <p:txBody>
          <a:bodyPr rIns="228600"/>
          <a:lstStyle/>
          <a:p>
            <a:pPr>
              <a:spcBef>
                <a:spcPct val="35000"/>
              </a:spcBef>
            </a:pPr>
            <a:r>
              <a:rPr lang="en-US" altLang="en-US" dirty="0"/>
              <a:t>MS (cont’d)</a:t>
            </a:r>
          </a:p>
          <a:p>
            <a:pPr lvl="1">
              <a:spcBef>
                <a:spcPct val="35000"/>
              </a:spcBef>
            </a:pPr>
            <a:r>
              <a:rPr lang="en-US" altLang="en-US" dirty="0"/>
              <a:t>Symptoms range from blindness to </a:t>
            </a:r>
            <a:r>
              <a:rPr lang="en-US" altLang="en-US" dirty="0" smtClean="0"/>
              <a:t>paralysis</a:t>
            </a:r>
            <a:endParaRPr lang="en-US" altLang="en-US" dirty="0"/>
          </a:p>
        </p:txBody>
      </p:sp>
      <p:sp>
        <p:nvSpPr>
          <p:cNvPr id="5" name="TextBox 5"/>
          <p:cNvSpPr txBox="1"/>
          <p:nvPr/>
        </p:nvSpPr>
        <p:spPr>
          <a:xfrm>
            <a:off x="990600" y="6093768"/>
            <a:ext cx="4495800" cy="230832"/>
          </a:xfrm>
          <a:prstGeom prst="rect">
            <a:avLst/>
          </a:prstGeom>
          <a:noFill/>
        </p:spPr>
        <p:txBody>
          <a:bodyPr wrap="square" rtlCol="0">
            <a:spAutoFit/>
          </a:bodyPr>
          <a:lstStyle>
            <a:defPPr>
              <a:defRPr lang="en-US"/>
            </a:defPPr>
            <a:lvl1pPr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1pPr>
            <a:lvl2pPr marL="4572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2pPr>
            <a:lvl3pPr marL="9144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3pPr>
            <a:lvl4pPr marL="13716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4pPr>
            <a:lvl5pPr marL="18288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9pPr>
          </a:lstStyle>
          <a:p>
            <a:pPr algn="l"/>
            <a:r>
              <a:rPr lang="en-US" sz="900" dirty="0">
                <a:solidFill>
                  <a:schemeClr val="bg1">
                    <a:lumMod val="75000"/>
                  </a:schemeClr>
                </a:solidFill>
                <a:latin typeface="+mj-lt"/>
              </a:rPr>
              <a:t>© Jones &amp; Bartlett Learning</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042" y="1524000"/>
            <a:ext cx="2743957" cy="4572000"/>
          </a:xfrm>
          <a:prstGeom prst="rect">
            <a:avLst/>
          </a:prstGeom>
        </p:spPr>
      </p:pic>
    </p:spTree>
    <p:extLst>
      <p:ext uri="{BB962C8B-B14F-4D97-AF65-F5344CB8AC3E}">
        <p14:creationId xmlns:p14="http://schemas.microsoft.com/office/powerpoint/2010/main" val="370188831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Neurologic Conditions</a:t>
            </a:r>
            <a:r>
              <a:rPr lang="en-US" sz="2400" dirty="0"/>
              <a:t> (</a:t>
            </a:r>
            <a:r>
              <a:rPr lang="en-US" sz="2400" dirty="0" smtClean="0"/>
              <a:t>29 </a:t>
            </a:r>
            <a:r>
              <a:rPr lang="en-US" sz="2400" dirty="0"/>
              <a:t>of 39)</a:t>
            </a:r>
            <a:endParaRPr lang="en-US" dirty="0"/>
          </a:p>
        </p:txBody>
      </p:sp>
      <p:sp>
        <p:nvSpPr>
          <p:cNvPr id="3" name="Content Placeholder 2"/>
          <p:cNvSpPr>
            <a:spLocks noGrp="1"/>
          </p:cNvSpPr>
          <p:nvPr>
            <p:ph idx="1"/>
          </p:nvPr>
        </p:nvSpPr>
        <p:spPr>
          <a:xfrm>
            <a:off x="685800" y="1447800"/>
            <a:ext cx="7772400" cy="4800600"/>
          </a:xfrm>
        </p:spPr>
        <p:txBody>
          <a:bodyPr/>
          <a:lstStyle/>
          <a:p>
            <a:r>
              <a:rPr lang="en-US" dirty="0"/>
              <a:t>MS (cont’d)</a:t>
            </a:r>
          </a:p>
          <a:p>
            <a:pPr lvl="1"/>
            <a:r>
              <a:rPr lang="en-US" dirty="0"/>
              <a:t>Currently, the diagnosis is made based on:</a:t>
            </a:r>
          </a:p>
          <a:p>
            <a:pPr lvl="2"/>
            <a:r>
              <a:rPr lang="en-US" dirty="0"/>
              <a:t>Physical assessment</a:t>
            </a:r>
          </a:p>
          <a:p>
            <a:pPr lvl="2"/>
            <a:r>
              <a:rPr lang="en-US" dirty="0"/>
              <a:t>Symptoms</a:t>
            </a:r>
          </a:p>
          <a:p>
            <a:pPr lvl="2"/>
            <a:r>
              <a:rPr lang="en-US" dirty="0"/>
              <a:t>Careful medical history</a:t>
            </a:r>
          </a:p>
          <a:p>
            <a:pPr lvl="2"/>
            <a:r>
              <a:rPr lang="en-US" dirty="0"/>
              <a:t>Neurologic examination</a:t>
            </a:r>
          </a:p>
          <a:p>
            <a:pPr lvl="2"/>
            <a:r>
              <a:rPr lang="en-US" dirty="0"/>
              <a:t>Magnetic resonance imaging</a:t>
            </a:r>
          </a:p>
          <a:p>
            <a:pPr lvl="2"/>
            <a:r>
              <a:rPr lang="en-US" dirty="0"/>
              <a:t>Spinal fluid analysis</a:t>
            </a:r>
          </a:p>
        </p:txBody>
      </p:sp>
    </p:spTree>
    <p:extLst>
      <p:ext uri="{BB962C8B-B14F-4D97-AF65-F5344CB8AC3E}">
        <p14:creationId xmlns:p14="http://schemas.microsoft.com/office/powerpoint/2010/main" val="138286670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Neurologic Conditions</a:t>
            </a:r>
            <a:r>
              <a:rPr lang="en-US" sz="2400" dirty="0"/>
              <a:t> </a:t>
            </a:r>
            <a:r>
              <a:rPr lang="en-US" sz="2400" dirty="0" smtClean="0"/>
              <a:t>(30 </a:t>
            </a:r>
            <a:r>
              <a:rPr lang="en-US" sz="2400" dirty="0"/>
              <a:t>of 39)</a:t>
            </a:r>
            <a:endParaRPr lang="en-US" dirty="0"/>
          </a:p>
        </p:txBody>
      </p:sp>
      <p:sp>
        <p:nvSpPr>
          <p:cNvPr id="3" name="Content Placeholder 2"/>
          <p:cNvSpPr>
            <a:spLocks noGrp="1"/>
          </p:cNvSpPr>
          <p:nvPr>
            <p:ph idx="1"/>
          </p:nvPr>
        </p:nvSpPr>
        <p:spPr/>
        <p:txBody>
          <a:bodyPr/>
          <a:lstStyle/>
          <a:p>
            <a:r>
              <a:rPr lang="en-US" dirty="0"/>
              <a:t>MS (cont’d)</a:t>
            </a:r>
          </a:p>
          <a:p>
            <a:pPr lvl="1"/>
            <a:r>
              <a:rPr lang="en-US" dirty="0"/>
              <a:t>Monitoring</a:t>
            </a:r>
          </a:p>
          <a:p>
            <a:pPr lvl="2"/>
            <a:r>
              <a:rPr lang="en-US" dirty="0"/>
              <a:t>Evaluate for any possible acute abnormality of the central nervous system (CNS) or progression of the disease</a:t>
            </a:r>
          </a:p>
          <a:p>
            <a:pPr lvl="2"/>
            <a:r>
              <a:rPr lang="en-US" dirty="0"/>
              <a:t>Patients with advanced-stage disease may require around-the-clock care</a:t>
            </a:r>
          </a:p>
        </p:txBody>
      </p:sp>
    </p:spTree>
    <p:extLst>
      <p:ext uri="{BB962C8B-B14F-4D97-AF65-F5344CB8AC3E}">
        <p14:creationId xmlns:p14="http://schemas.microsoft.com/office/powerpoint/2010/main" val="328009515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Neurologic Conditions</a:t>
            </a:r>
            <a:r>
              <a:rPr lang="en-US" sz="2400" dirty="0"/>
              <a:t> (</a:t>
            </a:r>
            <a:r>
              <a:rPr lang="en-US" sz="2400" dirty="0" smtClean="0"/>
              <a:t>31 </a:t>
            </a:r>
            <a:r>
              <a:rPr lang="en-US" sz="2400" dirty="0"/>
              <a:t>of 39)</a:t>
            </a:r>
            <a:endParaRPr lang="en-US" dirty="0"/>
          </a:p>
        </p:txBody>
      </p:sp>
      <p:sp>
        <p:nvSpPr>
          <p:cNvPr id="3" name="Content Placeholder 2"/>
          <p:cNvSpPr>
            <a:spLocks noGrp="1"/>
          </p:cNvSpPr>
          <p:nvPr>
            <p:ph idx="1"/>
          </p:nvPr>
        </p:nvSpPr>
        <p:spPr/>
        <p:txBody>
          <a:bodyPr/>
          <a:lstStyle/>
          <a:p>
            <a:r>
              <a:rPr lang="en-US" dirty="0"/>
              <a:t>MS (cont’d)</a:t>
            </a:r>
          </a:p>
          <a:p>
            <a:pPr lvl="1"/>
            <a:r>
              <a:rPr lang="en-US" dirty="0"/>
              <a:t>Monitoring</a:t>
            </a:r>
          </a:p>
          <a:p>
            <a:pPr lvl="2"/>
            <a:r>
              <a:rPr lang="en-US" dirty="0"/>
              <a:t>Maintain high suspicion for possible infections, wounds (eg, pressure ulcerations), and UTIs</a:t>
            </a:r>
          </a:p>
          <a:p>
            <a:pPr lvl="2"/>
            <a:r>
              <a:rPr lang="en-US" dirty="0"/>
              <a:t>Monitor any devices the patient requires</a:t>
            </a:r>
          </a:p>
          <a:p>
            <a:pPr lvl="2"/>
            <a:r>
              <a:rPr lang="en-US" dirty="0"/>
              <a:t>Perform in-depth skin </a:t>
            </a:r>
            <a:r>
              <a:rPr lang="en-US" dirty="0" smtClean="0"/>
              <a:t>evaluations</a:t>
            </a:r>
            <a:endParaRPr lang="en-US" dirty="0"/>
          </a:p>
        </p:txBody>
      </p:sp>
    </p:spTree>
    <p:extLst>
      <p:ext uri="{BB962C8B-B14F-4D97-AF65-F5344CB8AC3E}">
        <p14:creationId xmlns:p14="http://schemas.microsoft.com/office/powerpoint/2010/main" val="105709419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Neurologic Conditions</a:t>
            </a:r>
            <a:r>
              <a:rPr lang="en-US" sz="2400" dirty="0"/>
              <a:t> (</a:t>
            </a:r>
            <a:r>
              <a:rPr lang="en-US" sz="2400" dirty="0" smtClean="0"/>
              <a:t>32 </a:t>
            </a:r>
            <a:r>
              <a:rPr lang="en-US" sz="2400" dirty="0"/>
              <a:t>of 39)</a:t>
            </a:r>
            <a:endParaRPr lang="en-US" dirty="0"/>
          </a:p>
        </p:txBody>
      </p:sp>
      <p:sp>
        <p:nvSpPr>
          <p:cNvPr id="3" name="Content Placeholder 2"/>
          <p:cNvSpPr>
            <a:spLocks noGrp="1"/>
          </p:cNvSpPr>
          <p:nvPr>
            <p:ph idx="1"/>
          </p:nvPr>
        </p:nvSpPr>
        <p:spPr/>
        <p:txBody>
          <a:bodyPr/>
          <a:lstStyle/>
          <a:p>
            <a:r>
              <a:rPr lang="en-US" dirty="0"/>
              <a:t>MS (cont’d)</a:t>
            </a:r>
          </a:p>
          <a:p>
            <a:pPr lvl="1"/>
            <a:r>
              <a:rPr lang="en-US" dirty="0"/>
              <a:t>Management primarily focuses on treating the symptoms as acutely as possible with:</a:t>
            </a:r>
          </a:p>
          <a:p>
            <a:pPr lvl="2"/>
            <a:r>
              <a:rPr lang="en-US" dirty="0"/>
              <a:t>Corticosteroids</a:t>
            </a:r>
          </a:p>
          <a:p>
            <a:pPr lvl="2"/>
            <a:r>
              <a:rPr lang="en-US" dirty="0"/>
              <a:t>Plasma exchange</a:t>
            </a:r>
          </a:p>
          <a:p>
            <a:pPr lvl="2"/>
            <a:r>
              <a:rPr lang="en-US" dirty="0"/>
              <a:t>Medications</a:t>
            </a:r>
          </a:p>
          <a:p>
            <a:pPr lvl="2"/>
            <a:r>
              <a:rPr lang="en-US" dirty="0"/>
              <a:t>Combination therapy</a:t>
            </a:r>
          </a:p>
        </p:txBody>
      </p:sp>
    </p:spTree>
    <p:extLst>
      <p:ext uri="{BB962C8B-B14F-4D97-AF65-F5344CB8AC3E}">
        <p14:creationId xmlns:p14="http://schemas.microsoft.com/office/powerpoint/2010/main" val="97173247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Neurologic Conditions</a:t>
            </a:r>
            <a:r>
              <a:rPr lang="en-US" sz="2400" dirty="0"/>
              <a:t> (</a:t>
            </a:r>
            <a:r>
              <a:rPr lang="en-US" sz="2400" dirty="0" smtClean="0"/>
              <a:t>33 </a:t>
            </a:r>
            <a:r>
              <a:rPr lang="en-US" sz="2400" dirty="0"/>
              <a:t>of 39)</a:t>
            </a:r>
            <a:endParaRPr lang="en-US" dirty="0"/>
          </a:p>
        </p:txBody>
      </p:sp>
      <p:sp>
        <p:nvSpPr>
          <p:cNvPr id="3" name="Content Placeholder 2"/>
          <p:cNvSpPr>
            <a:spLocks noGrp="1"/>
          </p:cNvSpPr>
          <p:nvPr>
            <p:ph idx="1"/>
          </p:nvPr>
        </p:nvSpPr>
        <p:spPr/>
        <p:txBody>
          <a:bodyPr/>
          <a:lstStyle/>
          <a:p>
            <a:r>
              <a:rPr lang="en-US" dirty="0"/>
              <a:t>MS (cont’d)</a:t>
            </a:r>
          </a:p>
          <a:p>
            <a:pPr lvl="1"/>
            <a:r>
              <a:rPr lang="en-US" dirty="0"/>
              <a:t>Education</a:t>
            </a:r>
          </a:p>
          <a:p>
            <a:pPr lvl="2"/>
            <a:r>
              <a:rPr lang="en-US" dirty="0"/>
              <a:t>Varies with patient’s progression</a:t>
            </a:r>
          </a:p>
          <a:p>
            <a:pPr lvl="2"/>
            <a:r>
              <a:rPr lang="en-US" dirty="0"/>
              <a:t>Patient should understand disease and potential </a:t>
            </a:r>
            <a:r>
              <a:rPr lang="en-US" dirty="0" smtClean="0"/>
              <a:t>complications.</a:t>
            </a:r>
            <a:endParaRPr lang="en-US" dirty="0"/>
          </a:p>
          <a:p>
            <a:pPr lvl="2"/>
            <a:r>
              <a:rPr lang="en-US" dirty="0"/>
              <a:t>One consistent message from health team</a:t>
            </a:r>
          </a:p>
          <a:p>
            <a:pPr lvl="2"/>
            <a:endParaRPr lang="en-US" dirty="0"/>
          </a:p>
        </p:txBody>
      </p:sp>
    </p:spTree>
    <p:extLst>
      <p:ext uri="{BB962C8B-B14F-4D97-AF65-F5344CB8AC3E}">
        <p14:creationId xmlns:p14="http://schemas.microsoft.com/office/powerpoint/2010/main" val="207391906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Neurologic Conditions</a:t>
            </a:r>
            <a:r>
              <a:rPr lang="en-US" sz="2400" dirty="0"/>
              <a:t> (</a:t>
            </a:r>
            <a:r>
              <a:rPr lang="en-US" sz="2400" dirty="0" smtClean="0"/>
              <a:t>34 </a:t>
            </a:r>
            <a:r>
              <a:rPr lang="en-US" sz="2400" dirty="0"/>
              <a:t>of 39)</a:t>
            </a:r>
            <a:endParaRPr lang="en-US" dirty="0"/>
          </a:p>
        </p:txBody>
      </p:sp>
      <p:sp>
        <p:nvSpPr>
          <p:cNvPr id="3" name="Content Placeholder 2"/>
          <p:cNvSpPr>
            <a:spLocks noGrp="1"/>
          </p:cNvSpPr>
          <p:nvPr>
            <p:ph idx="1"/>
          </p:nvPr>
        </p:nvSpPr>
        <p:spPr>
          <a:xfrm>
            <a:off x="685800" y="1524000"/>
            <a:ext cx="7772400" cy="4800600"/>
          </a:xfrm>
        </p:spPr>
        <p:txBody>
          <a:bodyPr/>
          <a:lstStyle/>
          <a:p>
            <a:r>
              <a:rPr lang="en-US" dirty="0"/>
              <a:t>Seizures</a:t>
            </a:r>
          </a:p>
          <a:p>
            <a:pPr lvl="1"/>
            <a:r>
              <a:rPr lang="en-US" dirty="0"/>
              <a:t>Sudden involuntary movements, actions, thought disturbances, or any combination </a:t>
            </a:r>
            <a:endParaRPr lang="en-US" dirty="0" smtClean="0"/>
          </a:p>
          <a:p>
            <a:pPr lvl="1"/>
            <a:r>
              <a:rPr lang="en-US" dirty="0" smtClean="0"/>
              <a:t>Caused </a:t>
            </a:r>
            <a:r>
              <a:rPr lang="en-US" dirty="0"/>
              <a:t>by involuntary electrical impulses in the brain</a:t>
            </a:r>
          </a:p>
          <a:p>
            <a:pPr lvl="1"/>
            <a:endParaRPr lang="en-US" dirty="0"/>
          </a:p>
        </p:txBody>
      </p:sp>
    </p:spTree>
    <p:extLst>
      <p:ext uri="{BB962C8B-B14F-4D97-AF65-F5344CB8AC3E}">
        <p14:creationId xmlns:p14="http://schemas.microsoft.com/office/powerpoint/2010/main" val="18076230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Self-Management</a:t>
            </a:r>
            <a:r>
              <a:rPr lang="en-US" sz="2400" dirty="0"/>
              <a:t> </a:t>
            </a:r>
            <a:r>
              <a:rPr lang="en-US" sz="2400" dirty="0" smtClean="0"/>
              <a:t>(8 </a:t>
            </a:r>
            <a:r>
              <a:rPr lang="en-US" sz="2400" dirty="0"/>
              <a:t>of 10)</a:t>
            </a:r>
            <a:endParaRPr lang="en-US" dirty="0"/>
          </a:p>
        </p:txBody>
      </p:sp>
      <p:sp>
        <p:nvSpPr>
          <p:cNvPr id="3" name="Content Placeholder 2"/>
          <p:cNvSpPr>
            <a:spLocks noGrp="1"/>
          </p:cNvSpPr>
          <p:nvPr>
            <p:ph idx="1"/>
          </p:nvPr>
        </p:nvSpPr>
        <p:spPr/>
        <p:txBody>
          <a:bodyPr/>
          <a:lstStyle/>
          <a:p>
            <a:r>
              <a:rPr lang="en-US" dirty="0"/>
              <a:t>Medication inventory</a:t>
            </a:r>
          </a:p>
          <a:p>
            <a:pPr lvl="1"/>
            <a:r>
              <a:rPr lang="en-US" dirty="0"/>
              <a:t>Key aspect of self-management is patient’s ability to:</a:t>
            </a:r>
          </a:p>
          <a:p>
            <a:pPr lvl="2"/>
            <a:r>
              <a:rPr lang="en-US" dirty="0"/>
              <a:t>Inventory</a:t>
            </a:r>
          </a:p>
          <a:p>
            <a:pPr lvl="2"/>
            <a:r>
              <a:rPr lang="en-US" dirty="0"/>
              <a:t>Confirm use of correct </a:t>
            </a:r>
            <a:r>
              <a:rPr lang="en-US" dirty="0" smtClean="0"/>
              <a:t>medications</a:t>
            </a:r>
            <a:endParaRPr lang="en-US" dirty="0"/>
          </a:p>
        </p:txBody>
      </p:sp>
    </p:spTree>
    <p:extLst>
      <p:ext uri="{BB962C8B-B14F-4D97-AF65-F5344CB8AC3E}">
        <p14:creationId xmlns:p14="http://schemas.microsoft.com/office/powerpoint/2010/main" val="96387294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Neurologic Conditions</a:t>
            </a:r>
            <a:r>
              <a:rPr lang="en-US" sz="2400" dirty="0"/>
              <a:t> (</a:t>
            </a:r>
            <a:r>
              <a:rPr lang="en-US" sz="2400" dirty="0" smtClean="0"/>
              <a:t>35 </a:t>
            </a:r>
            <a:r>
              <a:rPr lang="en-US" sz="2400" dirty="0"/>
              <a:t>of 39)</a:t>
            </a:r>
            <a:endParaRPr lang="en-US" dirty="0"/>
          </a:p>
        </p:txBody>
      </p:sp>
      <p:sp>
        <p:nvSpPr>
          <p:cNvPr id="3" name="Content Placeholder 2"/>
          <p:cNvSpPr>
            <a:spLocks noGrp="1"/>
          </p:cNvSpPr>
          <p:nvPr>
            <p:ph idx="1"/>
          </p:nvPr>
        </p:nvSpPr>
        <p:spPr/>
        <p:txBody>
          <a:bodyPr/>
          <a:lstStyle/>
          <a:p>
            <a:r>
              <a:rPr lang="en-US" dirty="0"/>
              <a:t>Seizures (cont’d)</a:t>
            </a:r>
          </a:p>
          <a:p>
            <a:pPr lvl="1"/>
            <a:r>
              <a:rPr lang="en-US" dirty="0"/>
              <a:t>Symptoms can be caused by:</a:t>
            </a:r>
          </a:p>
          <a:p>
            <a:pPr lvl="2"/>
            <a:r>
              <a:rPr lang="en-US" dirty="0"/>
              <a:t>Injury (ie, stroke or traumatic brain injury)</a:t>
            </a:r>
          </a:p>
          <a:p>
            <a:pPr lvl="2"/>
            <a:r>
              <a:rPr lang="en-US" dirty="0"/>
              <a:t>Alcoholism</a:t>
            </a:r>
          </a:p>
          <a:p>
            <a:pPr lvl="2"/>
            <a:r>
              <a:rPr lang="en-US" dirty="0"/>
              <a:t>Narcotic ingestion</a:t>
            </a:r>
          </a:p>
          <a:p>
            <a:pPr lvl="2"/>
            <a:r>
              <a:rPr lang="en-US" dirty="0"/>
              <a:t>Medication overdose</a:t>
            </a:r>
          </a:p>
          <a:p>
            <a:pPr lvl="2"/>
            <a:r>
              <a:rPr lang="en-US" dirty="0"/>
              <a:t>Brain tumors</a:t>
            </a:r>
          </a:p>
        </p:txBody>
      </p:sp>
    </p:spTree>
    <p:extLst>
      <p:ext uri="{BB962C8B-B14F-4D97-AF65-F5344CB8AC3E}">
        <p14:creationId xmlns:p14="http://schemas.microsoft.com/office/powerpoint/2010/main" val="305727401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Neurologic Conditions</a:t>
            </a:r>
            <a:r>
              <a:rPr lang="en-US" sz="2400" dirty="0"/>
              <a:t> (</a:t>
            </a:r>
            <a:r>
              <a:rPr lang="en-US" sz="2400" dirty="0" smtClean="0"/>
              <a:t>36 </a:t>
            </a:r>
            <a:r>
              <a:rPr lang="en-US" sz="2400" dirty="0"/>
              <a:t>of 39)</a:t>
            </a:r>
            <a:endParaRPr lang="en-US" dirty="0"/>
          </a:p>
        </p:txBody>
      </p:sp>
      <p:sp>
        <p:nvSpPr>
          <p:cNvPr id="3" name="Content Placeholder 2"/>
          <p:cNvSpPr>
            <a:spLocks noGrp="1"/>
          </p:cNvSpPr>
          <p:nvPr>
            <p:ph idx="1"/>
          </p:nvPr>
        </p:nvSpPr>
        <p:spPr/>
        <p:txBody>
          <a:bodyPr/>
          <a:lstStyle/>
          <a:p>
            <a:r>
              <a:rPr lang="en-US" dirty="0"/>
              <a:t>Seizures (cont’d)</a:t>
            </a:r>
          </a:p>
          <a:p>
            <a:pPr lvl="1"/>
            <a:r>
              <a:rPr lang="en-US" dirty="0" smtClean="0"/>
              <a:t>Epilepsy </a:t>
            </a:r>
            <a:r>
              <a:rPr lang="en-US" dirty="0"/>
              <a:t>diagnosed by:</a:t>
            </a:r>
          </a:p>
          <a:p>
            <a:pPr lvl="2"/>
            <a:r>
              <a:rPr lang="en-US" dirty="0"/>
              <a:t>Thorough physical examination</a:t>
            </a:r>
          </a:p>
          <a:p>
            <a:pPr lvl="2"/>
            <a:r>
              <a:rPr lang="en-US" dirty="0"/>
              <a:t>Lab tests</a:t>
            </a:r>
          </a:p>
          <a:p>
            <a:pPr lvl="2"/>
            <a:r>
              <a:rPr lang="en-US" dirty="0"/>
              <a:t>Imaging (electroencephalogram [EEG])</a:t>
            </a:r>
          </a:p>
        </p:txBody>
      </p:sp>
    </p:spTree>
    <p:extLst>
      <p:ext uri="{BB962C8B-B14F-4D97-AF65-F5344CB8AC3E}">
        <p14:creationId xmlns:p14="http://schemas.microsoft.com/office/powerpoint/2010/main" val="42077660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Neurologic Conditions</a:t>
            </a:r>
            <a:r>
              <a:rPr lang="en-US" sz="2400" dirty="0"/>
              <a:t> (</a:t>
            </a:r>
            <a:r>
              <a:rPr lang="en-US" sz="2400" dirty="0" smtClean="0"/>
              <a:t>37 </a:t>
            </a:r>
            <a:r>
              <a:rPr lang="en-US" sz="2400" dirty="0"/>
              <a:t>of 39)</a:t>
            </a:r>
            <a:endParaRPr lang="en-US" dirty="0"/>
          </a:p>
        </p:txBody>
      </p:sp>
      <p:sp>
        <p:nvSpPr>
          <p:cNvPr id="3" name="Content Placeholder 2"/>
          <p:cNvSpPr>
            <a:spLocks noGrp="1"/>
          </p:cNvSpPr>
          <p:nvPr>
            <p:ph idx="1"/>
          </p:nvPr>
        </p:nvSpPr>
        <p:spPr/>
        <p:txBody>
          <a:bodyPr/>
          <a:lstStyle/>
          <a:p>
            <a:r>
              <a:rPr lang="en-US" dirty="0"/>
              <a:t>Seizures (cont’d)</a:t>
            </a:r>
          </a:p>
          <a:p>
            <a:pPr lvl="1"/>
            <a:r>
              <a:rPr lang="en-US" dirty="0"/>
              <a:t>Monitoring</a:t>
            </a:r>
          </a:p>
          <a:p>
            <a:pPr lvl="1"/>
            <a:r>
              <a:rPr lang="en-US" dirty="0"/>
              <a:t>Thorough neurologic examination: </a:t>
            </a:r>
          </a:p>
          <a:p>
            <a:pPr lvl="2"/>
            <a:r>
              <a:rPr lang="en-US" dirty="0"/>
              <a:t>Symptoms that occurred during the seizure</a:t>
            </a:r>
          </a:p>
          <a:p>
            <a:pPr lvl="2"/>
            <a:r>
              <a:rPr lang="en-US" dirty="0"/>
              <a:t>Provoking factors</a:t>
            </a:r>
          </a:p>
          <a:p>
            <a:pPr lvl="2"/>
            <a:r>
              <a:rPr lang="en-US" dirty="0"/>
              <a:t>Any predispositions that occur with seizures</a:t>
            </a:r>
          </a:p>
          <a:p>
            <a:pPr lvl="2"/>
            <a:endParaRPr lang="en-US" dirty="0"/>
          </a:p>
        </p:txBody>
      </p:sp>
    </p:spTree>
    <p:extLst>
      <p:ext uri="{BB962C8B-B14F-4D97-AF65-F5344CB8AC3E}">
        <p14:creationId xmlns:p14="http://schemas.microsoft.com/office/powerpoint/2010/main" val="47436986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Neurologic Conditions</a:t>
            </a:r>
            <a:r>
              <a:rPr lang="en-US" sz="2400" dirty="0"/>
              <a:t> (</a:t>
            </a:r>
            <a:r>
              <a:rPr lang="en-US" sz="2400" dirty="0" smtClean="0"/>
              <a:t>38 </a:t>
            </a:r>
            <a:r>
              <a:rPr lang="en-US" sz="2400" dirty="0"/>
              <a:t>of 39)</a:t>
            </a:r>
            <a:endParaRPr lang="en-US" dirty="0"/>
          </a:p>
        </p:txBody>
      </p:sp>
      <p:sp>
        <p:nvSpPr>
          <p:cNvPr id="3" name="Content Placeholder 2"/>
          <p:cNvSpPr>
            <a:spLocks noGrp="1"/>
          </p:cNvSpPr>
          <p:nvPr>
            <p:ph idx="1"/>
          </p:nvPr>
        </p:nvSpPr>
        <p:spPr/>
        <p:txBody>
          <a:bodyPr/>
          <a:lstStyle/>
          <a:p>
            <a:r>
              <a:rPr lang="en-US" dirty="0"/>
              <a:t>Seizures (cont’d)</a:t>
            </a:r>
          </a:p>
          <a:p>
            <a:pPr lvl="1"/>
            <a:r>
              <a:rPr lang="en-US" dirty="0" smtClean="0"/>
              <a:t>Self-management </a:t>
            </a:r>
            <a:r>
              <a:rPr lang="en-US" dirty="0"/>
              <a:t>focuses on:</a:t>
            </a:r>
          </a:p>
          <a:p>
            <a:pPr lvl="2"/>
            <a:r>
              <a:rPr lang="en-US" dirty="0"/>
              <a:t>Taking medications</a:t>
            </a:r>
          </a:p>
          <a:p>
            <a:pPr lvl="2"/>
            <a:r>
              <a:rPr lang="en-US" dirty="0"/>
              <a:t>Keeping appointments </a:t>
            </a:r>
          </a:p>
          <a:p>
            <a:pPr lvl="2"/>
            <a:r>
              <a:rPr lang="en-US" dirty="0"/>
              <a:t>Recognizing provoking </a:t>
            </a:r>
            <a:r>
              <a:rPr lang="en-US" dirty="0" smtClean="0"/>
              <a:t>factors/keeping </a:t>
            </a:r>
            <a:r>
              <a:rPr lang="en-US" dirty="0"/>
              <a:t>a log</a:t>
            </a:r>
          </a:p>
          <a:p>
            <a:pPr lvl="2"/>
            <a:r>
              <a:rPr lang="en-US" dirty="0"/>
              <a:t>Engaging in lifestyle management </a:t>
            </a:r>
          </a:p>
          <a:p>
            <a:pPr lvl="1"/>
            <a:endParaRPr lang="en-US" dirty="0"/>
          </a:p>
          <a:p>
            <a:endParaRPr lang="en-US" dirty="0"/>
          </a:p>
        </p:txBody>
      </p:sp>
    </p:spTree>
    <p:extLst>
      <p:ext uri="{BB962C8B-B14F-4D97-AF65-F5344CB8AC3E}">
        <p14:creationId xmlns:p14="http://schemas.microsoft.com/office/powerpoint/2010/main" val="25768574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Neurologic Conditions</a:t>
            </a:r>
            <a:r>
              <a:rPr lang="en-US" sz="2400" dirty="0"/>
              <a:t> (</a:t>
            </a:r>
            <a:r>
              <a:rPr lang="en-US" sz="2400" dirty="0" smtClean="0"/>
              <a:t>39 </a:t>
            </a:r>
            <a:r>
              <a:rPr lang="en-US" sz="2400" dirty="0"/>
              <a:t>of 39)</a:t>
            </a:r>
            <a:endParaRPr lang="en-US" dirty="0"/>
          </a:p>
        </p:txBody>
      </p:sp>
      <p:sp>
        <p:nvSpPr>
          <p:cNvPr id="3" name="Content Placeholder 2"/>
          <p:cNvSpPr>
            <a:spLocks noGrp="1"/>
          </p:cNvSpPr>
          <p:nvPr>
            <p:ph idx="1"/>
          </p:nvPr>
        </p:nvSpPr>
        <p:spPr/>
        <p:txBody>
          <a:bodyPr/>
          <a:lstStyle/>
          <a:p>
            <a:r>
              <a:rPr lang="en-US" dirty="0"/>
              <a:t>Seizures (cont’d)</a:t>
            </a:r>
          </a:p>
          <a:p>
            <a:pPr lvl="1"/>
            <a:r>
              <a:rPr lang="en-US" dirty="0"/>
              <a:t>Education should focus on self-management techniques</a:t>
            </a:r>
          </a:p>
          <a:p>
            <a:pPr lvl="2"/>
            <a:r>
              <a:rPr lang="en-US" dirty="0"/>
              <a:t>Seizure First Aid</a:t>
            </a:r>
          </a:p>
          <a:p>
            <a:pPr lvl="2"/>
            <a:r>
              <a:rPr lang="en-US" dirty="0"/>
              <a:t>Work with family and friends on management</a:t>
            </a:r>
          </a:p>
          <a:p>
            <a:pPr lvl="2"/>
            <a:r>
              <a:rPr lang="en-US" dirty="0"/>
              <a:t>Follow local protocols</a:t>
            </a:r>
          </a:p>
          <a:p>
            <a:pPr lvl="2"/>
            <a:endParaRPr lang="en-US" dirty="0"/>
          </a:p>
        </p:txBody>
      </p:sp>
    </p:spTree>
    <p:extLst>
      <p:ext uri="{BB962C8B-B14F-4D97-AF65-F5344CB8AC3E}">
        <p14:creationId xmlns:p14="http://schemas.microsoft.com/office/powerpoint/2010/main" val="192115576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Pain and Chronic Pain Management</a:t>
            </a:r>
            <a:r>
              <a:rPr lang="en-US" sz="2400" dirty="0"/>
              <a:t> (1 of </a:t>
            </a:r>
            <a:r>
              <a:rPr lang="en-US" sz="2400" dirty="0" smtClean="0"/>
              <a:t>7)</a:t>
            </a:r>
            <a:endParaRPr lang="en-US" sz="2400" dirty="0"/>
          </a:p>
        </p:txBody>
      </p:sp>
      <p:sp>
        <p:nvSpPr>
          <p:cNvPr id="3" name="Content Placeholder 2"/>
          <p:cNvSpPr>
            <a:spLocks noGrp="1"/>
          </p:cNvSpPr>
          <p:nvPr>
            <p:ph idx="1"/>
          </p:nvPr>
        </p:nvSpPr>
        <p:spPr/>
        <p:txBody>
          <a:bodyPr/>
          <a:lstStyle/>
          <a:p>
            <a:r>
              <a:rPr lang="en-US" dirty="0"/>
              <a:t>Pain</a:t>
            </a:r>
          </a:p>
          <a:p>
            <a:pPr lvl="1"/>
            <a:r>
              <a:rPr lang="en-US" dirty="0"/>
              <a:t>Uncomfortable subjective sensation that occurs with actual, potential, or perceived damage or inflammation of:</a:t>
            </a:r>
          </a:p>
          <a:p>
            <a:pPr lvl="2"/>
            <a:r>
              <a:rPr lang="en-US" dirty="0"/>
              <a:t>Tissue</a:t>
            </a:r>
          </a:p>
          <a:p>
            <a:pPr lvl="2"/>
            <a:r>
              <a:rPr lang="en-US" dirty="0"/>
              <a:t>Nerves</a:t>
            </a:r>
          </a:p>
          <a:p>
            <a:pPr lvl="2"/>
            <a:r>
              <a:rPr lang="en-US" dirty="0"/>
              <a:t>Bone structures</a:t>
            </a:r>
          </a:p>
        </p:txBody>
      </p:sp>
    </p:spTree>
    <p:extLst>
      <p:ext uri="{BB962C8B-B14F-4D97-AF65-F5344CB8AC3E}">
        <p14:creationId xmlns:p14="http://schemas.microsoft.com/office/powerpoint/2010/main" val="287290957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Pain and Chronic Pain Management</a:t>
            </a:r>
            <a:r>
              <a:rPr lang="en-US" sz="2400" dirty="0"/>
              <a:t> </a:t>
            </a:r>
            <a:r>
              <a:rPr lang="en-US" sz="2400" dirty="0" smtClean="0"/>
              <a:t>(2 </a:t>
            </a:r>
            <a:r>
              <a:rPr lang="en-US" sz="2400" dirty="0"/>
              <a:t>of 7)</a:t>
            </a:r>
            <a:endParaRPr lang="en-US" dirty="0">
              <a:solidFill>
                <a:srgbClr val="FF0000"/>
              </a:solidFill>
            </a:endParaRPr>
          </a:p>
        </p:txBody>
      </p:sp>
      <p:sp>
        <p:nvSpPr>
          <p:cNvPr id="3" name="Content Placeholder 2"/>
          <p:cNvSpPr>
            <a:spLocks noGrp="1"/>
          </p:cNvSpPr>
          <p:nvPr>
            <p:ph idx="1"/>
          </p:nvPr>
        </p:nvSpPr>
        <p:spPr>
          <a:xfrm>
            <a:off x="685800" y="1524000"/>
            <a:ext cx="7772400" cy="4800600"/>
          </a:xfrm>
        </p:spPr>
        <p:txBody>
          <a:bodyPr/>
          <a:lstStyle/>
          <a:p>
            <a:r>
              <a:rPr lang="en-US" dirty="0" smtClean="0"/>
              <a:t>Classification of pain </a:t>
            </a:r>
            <a:endParaRPr lang="en-US" dirty="0"/>
          </a:p>
          <a:p>
            <a:pPr lvl="1"/>
            <a:r>
              <a:rPr lang="en-US" sz="2400" dirty="0" smtClean="0"/>
              <a:t>Based </a:t>
            </a:r>
            <a:r>
              <a:rPr lang="en-US" sz="2400" dirty="0"/>
              <a:t>on </a:t>
            </a:r>
            <a:r>
              <a:rPr lang="en-US" sz="2400" dirty="0" smtClean="0"/>
              <a:t>duration</a:t>
            </a:r>
          </a:p>
          <a:p>
            <a:pPr lvl="1"/>
            <a:r>
              <a:rPr lang="en-US" sz="2400" dirty="0" smtClean="0"/>
              <a:t>By </a:t>
            </a:r>
            <a:r>
              <a:rPr lang="en-US" sz="2400" dirty="0"/>
              <a:t>the underlying </a:t>
            </a:r>
            <a:r>
              <a:rPr lang="en-US" sz="2400" dirty="0" smtClean="0"/>
              <a:t>pathology</a:t>
            </a:r>
          </a:p>
          <a:p>
            <a:pPr lvl="1"/>
            <a:r>
              <a:rPr lang="en-US" sz="2400" dirty="0" smtClean="0"/>
              <a:t>By </a:t>
            </a:r>
            <a:r>
              <a:rPr lang="en-US" sz="2400" dirty="0"/>
              <a:t>the type of syndrome</a:t>
            </a:r>
          </a:p>
          <a:p>
            <a:pPr lvl="1"/>
            <a:r>
              <a:rPr lang="en-US" dirty="0" smtClean="0"/>
              <a:t>Duration </a:t>
            </a:r>
            <a:r>
              <a:rPr lang="en-US" dirty="0"/>
              <a:t>can be acute or chronic</a:t>
            </a:r>
          </a:p>
        </p:txBody>
      </p:sp>
    </p:spTree>
    <p:extLst>
      <p:ext uri="{BB962C8B-B14F-4D97-AF65-F5344CB8AC3E}">
        <p14:creationId xmlns:p14="http://schemas.microsoft.com/office/powerpoint/2010/main" val="299404341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Pain and Chronic Pain Management</a:t>
            </a:r>
            <a:r>
              <a:rPr lang="en-US" sz="2400" dirty="0"/>
              <a:t> </a:t>
            </a:r>
            <a:r>
              <a:rPr lang="en-US" sz="2400" dirty="0" smtClean="0"/>
              <a:t>(3 </a:t>
            </a:r>
            <a:r>
              <a:rPr lang="en-US" sz="2400" dirty="0"/>
              <a:t>of 7)</a:t>
            </a:r>
            <a:endParaRPr lang="en-US" dirty="0">
              <a:solidFill>
                <a:srgbClr val="FF0000"/>
              </a:solidFill>
            </a:endParaRPr>
          </a:p>
        </p:txBody>
      </p:sp>
      <p:sp>
        <p:nvSpPr>
          <p:cNvPr id="3" name="Content Placeholder 2"/>
          <p:cNvSpPr>
            <a:spLocks noGrp="1"/>
          </p:cNvSpPr>
          <p:nvPr>
            <p:ph idx="1"/>
          </p:nvPr>
        </p:nvSpPr>
        <p:spPr>
          <a:xfrm>
            <a:off x="685800" y="1524000"/>
            <a:ext cx="7772400" cy="4800600"/>
          </a:xfrm>
        </p:spPr>
        <p:txBody>
          <a:bodyPr/>
          <a:lstStyle/>
          <a:p>
            <a:r>
              <a:rPr lang="en-US" dirty="0" smtClean="0"/>
              <a:t>Types of pain </a:t>
            </a:r>
            <a:endParaRPr lang="en-US" dirty="0"/>
          </a:p>
          <a:p>
            <a:pPr lvl="1"/>
            <a:r>
              <a:rPr lang="en-US" dirty="0" smtClean="0"/>
              <a:t>Physiologic</a:t>
            </a:r>
            <a:endParaRPr lang="en-US" dirty="0"/>
          </a:p>
          <a:p>
            <a:pPr lvl="2"/>
            <a:r>
              <a:rPr lang="en-US" sz="2400" dirty="0" smtClean="0"/>
              <a:t>Somatic</a:t>
            </a:r>
            <a:endParaRPr lang="en-US" sz="2400" dirty="0"/>
          </a:p>
          <a:p>
            <a:pPr lvl="2"/>
            <a:r>
              <a:rPr lang="en-US" sz="2400" dirty="0" smtClean="0"/>
              <a:t>Visceral</a:t>
            </a:r>
            <a:endParaRPr lang="en-US" sz="2400" dirty="0"/>
          </a:p>
          <a:p>
            <a:pPr lvl="1"/>
            <a:r>
              <a:rPr lang="en-US" dirty="0" smtClean="0"/>
              <a:t>Pathologic</a:t>
            </a:r>
            <a:endParaRPr lang="en-US" dirty="0"/>
          </a:p>
        </p:txBody>
      </p:sp>
    </p:spTree>
    <p:extLst>
      <p:ext uri="{BB962C8B-B14F-4D97-AF65-F5344CB8AC3E}">
        <p14:creationId xmlns:p14="http://schemas.microsoft.com/office/powerpoint/2010/main" val="313236704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Pain and Chronic Pain Management</a:t>
            </a:r>
            <a:r>
              <a:rPr lang="en-US" sz="2400" dirty="0"/>
              <a:t> </a:t>
            </a:r>
            <a:r>
              <a:rPr lang="en-US" sz="2400" dirty="0" smtClean="0"/>
              <a:t>(4 </a:t>
            </a:r>
            <a:r>
              <a:rPr lang="en-US" sz="2400" dirty="0"/>
              <a:t>of 7)</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Assessment of pain</a:t>
            </a:r>
            <a:endParaRPr lang="en-US" dirty="0"/>
          </a:p>
          <a:p>
            <a:pPr lvl="1"/>
            <a:r>
              <a:rPr lang="en-US" dirty="0" smtClean="0"/>
              <a:t>Evaluate for:</a:t>
            </a:r>
            <a:endParaRPr lang="en-US" dirty="0"/>
          </a:p>
          <a:p>
            <a:pPr lvl="2"/>
            <a:r>
              <a:rPr lang="en-US" dirty="0" smtClean="0"/>
              <a:t>Location</a:t>
            </a:r>
          </a:p>
          <a:p>
            <a:pPr lvl="2"/>
            <a:r>
              <a:rPr lang="en-US" dirty="0" smtClean="0"/>
              <a:t>Quality</a:t>
            </a:r>
          </a:p>
          <a:p>
            <a:pPr lvl="2"/>
            <a:r>
              <a:rPr lang="en-US" dirty="0" smtClean="0"/>
              <a:t>Duration</a:t>
            </a:r>
          </a:p>
          <a:p>
            <a:pPr lvl="2"/>
            <a:r>
              <a:rPr lang="en-US" dirty="0" smtClean="0"/>
              <a:t>Alleviating or exacerbating factors</a:t>
            </a:r>
          </a:p>
          <a:p>
            <a:pPr lvl="2"/>
            <a:r>
              <a:rPr lang="en-US" dirty="0" smtClean="0"/>
              <a:t>Impact on ADLs</a:t>
            </a:r>
          </a:p>
          <a:p>
            <a:pPr lvl="2"/>
            <a:r>
              <a:rPr lang="en-US" dirty="0" smtClean="0"/>
              <a:t>Quality of life</a:t>
            </a:r>
          </a:p>
          <a:p>
            <a:pPr lvl="2"/>
            <a:r>
              <a:rPr lang="en-US" dirty="0" smtClean="0"/>
              <a:t>Associated medical conditions</a:t>
            </a:r>
            <a:endParaRPr lang="en-US" dirty="0"/>
          </a:p>
        </p:txBody>
      </p:sp>
    </p:spTree>
    <p:extLst>
      <p:ext uri="{BB962C8B-B14F-4D97-AF65-F5344CB8AC3E}">
        <p14:creationId xmlns:p14="http://schemas.microsoft.com/office/powerpoint/2010/main" val="157700693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Pain and Chronic Pain Management</a:t>
            </a:r>
            <a:r>
              <a:rPr lang="en-US" sz="2400" dirty="0"/>
              <a:t> </a:t>
            </a:r>
            <a:r>
              <a:rPr lang="en-US" sz="2400" dirty="0" smtClean="0"/>
              <a:t>(5 </a:t>
            </a:r>
            <a:r>
              <a:rPr lang="en-US" sz="2400" dirty="0"/>
              <a:t>of 7)</a:t>
            </a:r>
            <a:endParaRPr lang="en-US" dirty="0">
              <a:solidFill>
                <a:srgbClr val="FF0000"/>
              </a:solidFill>
            </a:endParaRPr>
          </a:p>
        </p:txBody>
      </p:sp>
      <p:sp>
        <p:nvSpPr>
          <p:cNvPr id="7" name="Content Placeholder 2"/>
          <p:cNvSpPr>
            <a:spLocks noGrp="1"/>
          </p:cNvSpPr>
          <p:nvPr>
            <p:ph idx="1"/>
          </p:nvPr>
        </p:nvSpPr>
        <p:spPr/>
        <p:txBody>
          <a:bodyPr/>
          <a:lstStyle/>
          <a:p>
            <a:r>
              <a:rPr lang="en-US" dirty="0"/>
              <a:t>Pain (cont’d)</a:t>
            </a:r>
          </a:p>
          <a:p>
            <a:pPr lvl="1"/>
            <a:r>
              <a:rPr lang="en-US" dirty="0"/>
              <a:t>Monitoring</a:t>
            </a:r>
          </a:p>
          <a:p>
            <a:pPr lvl="2"/>
            <a:r>
              <a:rPr lang="en-US" dirty="0"/>
              <a:t>Fully evaluate the patient</a:t>
            </a:r>
          </a:p>
          <a:p>
            <a:pPr lvl="2"/>
            <a:r>
              <a:rPr lang="en-US" dirty="0"/>
              <a:t>Assess patient’s pain</a:t>
            </a:r>
          </a:p>
          <a:p>
            <a:pPr lvl="2"/>
            <a:r>
              <a:rPr lang="en-US" dirty="0"/>
              <a:t>Document findings</a:t>
            </a:r>
          </a:p>
          <a:p>
            <a:pPr lvl="2"/>
            <a:r>
              <a:rPr lang="en-US" dirty="0"/>
              <a:t>Review what other health care providers involved have found; note differences in your assessment</a:t>
            </a:r>
          </a:p>
        </p:txBody>
      </p:sp>
    </p:spTree>
    <p:extLst>
      <p:ext uri="{BB962C8B-B14F-4D97-AF65-F5344CB8AC3E}">
        <p14:creationId xmlns:p14="http://schemas.microsoft.com/office/powerpoint/2010/main" val="30610330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lnSpc>
                <a:spcPct val="85000"/>
              </a:lnSpc>
              <a:defRPr/>
            </a:pPr>
            <a:r>
              <a:rPr lang="en-US" dirty="0"/>
              <a:t>Self-Management</a:t>
            </a:r>
            <a:r>
              <a:rPr lang="en-US" sz="2400" dirty="0"/>
              <a:t> </a:t>
            </a:r>
            <a:r>
              <a:rPr lang="en-US" sz="2400" dirty="0" smtClean="0"/>
              <a:t>(9 </a:t>
            </a:r>
            <a:r>
              <a:rPr lang="en-US" sz="2400" dirty="0"/>
              <a:t>of 10)</a:t>
            </a:r>
            <a:endParaRPr lang="en-US" sz="2800" b="0" dirty="0"/>
          </a:p>
        </p:txBody>
      </p:sp>
      <p:sp>
        <p:nvSpPr>
          <p:cNvPr id="1029" name="Content Placeholder 2"/>
          <p:cNvSpPr>
            <a:spLocks noGrp="1"/>
          </p:cNvSpPr>
          <p:nvPr>
            <p:ph type="body" idx="1"/>
          </p:nvPr>
        </p:nvSpPr>
        <p:spPr>
          <a:xfrm>
            <a:off x="4953000" y="1295400"/>
            <a:ext cx="3886200" cy="4800600"/>
          </a:xfrm>
        </p:spPr>
        <p:txBody>
          <a:bodyPr rIns="228600"/>
          <a:lstStyle/>
          <a:p>
            <a:pPr>
              <a:spcBef>
                <a:spcPct val="35000"/>
              </a:spcBef>
            </a:pPr>
            <a:r>
              <a:rPr lang="en-US" altLang="en-US" dirty="0"/>
              <a:t>Self-management of medications </a:t>
            </a:r>
          </a:p>
          <a:p>
            <a:pPr lvl="1">
              <a:spcBef>
                <a:spcPct val="35000"/>
              </a:spcBef>
            </a:pPr>
            <a:r>
              <a:rPr lang="en-US" altLang="en-US" dirty="0"/>
              <a:t>Multiple prescriptions</a:t>
            </a:r>
          </a:p>
          <a:p>
            <a:pPr lvl="1">
              <a:spcBef>
                <a:spcPct val="35000"/>
              </a:spcBef>
            </a:pPr>
            <a:r>
              <a:rPr lang="en-US" altLang="en-US" dirty="0"/>
              <a:t>Herbal remedies</a:t>
            </a:r>
          </a:p>
          <a:p>
            <a:pPr lvl="1">
              <a:spcBef>
                <a:spcPct val="35000"/>
              </a:spcBef>
            </a:pPr>
            <a:r>
              <a:rPr lang="en-US" altLang="en-US" dirty="0"/>
              <a:t>Over-the-counter medications</a:t>
            </a:r>
          </a:p>
        </p:txBody>
      </p:sp>
      <p:pic>
        <p:nvPicPr>
          <p:cNvPr id="2050" name="Picture 2" descr="\\10.1.1.17\productions\ART\ART PROCESS\PPT Projects\AAOS_ITK_PPT_164288\JPEG FILES\Chapter 15\9781284212785_CH15_FIGF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1931988"/>
            <a:ext cx="4425950" cy="29448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5"/>
          <p:cNvSpPr txBox="1"/>
          <p:nvPr/>
        </p:nvSpPr>
        <p:spPr>
          <a:xfrm>
            <a:off x="381000" y="4876800"/>
            <a:ext cx="4495800" cy="230832"/>
          </a:xfrm>
          <a:prstGeom prst="rect">
            <a:avLst/>
          </a:prstGeom>
          <a:noFill/>
        </p:spPr>
        <p:txBody>
          <a:bodyPr wrap="square" rtlCol="0">
            <a:spAutoFit/>
          </a:bodyPr>
          <a:lstStyle>
            <a:defPPr>
              <a:defRPr lang="en-US"/>
            </a:defPPr>
            <a:lvl1pPr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1pPr>
            <a:lvl2pPr marL="4572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2pPr>
            <a:lvl3pPr marL="9144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3pPr>
            <a:lvl4pPr marL="13716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4pPr>
            <a:lvl5pPr marL="18288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9pPr>
          </a:lstStyle>
          <a:p>
            <a:pPr algn="l"/>
            <a:r>
              <a:rPr lang="en-US" sz="900" dirty="0">
                <a:solidFill>
                  <a:schemeClr val="bg1">
                    <a:lumMod val="75000"/>
                  </a:schemeClr>
                </a:solidFill>
                <a:latin typeface="+mj-lt"/>
              </a:rPr>
              <a:t>© Jones &amp; Bartlett Learning.</a:t>
            </a:r>
          </a:p>
        </p:txBody>
      </p:sp>
    </p:spTree>
    <p:extLst>
      <p:ext uri="{BB962C8B-B14F-4D97-AF65-F5344CB8AC3E}">
        <p14:creationId xmlns:p14="http://schemas.microsoft.com/office/powerpoint/2010/main" val="390729176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Pain and Chronic Pain Management</a:t>
            </a:r>
            <a:r>
              <a:rPr lang="en-US" sz="2400" dirty="0"/>
              <a:t> </a:t>
            </a:r>
            <a:r>
              <a:rPr lang="en-US" sz="2400" dirty="0" smtClean="0"/>
              <a:t>(6 </a:t>
            </a:r>
            <a:r>
              <a:rPr lang="en-US" sz="2400" dirty="0"/>
              <a:t>of 7)</a:t>
            </a:r>
            <a:endParaRPr lang="en-US" dirty="0">
              <a:solidFill>
                <a:srgbClr val="FF0000"/>
              </a:solidFill>
            </a:endParaRPr>
          </a:p>
        </p:txBody>
      </p:sp>
      <p:sp>
        <p:nvSpPr>
          <p:cNvPr id="3" name="Content Placeholder 2"/>
          <p:cNvSpPr>
            <a:spLocks noGrp="1"/>
          </p:cNvSpPr>
          <p:nvPr>
            <p:ph idx="1"/>
          </p:nvPr>
        </p:nvSpPr>
        <p:spPr>
          <a:xfrm>
            <a:off x="685800" y="1524000"/>
            <a:ext cx="7772400" cy="4800600"/>
          </a:xfrm>
        </p:spPr>
        <p:txBody>
          <a:bodyPr/>
          <a:lstStyle/>
          <a:p>
            <a:r>
              <a:rPr lang="en-US" dirty="0"/>
              <a:t>Pain (cont’d)</a:t>
            </a:r>
          </a:p>
          <a:p>
            <a:pPr lvl="1"/>
            <a:r>
              <a:rPr lang="en-US" dirty="0"/>
              <a:t>Management</a:t>
            </a:r>
          </a:p>
          <a:p>
            <a:pPr lvl="2"/>
            <a:r>
              <a:rPr lang="en-US" dirty="0"/>
              <a:t>Treatments depend on assessment and classification of patient’s pain</a:t>
            </a:r>
          </a:p>
          <a:p>
            <a:pPr lvl="2"/>
            <a:r>
              <a:rPr lang="en-US" dirty="0"/>
              <a:t>Alleviate pain by eliminating cause</a:t>
            </a:r>
          </a:p>
          <a:p>
            <a:pPr lvl="2"/>
            <a:r>
              <a:rPr lang="en-US" dirty="0"/>
              <a:t>Medications, supplements</a:t>
            </a:r>
          </a:p>
        </p:txBody>
      </p:sp>
    </p:spTree>
    <p:extLst>
      <p:ext uri="{BB962C8B-B14F-4D97-AF65-F5344CB8AC3E}">
        <p14:creationId xmlns:p14="http://schemas.microsoft.com/office/powerpoint/2010/main" val="55040839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Pain and Chronic Pain Management</a:t>
            </a:r>
            <a:r>
              <a:rPr lang="en-US" sz="2400" dirty="0"/>
              <a:t> </a:t>
            </a:r>
            <a:r>
              <a:rPr lang="en-US" sz="2400" dirty="0" smtClean="0"/>
              <a:t>(7 </a:t>
            </a:r>
            <a:r>
              <a:rPr lang="en-US" sz="2400" dirty="0"/>
              <a:t>of 7)</a:t>
            </a:r>
            <a:endParaRPr lang="en-US" dirty="0">
              <a:solidFill>
                <a:srgbClr val="FF0000"/>
              </a:solidFill>
            </a:endParaRPr>
          </a:p>
        </p:txBody>
      </p:sp>
      <p:sp>
        <p:nvSpPr>
          <p:cNvPr id="3" name="Content Placeholder 2"/>
          <p:cNvSpPr>
            <a:spLocks noGrp="1"/>
          </p:cNvSpPr>
          <p:nvPr>
            <p:ph idx="1"/>
          </p:nvPr>
        </p:nvSpPr>
        <p:spPr>
          <a:xfrm>
            <a:off x="685800" y="1524000"/>
            <a:ext cx="7772400" cy="4800600"/>
          </a:xfrm>
        </p:spPr>
        <p:txBody>
          <a:bodyPr/>
          <a:lstStyle/>
          <a:p>
            <a:r>
              <a:rPr lang="en-US" dirty="0"/>
              <a:t>Pain (cont’d)</a:t>
            </a:r>
          </a:p>
          <a:p>
            <a:pPr lvl="1"/>
            <a:r>
              <a:rPr lang="en-US" dirty="0"/>
              <a:t>Education</a:t>
            </a:r>
          </a:p>
          <a:p>
            <a:pPr lvl="2"/>
            <a:r>
              <a:rPr lang="en-US" dirty="0"/>
              <a:t>Depends on the assessment and classification of patient’s pain</a:t>
            </a:r>
          </a:p>
          <a:p>
            <a:pPr lvl="2"/>
            <a:r>
              <a:rPr lang="en-US" dirty="0"/>
              <a:t>Full relief from pain may be unattainable</a:t>
            </a:r>
          </a:p>
          <a:p>
            <a:pPr lvl="2"/>
            <a:r>
              <a:rPr lang="en-US" dirty="0"/>
              <a:t>Plan of care/specific pain plan</a:t>
            </a:r>
          </a:p>
        </p:txBody>
      </p:sp>
    </p:spTree>
    <p:extLst>
      <p:ext uri="{BB962C8B-B14F-4D97-AF65-F5344CB8AC3E}">
        <p14:creationId xmlns:p14="http://schemas.microsoft.com/office/powerpoint/2010/main" val="60879299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US" dirty="0"/>
              <a:t>Common Endocrine Conditions</a:t>
            </a:r>
            <a:r>
              <a:rPr lang="en-US" sz="2400" dirty="0"/>
              <a:t> (1 of 6)</a:t>
            </a:r>
          </a:p>
        </p:txBody>
      </p:sp>
      <p:sp>
        <p:nvSpPr>
          <p:cNvPr id="1029" name="Content Placeholder 2"/>
          <p:cNvSpPr>
            <a:spLocks noGrp="1"/>
          </p:cNvSpPr>
          <p:nvPr>
            <p:ph type="body" idx="1"/>
          </p:nvPr>
        </p:nvSpPr>
        <p:spPr>
          <a:xfrm>
            <a:off x="4038600" y="1447800"/>
            <a:ext cx="4419600" cy="4800600"/>
          </a:xfrm>
        </p:spPr>
        <p:txBody>
          <a:bodyPr rIns="228600"/>
          <a:lstStyle/>
          <a:p>
            <a:pPr>
              <a:spcBef>
                <a:spcPct val="35000"/>
              </a:spcBef>
            </a:pPr>
            <a:r>
              <a:rPr lang="en-US" altLang="en-US" dirty="0"/>
              <a:t>Diabetes</a:t>
            </a:r>
          </a:p>
          <a:p>
            <a:pPr lvl="1">
              <a:spcBef>
                <a:spcPct val="35000"/>
              </a:spcBef>
            </a:pPr>
            <a:r>
              <a:rPr lang="en-US" altLang="en-US" dirty="0"/>
              <a:t>Chronic condition</a:t>
            </a:r>
          </a:p>
          <a:p>
            <a:pPr lvl="1">
              <a:spcBef>
                <a:spcPct val="35000"/>
              </a:spcBef>
            </a:pPr>
            <a:r>
              <a:rPr lang="en-US" altLang="en-US" dirty="0"/>
              <a:t>Body unable to:</a:t>
            </a:r>
          </a:p>
          <a:p>
            <a:pPr lvl="2">
              <a:spcBef>
                <a:spcPct val="35000"/>
              </a:spcBef>
            </a:pPr>
            <a:r>
              <a:rPr lang="en-US" altLang="en-US" dirty="0"/>
              <a:t>Secrete appropriate amount of insulin</a:t>
            </a:r>
          </a:p>
          <a:p>
            <a:pPr lvl="2">
              <a:spcBef>
                <a:spcPct val="35000"/>
              </a:spcBef>
            </a:pPr>
            <a:r>
              <a:rPr lang="en-US" altLang="en-US" dirty="0"/>
              <a:t>Metabolize glucose</a:t>
            </a:r>
          </a:p>
        </p:txBody>
      </p:sp>
      <p:sp>
        <p:nvSpPr>
          <p:cNvPr id="5" name="TextBox 5"/>
          <p:cNvSpPr txBox="1"/>
          <p:nvPr/>
        </p:nvSpPr>
        <p:spPr>
          <a:xfrm>
            <a:off x="1143000" y="6172200"/>
            <a:ext cx="4495800" cy="230832"/>
          </a:xfrm>
          <a:prstGeom prst="rect">
            <a:avLst/>
          </a:prstGeom>
          <a:noFill/>
        </p:spPr>
        <p:txBody>
          <a:bodyPr wrap="square" rtlCol="0">
            <a:spAutoFit/>
          </a:bodyPr>
          <a:lstStyle>
            <a:defPPr>
              <a:defRPr lang="en-US"/>
            </a:defPPr>
            <a:lvl1pPr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1pPr>
            <a:lvl2pPr marL="4572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2pPr>
            <a:lvl3pPr marL="9144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3pPr>
            <a:lvl4pPr marL="13716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4pPr>
            <a:lvl5pPr marL="18288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9pPr>
          </a:lstStyle>
          <a:p>
            <a:pPr algn="l"/>
            <a:r>
              <a:rPr lang="en-US" sz="900" dirty="0">
                <a:solidFill>
                  <a:schemeClr val="bg1">
                    <a:lumMod val="75000"/>
                  </a:schemeClr>
                </a:solidFill>
                <a:latin typeface="+mj-lt"/>
              </a:rPr>
              <a:t>© Jones &amp; Bartlett Learning.</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6082" y="1524000"/>
            <a:ext cx="2222918" cy="4648200"/>
          </a:xfrm>
          <a:prstGeom prst="rect">
            <a:avLst/>
          </a:prstGeom>
        </p:spPr>
      </p:pic>
    </p:spTree>
    <p:extLst>
      <p:ext uri="{BB962C8B-B14F-4D97-AF65-F5344CB8AC3E}">
        <p14:creationId xmlns:p14="http://schemas.microsoft.com/office/powerpoint/2010/main" val="365765048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Endocrine Conditions</a:t>
            </a:r>
            <a:r>
              <a:rPr lang="en-US" sz="2400" dirty="0"/>
              <a:t> </a:t>
            </a:r>
            <a:r>
              <a:rPr lang="en-US" sz="2400" dirty="0" smtClean="0"/>
              <a:t>(2 </a:t>
            </a:r>
            <a:r>
              <a:rPr lang="en-US" sz="2400" dirty="0"/>
              <a:t>of 6)</a:t>
            </a:r>
            <a:endParaRPr lang="en-US" dirty="0"/>
          </a:p>
        </p:txBody>
      </p:sp>
      <p:sp>
        <p:nvSpPr>
          <p:cNvPr id="3" name="Content Placeholder 2"/>
          <p:cNvSpPr>
            <a:spLocks noGrp="1"/>
          </p:cNvSpPr>
          <p:nvPr>
            <p:ph idx="1"/>
          </p:nvPr>
        </p:nvSpPr>
        <p:spPr/>
        <p:txBody>
          <a:bodyPr/>
          <a:lstStyle/>
          <a:p>
            <a:r>
              <a:rPr lang="en-US" dirty="0"/>
              <a:t>Diabetes (cont’d)</a:t>
            </a:r>
          </a:p>
          <a:p>
            <a:pPr lvl="2"/>
            <a:r>
              <a:rPr lang="en-US" sz="2400" dirty="0" smtClean="0"/>
              <a:t>Type </a:t>
            </a:r>
            <a:r>
              <a:rPr lang="en-US" sz="2400" dirty="0"/>
              <a:t>1 </a:t>
            </a:r>
            <a:r>
              <a:rPr lang="en-US" sz="2400" dirty="0" smtClean="0"/>
              <a:t>diabetes</a:t>
            </a:r>
          </a:p>
          <a:p>
            <a:pPr lvl="3"/>
            <a:r>
              <a:rPr lang="en-US" sz="2200" dirty="0" smtClean="0"/>
              <a:t>Complete destruction of beta cells in pancreas</a:t>
            </a:r>
          </a:p>
          <a:p>
            <a:pPr lvl="3"/>
            <a:r>
              <a:rPr lang="en-US" sz="2200" dirty="0" smtClean="0"/>
              <a:t>Diagnosed early</a:t>
            </a:r>
            <a:endParaRPr lang="en-US" sz="2200" dirty="0"/>
          </a:p>
          <a:p>
            <a:pPr lvl="2"/>
            <a:r>
              <a:rPr lang="en-US" sz="2400" dirty="0"/>
              <a:t>Type 2 diabetes</a:t>
            </a:r>
          </a:p>
          <a:p>
            <a:pPr lvl="3"/>
            <a:r>
              <a:rPr lang="en-US" sz="2200" dirty="0" smtClean="0"/>
              <a:t>Occurs later in life</a:t>
            </a:r>
          </a:p>
          <a:p>
            <a:pPr lvl="3"/>
            <a:r>
              <a:rPr lang="en-US" sz="2200" dirty="0" smtClean="0"/>
              <a:t>Chronic hyperglycemic state</a:t>
            </a:r>
            <a:endParaRPr lang="en-US" sz="2200" dirty="0"/>
          </a:p>
          <a:p>
            <a:pPr lvl="2"/>
            <a:r>
              <a:rPr lang="en-US" sz="2400" dirty="0"/>
              <a:t>Prediabetes</a:t>
            </a:r>
          </a:p>
        </p:txBody>
      </p:sp>
    </p:spTree>
    <p:extLst>
      <p:ext uri="{BB962C8B-B14F-4D97-AF65-F5344CB8AC3E}">
        <p14:creationId xmlns:p14="http://schemas.microsoft.com/office/powerpoint/2010/main" val="172944821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Endocrine Conditions</a:t>
            </a:r>
            <a:r>
              <a:rPr lang="en-US" sz="2400" dirty="0"/>
              <a:t> </a:t>
            </a:r>
            <a:r>
              <a:rPr lang="en-US" sz="2400" dirty="0" smtClean="0"/>
              <a:t>(3 </a:t>
            </a:r>
            <a:r>
              <a:rPr lang="en-US" sz="2400" dirty="0"/>
              <a:t>of 6)</a:t>
            </a:r>
            <a:endParaRPr lang="en-US" dirty="0"/>
          </a:p>
        </p:txBody>
      </p:sp>
      <p:sp>
        <p:nvSpPr>
          <p:cNvPr id="3" name="Content Placeholder 2"/>
          <p:cNvSpPr>
            <a:spLocks noGrp="1"/>
          </p:cNvSpPr>
          <p:nvPr>
            <p:ph idx="1"/>
          </p:nvPr>
        </p:nvSpPr>
        <p:spPr/>
        <p:txBody>
          <a:bodyPr/>
          <a:lstStyle/>
          <a:p>
            <a:r>
              <a:rPr lang="en-US" dirty="0"/>
              <a:t>Diabetes (cont’d)</a:t>
            </a:r>
          </a:p>
          <a:p>
            <a:pPr lvl="1"/>
            <a:r>
              <a:rPr lang="en-US" dirty="0"/>
              <a:t>Monitoring: All patients should have</a:t>
            </a:r>
          </a:p>
          <a:p>
            <a:pPr lvl="2"/>
            <a:r>
              <a:rPr lang="en-US" dirty="0"/>
              <a:t>Close monitoring of their symptoms</a:t>
            </a:r>
          </a:p>
          <a:p>
            <a:pPr lvl="2"/>
            <a:r>
              <a:rPr lang="en-US" dirty="0"/>
              <a:t>Physical assessment for progression of disease and complications</a:t>
            </a:r>
          </a:p>
          <a:p>
            <a:pPr lvl="1"/>
            <a:r>
              <a:rPr lang="en-US" dirty="0"/>
              <a:t>Examine the skin for:</a:t>
            </a:r>
          </a:p>
          <a:p>
            <a:pPr lvl="2"/>
            <a:r>
              <a:rPr lang="en-US" dirty="0"/>
              <a:t>Infections</a:t>
            </a:r>
          </a:p>
          <a:p>
            <a:pPr lvl="2"/>
            <a:r>
              <a:rPr lang="en-US" dirty="0"/>
              <a:t>Poor circulation</a:t>
            </a:r>
          </a:p>
          <a:p>
            <a:pPr lvl="2"/>
            <a:endParaRPr lang="en-US" dirty="0"/>
          </a:p>
        </p:txBody>
      </p:sp>
    </p:spTree>
    <p:extLst>
      <p:ext uri="{BB962C8B-B14F-4D97-AF65-F5344CB8AC3E}">
        <p14:creationId xmlns:p14="http://schemas.microsoft.com/office/powerpoint/2010/main" val="8311427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US" dirty="0"/>
              <a:t>Common Endocrine Conditions</a:t>
            </a:r>
            <a:r>
              <a:rPr lang="en-US" sz="2400" dirty="0"/>
              <a:t> </a:t>
            </a:r>
            <a:r>
              <a:rPr lang="en-US" sz="2400" dirty="0" smtClean="0"/>
              <a:t>(4 </a:t>
            </a:r>
            <a:r>
              <a:rPr lang="en-US" sz="2400" dirty="0"/>
              <a:t>of 6)</a:t>
            </a:r>
            <a:endParaRPr lang="en-US" sz="2800" b="0" dirty="0"/>
          </a:p>
        </p:txBody>
      </p:sp>
      <p:sp>
        <p:nvSpPr>
          <p:cNvPr id="1029" name="Content Placeholder 2"/>
          <p:cNvSpPr>
            <a:spLocks noGrp="1"/>
          </p:cNvSpPr>
          <p:nvPr>
            <p:ph type="body" idx="1"/>
          </p:nvPr>
        </p:nvSpPr>
        <p:spPr>
          <a:xfrm>
            <a:off x="4724400" y="1447800"/>
            <a:ext cx="3886200" cy="4800600"/>
          </a:xfrm>
        </p:spPr>
        <p:txBody>
          <a:bodyPr rIns="228600"/>
          <a:lstStyle/>
          <a:p>
            <a:pPr>
              <a:spcBef>
                <a:spcPct val="35000"/>
              </a:spcBef>
            </a:pPr>
            <a:r>
              <a:rPr lang="en-US" altLang="en-US" dirty="0"/>
              <a:t>Diabetes (cont’d)</a:t>
            </a:r>
          </a:p>
          <a:p>
            <a:pPr lvl="1">
              <a:spcBef>
                <a:spcPct val="35000"/>
              </a:spcBef>
            </a:pPr>
            <a:r>
              <a:rPr lang="en-US" altLang="en-US" dirty="0"/>
              <a:t>Foot examinations are essential</a:t>
            </a:r>
          </a:p>
          <a:p>
            <a:pPr lvl="1">
              <a:spcBef>
                <a:spcPct val="35000"/>
              </a:spcBef>
            </a:pPr>
            <a:r>
              <a:rPr lang="en-US" altLang="en-US" dirty="0"/>
              <a:t>50% of older patients with type 2 diabetes have risk factors for foot ulcerations</a:t>
            </a:r>
          </a:p>
        </p:txBody>
      </p:sp>
      <p:sp>
        <p:nvSpPr>
          <p:cNvPr id="6" name="TextBox 5"/>
          <p:cNvSpPr txBox="1"/>
          <p:nvPr/>
        </p:nvSpPr>
        <p:spPr>
          <a:xfrm>
            <a:off x="533400" y="5026968"/>
            <a:ext cx="4495800" cy="230832"/>
          </a:xfrm>
          <a:prstGeom prst="rect">
            <a:avLst/>
          </a:prstGeom>
          <a:noFill/>
        </p:spPr>
        <p:txBody>
          <a:bodyPr wrap="square" rtlCol="0">
            <a:spAutoFit/>
          </a:bodyPr>
          <a:lstStyle>
            <a:defPPr>
              <a:defRPr lang="en-US"/>
            </a:defPPr>
            <a:lvl1pPr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1pPr>
            <a:lvl2pPr marL="4572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2pPr>
            <a:lvl3pPr marL="9144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3pPr>
            <a:lvl4pPr marL="13716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4pPr>
            <a:lvl5pPr marL="18288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9pPr>
          </a:lstStyle>
          <a:p>
            <a:pPr algn="l"/>
            <a:r>
              <a:rPr lang="en-US" sz="900" dirty="0">
                <a:solidFill>
                  <a:schemeClr val="bg1">
                    <a:lumMod val="75000"/>
                  </a:schemeClr>
                </a:solidFill>
                <a:latin typeface="+mj-lt"/>
              </a:rPr>
              <a:t>© BSIP SA/</a:t>
            </a:r>
            <a:r>
              <a:rPr lang="en-US" sz="900" dirty="0" err="1">
                <a:solidFill>
                  <a:schemeClr val="bg1">
                    <a:lumMod val="75000"/>
                  </a:schemeClr>
                </a:solidFill>
                <a:latin typeface="+mj-lt"/>
              </a:rPr>
              <a:t>Alamy</a:t>
            </a:r>
            <a:r>
              <a:rPr lang="en-US" sz="900" dirty="0">
                <a:solidFill>
                  <a:schemeClr val="bg1">
                    <a:lumMod val="75000"/>
                  </a:schemeClr>
                </a:solidFill>
                <a:latin typeface="+mj-lt"/>
              </a:rPr>
              <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209800"/>
            <a:ext cx="4191000" cy="2792073"/>
          </a:xfrm>
          <a:prstGeom prst="rect">
            <a:avLst/>
          </a:prstGeom>
        </p:spPr>
      </p:pic>
    </p:spTree>
    <p:extLst>
      <p:ext uri="{BB962C8B-B14F-4D97-AF65-F5344CB8AC3E}">
        <p14:creationId xmlns:p14="http://schemas.microsoft.com/office/powerpoint/2010/main" val="251940194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Endocrine Conditions</a:t>
            </a:r>
            <a:r>
              <a:rPr lang="en-US" sz="2400" dirty="0"/>
              <a:t> </a:t>
            </a:r>
            <a:r>
              <a:rPr lang="en-US" sz="2400" dirty="0" smtClean="0"/>
              <a:t>(5 </a:t>
            </a:r>
            <a:r>
              <a:rPr lang="en-US" sz="2400" dirty="0"/>
              <a:t>of 6)</a:t>
            </a:r>
            <a:endParaRPr lang="en-US" dirty="0"/>
          </a:p>
        </p:txBody>
      </p:sp>
      <p:sp>
        <p:nvSpPr>
          <p:cNvPr id="3" name="Content Placeholder 2"/>
          <p:cNvSpPr>
            <a:spLocks noGrp="1"/>
          </p:cNvSpPr>
          <p:nvPr>
            <p:ph idx="1"/>
          </p:nvPr>
        </p:nvSpPr>
        <p:spPr/>
        <p:txBody>
          <a:bodyPr/>
          <a:lstStyle/>
          <a:p>
            <a:r>
              <a:rPr lang="en-US" dirty="0"/>
              <a:t>Diabetes (cont’d)</a:t>
            </a:r>
          </a:p>
          <a:p>
            <a:pPr lvl="1"/>
            <a:r>
              <a:rPr lang="en-US" dirty="0"/>
              <a:t>Management: Prevention of vascular disease to decrease risk of complications</a:t>
            </a:r>
          </a:p>
          <a:p>
            <a:pPr lvl="1"/>
            <a:r>
              <a:rPr lang="en-US" dirty="0"/>
              <a:t>Blood pressure control, tobacco cessation, glucose control, lowering lipid levels, aspirin prophylaxis</a:t>
            </a:r>
          </a:p>
          <a:p>
            <a:pPr lvl="1"/>
            <a:r>
              <a:rPr lang="en-US" dirty="0"/>
              <a:t>Lifestyle </a:t>
            </a:r>
          </a:p>
          <a:p>
            <a:pPr lvl="1"/>
            <a:r>
              <a:rPr lang="en-US" dirty="0"/>
              <a:t>Diet modification</a:t>
            </a:r>
          </a:p>
          <a:p>
            <a:pPr lvl="1"/>
            <a:endParaRPr lang="en-US" dirty="0"/>
          </a:p>
        </p:txBody>
      </p:sp>
    </p:spTree>
    <p:extLst>
      <p:ext uri="{BB962C8B-B14F-4D97-AF65-F5344CB8AC3E}">
        <p14:creationId xmlns:p14="http://schemas.microsoft.com/office/powerpoint/2010/main" val="81965048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Endocrine Conditions</a:t>
            </a:r>
            <a:r>
              <a:rPr lang="en-US" sz="2400" dirty="0"/>
              <a:t> </a:t>
            </a:r>
            <a:r>
              <a:rPr lang="en-US" sz="2400" dirty="0" smtClean="0"/>
              <a:t>(6 </a:t>
            </a:r>
            <a:r>
              <a:rPr lang="en-US" sz="2400" dirty="0"/>
              <a:t>of 6)</a:t>
            </a:r>
            <a:endParaRPr lang="en-US" dirty="0"/>
          </a:p>
        </p:txBody>
      </p:sp>
      <p:sp>
        <p:nvSpPr>
          <p:cNvPr id="3" name="Content Placeholder 2"/>
          <p:cNvSpPr>
            <a:spLocks noGrp="1"/>
          </p:cNvSpPr>
          <p:nvPr>
            <p:ph idx="1"/>
          </p:nvPr>
        </p:nvSpPr>
        <p:spPr/>
        <p:txBody>
          <a:bodyPr/>
          <a:lstStyle/>
          <a:p>
            <a:r>
              <a:rPr lang="en-US" dirty="0"/>
              <a:t>Diabetes (cont’d)</a:t>
            </a:r>
          </a:p>
          <a:p>
            <a:pPr lvl="1"/>
            <a:r>
              <a:rPr lang="en-US" dirty="0"/>
              <a:t>Education</a:t>
            </a:r>
          </a:p>
          <a:p>
            <a:pPr lvl="2"/>
            <a:r>
              <a:rPr lang="en-US" dirty="0"/>
              <a:t>Varies on the type and severity of patient’s comorbidities</a:t>
            </a:r>
          </a:p>
          <a:p>
            <a:pPr lvl="2"/>
            <a:r>
              <a:rPr lang="en-US" dirty="0"/>
              <a:t>Help patients understand diabetes is a chronic disease, not cured</a:t>
            </a:r>
          </a:p>
          <a:p>
            <a:pPr lvl="2"/>
            <a:r>
              <a:rPr lang="en-US" dirty="0"/>
              <a:t>Glycemic control</a:t>
            </a:r>
          </a:p>
        </p:txBody>
      </p:sp>
    </p:spTree>
    <p:extLst>
      <p:ext uri="{BB962C8B-B14F-4D97-AF65-F5344CB8AC3E}">
        <p14:creationId xmlns:p14="http://schemas.microsoft.com/office/powerpoint/2010/main" val="211771588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381000" y="228600"/>
            <a:ext cx="8305800" cy="914400"/>
          </a:xfrm>
        </p:spPr>
        <p:txBody>
          <a:bodyPr/>
          <a:lstStyle/>
          <a:p>
            <a:pPr>
              <a:defRPr/>
            </a:pPr>
            <a:r>
              <a:rPr lang="en-US" dirty="0"/>
              <a:t>Common Hematologic/Lymphatic Conditions</a:t>
            </a:r>
            <a:r>
              <a:rPr lang="en-US" sz="2400" dirty="0"/>
              <a:t> (1 of 4)</a:t>
            </a:r>
          </a:p>
        </p:txBody>
      </p:sp>
      <p:sp>
        <p:nvSpPr>
          <p:cNvPr id="1029" name="Content Placeholder 2"/>
          <p:cNvSpPr>
            <a:spLocks noGrp="1"/>
          </p:cNvSpPr>
          <p:nvPr>
            <p:ph type="body" idx="1"/>
          </p:nvPr>
        </p:nvSpPr>
        <p:spPr>
          <a:xfrm>
            <a:off x="4724400" y="1447800"/>
            <a:ext cx="3886200" cy="4800600"/>
          </a:xfrm>
        </p:spPr>
        <p:txBody>
          <a:bodyPr rIns="228600"/>
          <a:lstStyle/>
          <a:p>
            <a:pPr>
              <a:spcBef>
                <a:spcPct val="35000"/>
              </a:spcBef>
            </a:pPr>
            <a:r>
              <a:rPr lang="en-US" altLang="en-US" dirty="0"/>
              <a:t>Sickle cell disease</a:t>
            </a:r>
          </a:p>
          <a:p>
            <a:pPr lvl="1">
              <a:spcBef>
                <a:spcPct val="35000"/>
              </a:spcBef>
            </a:pPr>
            <a:r>
              <a:rPr lang="en-US" altLang="en-US" dirty="0"/>
              <a:t>Chronic condition</a:t>
            </a:r>
          </a:p>
          <a:p>
            <a:pPr lvl="1">
              <a:spcBef>
                <a:spcPct val="35000"/>
              </a:spcBef>
            </a:pPr>
            <a:r>
              <a:rPr lang="en-US" altLang="en-US" dirty="0"/>
              <a:t>Production of abnormal form of hemoglobin</a:t>
            </a:r>
          </a:p>
          <a:p>
            <a:pPr lvl="1">
              <a:spcBef>
                <a:spcPct val="35000"/>
              </a:spcBef>
            </a:pPr>
            <a:r>
              <a:rPr lang="en-US" altLang="en-US" dirty="0"/>
              <a:t>“S” or sickle shaped</a:t>
            </a:r>
          </a:p>
        </p:txBody>
      </p:sp>
      <p:sp>
        <p:nvSpPr>
          <p:cNvPr id="5" name="TextBox 5"/>
          <p:cNvSpPr txBox="1"/>
          <p:nvPr/>
        </p:nvSpPr>
        <p:spPr>
          <a:xfrm>
            <a:off x="304800" y="4953000"/>
            <a:ext cx="4495800" cy="230832"/>
          </a:xfrm>
          <a:prstGeom prst="rect">
            <a:avLst/>
          </a:prstGeom>
          <a:noFill/>
        </p:spPr>
        <p:txBody>
          <a:bodyPr wrap="square" rtlCol="0">
            <a:spAutoFit/>
          </a:bodyPr>
          <a:lstStyle>
            <a:defPPr>
              <a:defRPr lang="en-US"/>
            </a:defPPr>
            <a:lvl1pPr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1pPr>
            <a:lvl2pPr marL="4572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2pPr>
            <a:lvl3pPr marL="9144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3pPr>
            <a:lvl4pPr marL="13716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4pPr>
            <a:lvl5pPr marL="18288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9pPr>
          </a:lstStyle>
          <a:p>
            <a:pPr algn="l"/>
            <a:r>
              <a:rPr lang="en-US" sz="900" dirty="0">
                <a:solidFill>
                  <a:schemeClr val="bg1">
                    <a:lumMod val="75000"/>
                  </a:schemeClr>
                </a:solidFill>
                <a:latin typeface="+mj-lt"/>
              </a:rPr>
              <a:t>© Science Picture Co/Science Source.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057400"/>
            <a:ext cx="4267200" cy="2842838"/>
          </a:xfrm>
          <a:prstGeom prst="rect">
            <a:avLst/>
          </a:prstGeom>
        </p:spPr>
      </p:pic>
    </p:spTree>
    <p:extLst>
      <p:ext uri="{BB962C8B-B14F-4D97-AF65-F5344CB8AC3E}">
        <p14:creationId xmlns:p14="http://schemas.microsoft.com/office/powerpoint/2010/main" val="273913116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05800" cy="914400"/>
          </a:xfrm>
        </p:spPr>
        <p:txBody>
          <a:bodyPr/>
          <a:lstStyle/>
          <a:p>
            <a:r>
              <a:rPr lang="en-US" dirty="0"/>
              <a:t>Common Hematologic/Lymphatic Conditions</a:t>
            </a:r>
            <a:r>
              <a:rPr lang="en-US" sz="2400" dirty="0"/>
              <a:t> </a:t>
            </a:r>
            <a:r>
              <a:rPr lang="en-US" sz="2400" dirty="0" smtClean="0"/>
              <a:t>(2 </a:t>
            </a:r>
            <a:r>
              <a:rPr lang="en-US" sz="2400" dirty="0"/>
              <a:t>of 4)</a:t>
            </a:r>
            <a:endParaRPr lang="en-US" dirty="0"/>
          </a:p>
        </p:txBody>
      </p:sp>
      <p:sp>
        <p:nvSpPr>
          <p:cNvPr id="3" name="Content Placeholder 2"/>
          <p:cNvSpPr>
            <a:spLocks noGrp="1"/>
          </p:cNvSpPr>
          <p:nvPr>
            <p:ph idx="1"/>
          </p:nvPr>
        </p:nvSpPr>
        <p:spPr/>
        <p:txBody>
          <a:bodyPr/>
          <a:lstStyle/>
          <a:p>
            <a:r>
              <a:rPr lang="en-US" dirty="0"/>
              <a:t>Sickle cell disease (cont’d)</a:t>
            </a:r>
          </a:p>
          <a:p>
            <a:pPr lvl="1"/>
            <a:r>
              <a:rPr lang="en-US" dirty="0"/>
              <a:t>Complications of disease include:</a:t>
            </a:r>
          </a:p>
          <a:p>
            <a:pPr lvl="2"/>
            <a:r>
              <a:rPr lang="en-US" dirty="0"/>
              <a:t>Recurrent bacterial infections</a:t>
            </a:r>
          </a:p>
          <a:p>
            <a:pPr lvl="2"/>
            <a:r>
              <a:rPr lang="en-US" dirty="0"/>
              <a:t>Stroke</a:t>
            </a:r>
          </a:p>
          <a:p>
            <a:pPr lvl="2"/>
            <a:r>
              <a:rPr lang="en-US" dirty="0"/>
              <a:t>Kidney failure</a:t>
            </a:r>
          </a:p>
          <a:p>
            <a:pPr lvl="2"/>
            <a:r>
              <a:rPr lang="en-US" dirty="0"/>
              <a:t>Chronic pain</a:t>
            </a:r>
          </a:p>
          <a:p>
            <a:pPr lvl="2"/>
            <a:r>
              <a:rPr lang="en-US" dirty="0"/>
              <a:t>Pulmonary hypertension</a:t>
            </a:r>
          </a:p>
        </p:txBody>
      </p:sp>
    </p:spTree>
    <p:extLst>
      <p:ext uri="{BB962C8B-B14F-4D97-AF65-F5344CB8AC3E}">
        <p14:creationId xmlns:p14="http://schemas.microsoft.com/office/powerpoint/2010/main" val="16500968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Self-Management</a:t>
            </a:r>
            <a:r>
              <a:rPr lang="en-US" sz="2400" dirty="0"/>
              <a:t> </a:t>
            </a:r>
            <a:r>
              <a:rPr lang="en-US" sz="2400" dirty="0" smtClean="0"/>
              <a:t>(10 </a:t>
            </a:r>
            <a:r>
              <a:rPr lang="en-US" sz="2400" dirty="0"/>
              <a:t>of 10)</a:t>
            </a:r>
            <a:endParaRPr lang="en-US" dirty="0"/>
          </a:p>
        </p:txBody>
      </p:sp>
      <p:sp>
        <p:nvSpPr>
          <p:cNvPr id="3" name="Content Placeholder 2"/>
          <p:cNvSpPr>
            <a:spLocks noGrp="1"/>
          </p:cNvSpPr>
          <p:nvPr>
            <p:ph idx="1"/>
          </p:nvPr>
        </p:nvSpPr>
        <p:spPr>
          <a:xfrm>
            <a:off x="685800" y="1371600"/>
            <a:ext cx="7772400" cy="4800600"/>
          </a:xfrm>
        </p:spPr>
        <p:txBody>
          <a:bodyPr/>
          <a:lstStyle/>
          <a:p>
            <a:r>
              <a:rPr lang="en-US" dirty="0"/>
              <a:t>Motivating patients</a:t>
            </a:r>
          </a:p>
          <a:p>
            <a:pPr lvl="1"/>
            <a:r>
              <a:rPr lang="en-US" dirty="0"/>
              <a:t>Patient education</a:t>
            </a:r>
          </a:p>
          <a:p>
            <a:pPr lvl="1"/>
            <a:r>
              <a:rPr lang="en-US" dirty="0"/>
              <a:t>Motivational coaching techniques</a:t>
            </a:r>
          </a:p>
          <a:p>
            <a:pPr lvl="1"/>
            <a:r>
              <a:rPr lang="en-US" dirty="0"/>
              <a:t>Emotional support</a:t>
            </a:r>
          </a:p>
          <a:p>
            <a:pPr lvl="1"/>
            <a:r>
              <a:rPr lang="en-US" dirty="0"/>
              <a:t>Outside resources</a:t>
            </a:r>
          </a:p>
          <a:p>
            <a:pPr lvl="1"/>
            <a:r>
              <a:rPr lang="en-US" dirty="0"/>
              <a:t>Appropriate nutritional education</a:t>
            </a:r>
          </a:p>
        </p:txBody>
      </p:sp>
    </p:spTree>
    <p:extLst>
      <p:ext uri="{BB962C8B-B14F-4D97-AF65-F5344CB8AC3E}">
        <p14:creationId xmlns:p14="http://schemas.microsoft.com/office/powerpoint/2010/main" val="49144875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05800" cy="914400"/>
          </a:xfrm>
        </p:spPr>
        <p:txBody>
          <a:bodyPr/>
          <a:lstStyle/>
          <a:p>
            <a:r>
              <a:rPr lang="en-US" dirty="0"/>
              <a:t>Common Hematologic/Lymphatic Conditions</a:t>
            </a:r>
            <a:r>
              <a:rPr lang="en-US" sz="2400" dirty="0"/>
              <a:t> </a:t>
            </a:r>
            <a:r>
              <a:rPr lang="en-US" sz="2400" dirty="0" smtClean="0"/>
              <a:t>(3 </a:t>
            </a:r>
            <a:r>
              <a:rPr lang="en-US" sz="2400" dirty="0"/>
              <a:t>of 4)</a:t>
            </a:r>
            <a:endParaRPr lang="en-US" dirty="0"/>
          </a:p>
        </p:txBody>
      </p:sp>
      <p:sp>
        <p:nvSpPr>
          <p:cNvPr id="3" name="Content Placeholder 2"/>
          <p:cNvSpPr>
            <a:spLocks noGrp="1"/>
          </p:cNvSpPr>
          <p:nvPr>
            <p:ph idx="1"/>
          </p:nvPr>
        </p:nvSpPr>
        <p:spPr/>
        <p:txBody>
          <a:bodyPr/>
          <a:lstStyle/>
          <a:p>
            <a:pPr lvl="0"/>
            <a:r>
              <a:rPr lang="en-US" dirty="0"/>
              <a:t>Sickle cell disease (cont’d)</a:t>
            </a:r>
          </a:p>
          <a:p>
            <a:pPr lvl="1"/>
            <a:r>
              <a:rPr lang="en-US" dirty="0"/>
              <a:t>Management: techniques to prevent crisis</a:t>
            </a:r>
          </a:p>
          <a:p>
            <a:pPr lvl="2"/>
            <a:r>
              <a:rPr lang="en-US" dirty="0"/>
              <a:t>Hydration</a:t>
            </a:r>
          </a:p>
          <a:p>
            <a:pPr lvl="2"/>
            <a:r>
              <a:rPr lang="en-US" dirty="0"/>
              <a:t>Use of medication hydroxyurea</a:t>
            </a:r>
          </a:p>
          <a:p>
            <a:pPr lvl="2"/>
            <a:r>
              <a:rPr lang="en-US" dirty="0"/>
              <a:t>Blood transfusions</a:t>
            </a:r>
          </a:p>
          <a:p>
            <a:pPr lvl="2"/>
            <a:r>
              <a:rPr lang="en-US" dirty="0"/>
              <a:t>Bone marrow transplants</a:t>
            </a:r>
          </a:p>
        </p:txBody>
      </p:sp>
    </p:spTree>
    <p:extLst>
      <p:ext uri="{BB962C8B-B14F-4D97-AF65-F5344CB8AC3E}">
        <p14:creationId xmlns:p14="http://schemas.microsoft.com/office/powerpoint/2010/main" val="223629430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05800" cy="914400"/>
          </a:xfrm>
        </p:spPr>
        <p:txBody>
          <a:bodyPr/>
          <a:lstStyle/>
          <a:p>
            <a:r>
              <a:rPr lang="en-US" dirty="0"/>
              <a:t>Common Hematologic/Lymphatic Conditions</a:t>
            </a:r>
            <a:r>
              <a:rPr lang="en-US" sz="2400" dirty="0"/>
              <a:t> </a:t>
            </a:r>
            <a:r>
              <a:rPr lang="en-US" sz="2400" dirty="0" smtClean="0"/>
              <a:t>(4 </a:t>
            </a:r>
            <a:r>
              <a:rPr lang="en-US" sz="2400" dirty="0"/>
              <a:t>of 4)</a:t>
            </a:r>
            <a:endParaRPr lang="en-US" dirty="0"/>
          </a:p>
        </p:txBody>
      </p:sp>
      <p:sp>
        <p:nvSpPr>
          <p:cNvPr id="3" name="Content Placeholder 2"/>
          <p:cNvSpPr>
            <a:spLocks noGrp="1"/>
          </p:cNvSpPr>
          <p:nvPr>
            <p:ph idx="1"/>
          </p:nvPr>
        </p:nvSpPr>
        <p:spPr>
          <a:xfrm>
            <a:off x="685800" y="1447800"/>
            <a:ext cx="7772400" cy="4800600"/>
          </a:xfrm>
        </p:spPr>
        <p:txBody>
          <a:bodyPr/>
          <a:lstStyle/>
          <a:p>
            <a:r>
              <a:rPr lang="en-US" dirty="0"/>
              <a:t>Sickle cell disease (cont’d)</a:t>
            </a:r>
          </a:p>
          <a:p>
            <a:pPr lvl="1"/>
            <a:r>
              <a:rPr lang="en-US" dirty="0"/>
              <a:t>Education</a:t>
            </a:r>
          </a:p>
          <a:p>
            <a:pPr lvl="2"/>
            <a:r>
              <a:rPr lang="en-US" dirty="0"/>
              <a:t>Prepare patients for possibility of chronic pain</a:t>
            </a:r>
          </a:p>
          <a:p>
            <a:pPr lvl="2"/>
            <a:r>
              <a:rPr lang="en-US" dirty="0"/>
              <a:t>Assess patient’s understanding of the disease</a:t>
            </a:r>
          </a:p>
          <a:p>
            <a:pPr lvl="2"/>
            <a:r>
              <a:rPr lang="en-US" dirty="0"/>
              <a:t>Help patients to recognize:</a:t>
            </a:r>
          </a:p>
          <a:p>
            <a:pPr lvl="3"/>
            <a:r>
              <a:rPr lang="en-US" dirty="0"/>
              <a:t>What has caused exacerbations in the past</a:t>
            </a:r>
          </a:p>
          <a:p>
            <a:pPr lvl="3"/>
            <a:r>
              <a:rPr lang="en-US" dirty="0"/>
              <a:t>How and when to seek assistance for emergent situations</a:t>
            </a:r>
          </a:p>
          <a:p>
            <a:pPr lvl="2"/>
            <a:endParaRPr lang="en-US" dirty="0"/>
          </a:p>
          <a:p>
            <a:pPr lvl="2"/>
            <a:endParaRPr lang="en-US" dirty="0"/>
          </a:p>
        </p:txBody>
      </p:sp>
    </p:spTree>
    <p:extLst>
      <p:ext uri="{BB962C8B-B14F-4D97-AF65-F5344CB8AC3E}">
        <p14:creationId xmlns:p14="http://schemas.microsoft.com/office/powerpoint/2010/main" val="171335938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Immunologic Conditions</a:t>
            </a:r>
            <a:r>
              <a:rPr lang="en-US" sz="2400" dirty="0"/>
              <a:t> (1 of 4)</a:t>
            </a:r>
          </a:p>
        </p:txBody>
      </p:sp>
      <p:sp>
        <p:nvSpPr>
          <p:cNvPr id="3" name="Content Placeholder 2"/>
          <p:cNvSpPr>
            <a:spLocks noGrp="1"/>
          </p:cNvSpPr>
          <p:nvPr>
            <p:ph idx="1"/>
          </p:nvPr>
        </p:nvSpPr>
        <p:spPr/>
        <p:txBody>
          <a:bodyPr/>
          <a:lstStyle/>
          <a:p>
            <a:r>
              <a:rPr lang="en-US" dirty="0"/>
              <a:t>Hepatitis</a:t>
            </a:r>
          </a:p>
          <a:p>
            <a:pPr lvl="1"/>
            <a:r>
              <a:rPr lang="en-US" dirty="0"/>
              <a:t>Inflammation of the liver; typically caused by a viral infection but may be traced to</a:t>
            </a:r>
            <a:r>
              <a:rPr lang="en-US" dirty="0" smtClean="0"/>
              <a:t>:</a:t>
            </a:r>
          </a:p>
          <a:p>
            <a:pPr lvl="2"/>
            <a:r>
              <a:rPr lang="en-US" dirty="0"/>
              <a:t>Use of alcohol</a:t>
            </a:r>
          </a:p>
          <a:p>
            <a:pPr lvl="2"/>
            <a:r>
              <a:rPr lang="en-US" dirty="0"/>
              <a:t>IV drug use</a:t>
            </a:r>
          </a:p>
          <a:p>
            <a:pPr lvl="2"/>
            <a:r>
              <a:rPr lang="en-US" dirty="0"/>
              <a:t>Medications</a:t>
            </a:r>
          </a:p>
          <a:p>
            <a:pPr lvl="2"/>
            <a:r>
              <a:rPr lang="en-US" dirty="0"/>
              <a:t>Autoimmune diseases</a:t>
            </a:r>
          </a:p>
          <a:p>
            <a:pPr lvl="1"/>
            <a:r>
              <a:rPr lang="en-US" dirty="0" smtClean="0"/>
              <a:t>Types: A, B, C, D, E</a:t>
            </a:r>
          </a:p>
        </p:txBody>
      </p:sp>
    </p:spTree>
    <p:extLst>
      <p:ext uri="{BB962C8B-B14F-4D97-AF65-F5344CB8AC3E}">
        <p14:creationId xmlns:p14="http://schemas.microsoft.com/office/powerpoint/2010/main" val="28733382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Immunologic Conditions</a:t>
            </a:r>
            <a:r>
              <a:rPr lang="en-US" sz="2400" dirty="0"/>
              <a:t> </a:t>
            </a:r>
            <a:r>
              <a:rPr lang="en-US" sz="2400" dirty="0" smtClean="0"/>
              <a:t>(2 </a:t>
            </a:r>
            <a:r>
              <a:rPr lang="en-US" sz="2400" dirty="0"/>
              <a:t>of 4)</a:t>
            </a:r>
            <a:endParaRPr lang="en-US" dirty="0"/>
          </a:p>
        </p:txBody>
      </p:sp>
      <p:sp>
        <p:nvSpPr>
          <p:cNvPr id="3" name="Content Placeholder 2"/>
          <p:cNvSpPr>
            <a:spLocks noGrp="1"/>
          </p:cNvSpPr>
          <p:nvPr>
            <p:ph idx="1"/>
          </p:nvPr>
        </p:nvSpPr>
        <p:spPr>
          <a:xfrm>
            <a:off x="685800" y="1524000"/>
            <a:ext cx="7772400" cy="4800600"/>
          </a:xfrm>
        </p:spPr>
        <p:txBody>
          <a:bodyPr/>
          <a:lstStyle/>
          <a:p>
            <a:r>
              <a:rPr lang="en-US" dirty="0"/>
              <a:t>Hepatitis (cont’d)</a:t>
            </a:r>
          </a:p>
          <a:p>
            <a:pPr lvl="1"/>
            <a:r>
              <a:rPr lang="en-US" dirty="0"/>
              <a:t>Monitoring: Physical signs indicate progression or stage of disease</a:t>
            </a:r>
          </a:p>
          <a:p>
            <a:pPr lvl="2"/>
            <a:r>
              <a:rPr lang="en-US" dirty="0"/>
              <a:t>Jaundice</a:t>
            </a:r>
          </a:p>
          <a:p>
            <a:pPr lvl="2"/>
            <a:r>
              <a:rPr lang="en-US" dirty="0"/>
              <a:t>Hepatomegaly</a:t>
            </a:r>
          </a:p>
          <a:p>
            <a:endParaRPr lang="en-US" dirty="0"/>
          </a:p>
        </p:txBody>
      </p:sp>
    </p:spTree>
    <p:extLst>
      <p:ext uri="{BB962C8B-B14F-4D97-AF65-F5344CB8AC3E}">
        <p14:creationId xmlns:p14="http://schemas.microsoft.com/office/powerpoint/2010/main" val="357138718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Immunologic Conditions</a:t>
            </a:r>
            <a:r>
              <a:rPr lang="en-US" sz="2400" dirty="0"/>
              <a:t> </a:t>
            </a:r>
            <a:r>
              <a:rPr lang="en-US" sz="2400" dirty="0" smtClean="0"/>
              <a:t>(3 </a:t>
            </a:r>
            <a:r>
              <a:rPr lang="en-US" sz="2400" dirty="0"/>
              <a:t>of 4)</a:t>
            </a:r>
            <a:endParaRPr lang="en-US" dirty="0"/>
          </a:p>
        </p:txBody>
      </p:sp>
      <p:sp>
        <p:nvSpPr>
          <p:cNvPr id="3" name="Content Placeholder 2"/>
          <p:cNvSpPr>
            <a:spLocks noGrp="1"/>
          </p:cNvSpPr>
          <p:nvPr>
            <p:ph idx="1"/>
          </p:nvPr>
        </p:nvSpPr>
        <p:spPr>
          <a:xfrm>
            <a:off x="685800" y="1524000"/>
            <a:ext cx="7772400" cy="4800600"/>
          </a:xfrm>
        </p:spPr>
        <p:txBody>
          <a:bodyPr/>
          <a:lstStyle/>
          <a:p>
            <a:r>
              <a:rPr lang="en-US" dirty="0"/>
              <a:t>Hepatitis (cont’d)</a:t>
            </a:r>
          </a:p>
          <a:p>
            <a:pPr lvl="1"/>
            <a:r>
              <a:rPr lang="en-US" dirty="0"/>
              <a:t>Management</a:t>
            </a:r>
          </a:p>
          <a:p>
            <a:pPr lvl="2"/>
            <a:r>
              <a:rPr lang="en-US" dirty="0"/>
              <a:t>Supportive and seeks to prevent complications</a:t>
            </a:r>
          </a:p>
          <a:p>
            <a:pPr lvl="2"/>
            <a:r>
              <a:rPr lang="en-US" dirty="0" smtClean="0"/>
              <a:t>Alert </a:t>
            </a:r>
            <a:r>
              <a:rPr lang="en-US" dirty="0"/>
              <a:t>the medical </a:t>
            </a:r>
            <a:r>
              <a:rPr lang="en-US" dirty="0" smtClean="0"/>
              <a:t>director to red flags</a:t>
            </a:r>
            <a:endParaRPr lang="en-US" dirty="0"/>
          </a:p>
          <a:p>
            <a:pPr lvl="2"/>
            <a:r>
              <a:rPr lang="en-US" dirty="0"/>
              <a:t>Address chronic nausea and/or vomiting with hydration and correction of electrolyte abnormalities</a:t>
            </a:r>
          </a:p>
          <a:p>
            <a:pPr lvl="2"/>
            <a:endParaRPr lang="en-US" dirty="0"/>
          </a:p>
        </p:txBody>
      </p:sp>
    </p:spTree>
    <p:extLst>
      <p:ext uri="{BB962C8B-B14F-4D97-AF65-F5344CB8AC3E}">
        <p14:creationId xmlns:p14="http://schemas.microsoft.com/office/powerpoint/2010/main" val="24866849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Immunologic Conditions</a:t>
            </a:r>
            <a:r>
              <a:rPr lang="en-US" sz="2400" dirty="0"/>
              <a:t> </a:t>
            </a:r>
            <a:r>
              <a:rPr lang="en-US" sz="2400" dirty="0" smtClean="0"/>
              <a:t>(4 </a:t>
            </a:r>
            <a:r>
              <a:rPr lang="en-US" sz="2400" dirty="0"/>
              <a:t>of 4)</a:t>
            </a:r>
            <a:endParaRPr lang="en-US" dirty="0"/>
          </a:p>
        </p:txBody>
      </p:sp>
      <p:sp>
        <p:nvSpPr>
          <p:cNvPr id="3" name="Content Placeholder 2"/>
          <p:cNvSpPr>
            <a:spLocks noGrp="1"/>
          </p:cNvSpPr>
          <p:nvPr>
            <p:ph idx="1"/>
          </p:nvPr>
        </p:nvSpPr>
        <p:spPr>
          <a:xfrm>
            <a:off x="685800" y="1524000"/>
            <a:ext cx="7772400" cy="4800600"/>
          </a:xfrm>
        </p:spPr>
        <p:txBody>
          <a:bodyPr/>
          <a:lstStyle/>
          <a:p>
            <a:r>
              <a:rPr lang="en-US" dirty="0"/>
              <a:t>Hepatitis (cont’d)</a:t>
            </a:r>
          </a:p>
          <a:p>
            <a:pPr lvl="1"/>
            <a:r>
              <a:rPr lang="en-US" dirty="0"/>
              <a:t>Education focuses on:</a:t>
            </a:r>
          </a:p>
          <a:p>
            <a:pPr lvl="2"/>
            <a:r>
              <a:rPr lang="en-US" dirty="0"/>
              <a:t>Improving patient’s understanding of causes of exacerbations of their condition (eg, alcohol or sodium intake)</a:t>
            </a:r>
          </a:p>
          <a:p>
            <a:pPr lvl="2"/>
            <a:r>
              <a:rPr lang="en-US" dirty="0"/>
              <a:t>Informing patients on how the disease can be spread</a:t>
            </a:r>
          </a:p>
        </p:txBody>
      </p:sp>
    </p:spTree>
    <p:extLst>
      <p:ext uri="{BB962C8B-B14F-4D97-AF65-F5344CB8AC3E}">
        <p14:creationId xmlns:p14="http://schemas.microsoft.com/office/powerpoint/2010/main" val="97925506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Obesity</a:t>
            </a:r>
            <a:r>
              <a:rPr lang="en-US" sz="2400" dirty="0"/>
              <a:t> (1 of 4)</a:t>
            </a:r>
          </a:p>
        </p:txBody>
      </p:sp>
      <p:sp>
        <p:nvSpPr>
          <p:cNvPr id="3" name="Content Placeholder 2"/>
          <p:cNvSpPr>
            <a:spLocks noGrp="1"/>
          </p:cNvSpPr>
          <p:nvPr>
            <p:ph idx="1"/>
          </p:nvPr>
        </p:nvSpPr>
        <p:spPr/>
        <p:txBody>
          <a:bodyPr/>
          <a:lstStyle/>
          <a:p>
            <a:r>
              <a:rPr lang="en-US" dirty="0"/>
              <a:t>Obesity</a:t>
            </a:r>
          </a:p>
          <a:p>
            <a:pPr lvl="1"/>
            <a:r>
              <a:rPr lang="en-US" dirty="0"/>
              <a:t>Characterized by the abundance and excess of fatty (adipose) tissue throughout the body</a:t>
            </a:r>
          </a:p>
          <a:p>
            <a:pPr lvl="1"/>
            <a:r>
              <a:rPr lang="en-US" dirty="0"/>
              <a:t>Caused by an energy imbalance between:</a:t>
            </a:r>
          </a:p>
          <a:p>
            <a:pPr lvl="2"/>
            <a:r>
              <a:rPr lang="en-US" dirty="0"/>
              <a:t>Caloric intake</a:t>
            </a:r>
          </a:p>
          <a:p>
            <a:pPr lvl="2"/>
            <a:r>
              <a:rPr lang="en-US" dirty="0"/>
              <a:t>Caloric expenditure</a:t>
            </a:r>
          </a:p>
          <a:p>
            <a:pPr lvl="1"/>
            <a:r>
              <a:rPr lang="en-US" dirty="0"/>
              <a:t>Body mass index (BMI)</a:t>
            </a:r>
          </a:p>
        </p:txBody>
      </p:sp>
    </p:spTree>
    <p:extLst>
      <p:ext uri="{BB962C8B-B14F-4D97-AF65-F5344CB8AC3E}">
        <p14:creationId xmlns:p14="http://schemas.microsoft.com/office/powerpoint/2010/main" val="445644828"/>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Obesity</a:t>
            </a:r>
            <a:r>
              <a:rPr lang="en-US" sz="2400" dirty="0" smtClean="0"/>
              <a:t> (2 of 4)</a:t>
            </a:r>
            <a:endParaRPr lang="en-US" sz="2400" dirty="0"/>
          </a:p>
        </p:txBody>
      </p:sp>
      <p:sp>
        <p:nvSpPr>
          <p:cNvPr id="3" name="Content Placeholder 2"/>
          <p:cNvSpPr>
            <a:spLocks noGrp="1"/>
          </p:cNvSpPr>
          <p:nvPr>
            <p:ph idx="1"/>
          </p:nvPr>
        </p:nvSpPr>
        <p:spPr>
          <a:xfrm>
            <a:off x="685800" y="1447800"/>
            <a:ext cx="7772400" cy="4800600"/>
          </a:xfrm>
        </p:spPr>
        <p:txBody>
          <a:bodyPr/>
          <a:lstStyle/>
          <a:p>
            <a:r>
              <a:rPr lang="en-US" dirty="0"/>
              <a:t>Obesity (cont’d)</a:t>
            </a:r>
          </a:p>
          <a:p>
            <a:pPr lvl="1"/>
            <a:r>
              <a:rPr lang="en-US" dirty="0"/>
              <a:t>Monitoring</a:t>
            </a:r>
          </a:p>
          <a:p>
            <a:pPr lvl="2"/>
            <a:r>
              <a:rPr lang="en-US" dirty="0"/>
              <a:t>Many comorbid conditions such as hypertension, CHF, and diabetes</a:t>
            </a:r>
          </a:p>
          <a:p>
            <a:pPr lvl="2"/>
            <a:r>
              <a:rPr lang="en-US" dirty="0"/>
              <a:t>Evaluate BMI at initiation of enrollment</a:t>
            </a:r>
          </a:p>
          <a:p>
            <a:pPr lvl="2"/>
            <a:r>
              <a:rPr lang="en-US" dirty="0"/>
              <a:t>Investigate underlying conditions (eg, depression, CHF, COPD)</a:t>
            </a:r>
          </a:p>
        </p:txBody>
      </p:sp>
    </p:spTree>
    <p:extLst>
      <p:ext uri="{BB962C8B-B14F-4D97-AF65-F5344CB8AC3E}">
        <p14:creationId xmlns:p14="http://schemas.microsoft.com/office/powerpoint/2010/main" val="287553160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Obesity</a:t>
            </a:r>
            <a:r>
              <a:rPr lang="en-US" sz="2400" dirty="0"/>
              <a:t> </a:t>
            </a:r>
            <a:r>
              <a:rPr lang="en-US" sz="2400" dirty="0" smtClean="0"/>
              <a:t>(3 </a:t>
            </a:r>
            <a:r>
              <a:rPr lang="en-US" sz="2400" dirty="0"/>
              <a:t>of 4)</a:t>
            </a:r>
          </a:p>
        </p:txBody>
      </p:sp>
      <p:sp>
        <p:nvSpPr>
          <p:cNvPr id="3" name="Content Placeholder 2"/>
          <p:cNvSpPr>
            <a:spLocks noGrp="1"/>
          </p:cNvSpPr>
          <p:nvPr>
            <p:ph idx="1"/>
          </p:nvPr>
        </p:nvSpPr>
        <p:spPr/>
        <p:txBody>
          <a:bodyPr/>
          <a:lstStyle/>
          <a:p>
            <a:r>
              <a:rPr lang="en-US" dirty="0"/>
              <a:t>Obesity (cont’d)</a:t>
            </a:r>
          </a:p>
          <a:p>
            <a:pPr lvl="1"/>
            <a:r>
              <a:rPr lang="en-US" dirty="0"/>
              <a:t>Management: The community paramedic should:</a:t>
            </a:r>
          </a:p>
          <a:p>
            <a:pPr lvl="2"/>
            <a:r>
              <a:rPr lang="en-US" dirty="0"/>
              <a:t>Evaluate the primary cause of the patient’s obesity</a:t>
            </a:r>
          </a:p>
          <a:p>
            <a:pPr lvl="2"/>
            <a:r>
              <a:rPr lang="en-US" dirty="0"/>
              <a:t>Discuss appropriate intake and nutrition</a:t>
            </a:r>
          </a:p>
          <a:p>
            <a:pPr lvl="2"/>
            <a:r>
              <a:rPr lang="en-US" dirty="0"/>
              <a:t>Help the patient understand condition</a:t>
            </a:r>
          </a:p>
          <a:p>
            <a:pPr lvl="2"/>
            <a:endParaRPr lang="en-US" dirty="0"/>
          </a:p>
        </p:txBody>
      </p:sp>
    </p:spTree>
    <p:extLst>
      <p:ext uri="{BB962C8B-B14F-4D97-AF65-F5344CB8AC3E}">
        <p14:creationId xmlns:p14="http://schemas.microsoft.com/office/powerpoint/2010/main" val="2396832213"/>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Obesity</a:t>
            </a:r>
            <a:r>
              <a:rPr lang="en-US" sz="2400" dirty="0"/>
              <a:t> (4 of 4) </a:t>
            </a:r>
          </a:p>
        </p:txBody>
      </p:sp>
      <p:sp>
        <p:nvSpPr>
          <p:cNvPr id="3" name="Content Placeholder 2"/>
          <p:cNvSpPr>
            <a:spLocks noGrp="1"/>
          </p:cNvSpPr>
          <p:nvPr>
            <p:ph idx="1"/>
          </p:nvPr>
        </p:nvSpPr>
        <p:spPr/>
        <p:txBody>
          <a:bodyPr/>
          <a:lstStyle/>
          <a:p>
            <a:r>
              <a:rPr lang="en-US" dirty="0"/>
              <a:t>Obesity (cont’d)</a:t>
            </a:r>
          </a:p>
          <a:p>
            <a:pPr lvl="1"/>
            <a:r>
              <a:rPr lang="en-US" dirty="0"/>
              <a:t>Education should start with:</a:t>
            </a:r>
          </a:p>
          <a:p>
            <a:pPr lvl="2"/>
            <a:r>
              <a:rPr lang="en-US" dirty="0"/>
              <a:t>Diet </a:t>
            </a:r>
          </a:p>
          <a:p>
            <a:pPr lvl="2"/>
            <a:r>
              <a:rPr lang="en-US" dirty="0"/>
              <a:t>Physical exercise</a:t>
            </a:r>
          </a:p>
          <a:p>
            <a:pPr lvl="2"/>
            <a:r>
              <a:rPr lang="en-US" dirty="0"/>
              <a:t>Understanding of intake versus burning of calories</a:t>
            </a:r>
          </a:p>
        </p:txBody>
      </p:sp>
    </p:spTree>
    <p:extLst>
      <p:ext uri="{BB962C8B-B14F-4D97-AF65-F5344CB8AC3E}">
        <p14:creationId xmlns:p14="http://schemas.microsoft.com/office/powerpoint/2010/main" val="12768921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of Specific Chronic Diseases</a:t>
            </a:r>
            <a:r>
              <a:rPr lang="en-US" sz="2400" dirty="0"/>
              <a:t> (1 of 2)</a:t>
            </a:r>
          </a:p>
        </p:txBody>
      </p:sp>
      <p:sp>
        <p:nvSpPr>
          <p:cNvPr id="3" name="Content Placeholder 2"/>
          <p:cNvSpPr>
            <a:spLocks noGrp="1"/>
          </p:cNvSpPr>
          <p:nvPr>
            <p:ph idx="1"/>
          </p:nvPr>
        </p:nvSpPr>
        <p:spPr>
          <a:xfrm>
            <a:off x="685800" y="1600200"/>
            <a:ext cx="7772400" cy="4800600"/>
          </a:xfrm>
        </p:spPr>
        <p:txBody>
          <a:bodyPr/>
          <a:lstStyle/>
          <a:p>
            <a:r>
              <a:rPr lang="en-US" dirty="0"/>
              <a:t>To care for a patient with a chronic disease, the community paramedic has to:</a:t>
            </a:r>
          </a:p>
          <a:p>
            <a:pPr lvl="1"/>
            <a:r>
              <a:rPr lang="en-US" dirty="0" smtClean="0"/>
              <a:t>Monitor the patient’s condition</a:t>
            </a:r>
            <a:endParaRPr lang="en-US" dirty="0"/>
          </a:p>
          <a:p>
            <a:pPr lvl="1"/>
            <a:r>
              <a:rPr lang="en-US" dirty="0"/>
              <a:t>Educate </a:t>
            </a:r>
            <a:r>
              <a:rPr lang="en-US" dirty="0" smtClean="0"/>
              <a:t>the patient</a:t>
            </a:r>
            <a:endParaRPr lang="en-US" dirty="0"/>
          </a:p>
          <a:p>
            <a:pPr lvl="1"/>
            <a:r>
              <a:rPr lang="en-US" dirty="0"/>
              <a:t>Manage </a:t>
            </a:r>
            <a:r>
              <a:rPr lang="en-US" dirty="0" smtClean="0"/>
              <a:t>the patient’s needs</a:t>
            </a:r>
            <a:endParaRPr lang="en-US" dirty="0"/>
          </a:p>
        </p:txBody>
      </p:sp>
    </p:spTree>
    <p:extLst>
      <p:ext uri="{BB962C8B-B14F-4D97-AF65-F5344CB8AC3E}">
        <p14:creationId xmlns:p14="http://schemas.microsoft.com/office/powerpoint/2010/main" val="4022625250"/>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Technology in the Home Setting</a:t>
            </a:r>
            <a:r>
              <a:rPr lang="en-US" sz="2400" dirty="0"/>
              <a:t> (1 of </a:t>
            </a:r>
            <a:r>
              <a:rPr lang="en-US" sz="2400" dirty="0" smtClean="0"/>
              <a:t>28)</a:t>
            </a:r>
            <a:endParaRPr lang="en-US" sz="2400" dirty="0"/>
          </a:p>
        </p:txBody>
      </p:sp>
      <p:sp>
        <p:nvSpPr>
          <p:cNvPr id="3" name="Content Placeholder 2"/>
          <p:cNvSpPr>
            <a:spLocks noGrp="1"/>
          </p:cNvSpPr>
          <p:nvPr>
            <p:ph idx="1"/>
          </p:nvPr>
        </p:nvSpPr>
        <p:spPr>
          <a:xfrm>
            <a:off x="685800" y="1524000"/>
            <a:ext cx="7772400" cy="4800600"/>
          </a:xfrm>
        </p:spPr>
        <p:txBody>
          <a:bodyPr/>
          <a:lstStyle/>
          <a:p>
            <a:r>
              <a:rPr lang="en-US" dirty="0"/>
              <a:t>Community paramedic’s role</a:t>
            </a:r>
          </a:p>
          <a:p>
            <a:pPr lvl="1"/>
            <a:r>
              <a:rPr lang="en-US" dirty="0"/>
              <a:t>Help troubleshoot various forms of technology/devices</a:t>
            </a:r>
          </a:p>
          <a:p>
            <a:pPr lvl="1"/>
            <a:r>
              <a:rPr lang="en-US" dirty="0"/>
              <a:t>Provide assistance </a:t>
            </a:r>
            <a:r>
              <a:rPr lang="en-US" dirty="0" smtClean="0"/>
              <a:t>if device fails</a:t>
            </a:r>
          </a:p>
          <a:p>
            <a:r>
              <a:rPr lang="en-US" dirty="0" smtClean="0"/>
              <a:t>On each visit, evaluate all devices and equipment that assists the patient</a:t>
            </a:r>
            <a:endParaRPr lang="en-US" dirty="0"/>
          </a:p>
        </p:txBody>
      </p:sp>
    </p:spTree>
    <p:extLst>
      <p:ext uri="{BB962C8B-B14F-4D97-AF65-F5344CB8AC3E}">
        <p14:creationId xmlns:p14="http://schemas.microsoft.com/office/powerpoint/2010/main" val="315465627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Technology in the Home Setting</a:t>
            </a:r>
            <a:r>
              <a:rPr lang="en-US" sz="2400" dirty="0"/>
              <a:t> </a:t>
            </a:r>
            <a:r>
              <a:rPr lang="en-US" sz="2400" dirty="0" smtClean="0"/>
              <a:t>(2 </a:t>
            </a:r>
            <a:r>
              <a:rPr lang="en-US" sz="2400" dirty="0"/>
              <a:t>of 28)</a:t>
            </a:r>
            <a:endParaRPr lang="en-US" dirty="0">
              <a:solidFill>
                <a:srgbClr val="FF0000"/>
              </a:solidFill>
            </a:endParaRPr>
          </a:p>
        </p:txBody>
      </p:sp>
      <p:sp>
        <p:nvSpPr>
          <p:cNvPr id="3" name="Content Placeholder 2"/>
          <p:cNvSpPr>
            <a:spLocks noGrp="1"/>
          </p:cNvSpPr>
          <p:nvPr>
            <p:ph idx="1"/>
          </p:nvPr>
        </p:nvSpPr>
        <p:spPr>
          <a:xfrm>
            <a:off x="685800" y="1524000"/>
            <a:ext cx="7772400" cy="4800600"/>
          </a:xfrm>
        </p:spPr>
        <p:txBody>
          <a:bodyPr/>
          <a:lstStyle/>
          <a:p>
            <a:r>
              <a:rPr lang="en-US" dirty="0"/>
              <a:t>Pacemakers</a:t>
            </a:r>
          </a:p>
          <a:p>
            <a:pPr lvl="1"/>
            <a:r>
              <a:rPr lang="en-US" dirty="0"/>
              <a:t>Internal medical devices to regulate heart’s rhythm</a:t>
            </a:r>
          </a:p>
          <a:p>
            <a:pPr lvl="2"/>
            <a:r>
              <a:rPr lang="en-US" dirty="0"/>
              <a:t>12-lead electrocardiogram (ECG) </a:t>
            </a:r>
          </a:p>
          <a:p>
            <a:pPr lvl="2"/>
            <a:r>
              <a:rPr lang="en-US" dirty="0"/>
              <a:t>Community paramedic discusses abnormalities or lack of function with provider overseeing device</a:t>
            </a:r>
          </a:p>
        </p:txBody>
      </p:sp>
    </p:spTree>
    <p:extLst>
      <p:ext uri="{BB962C8B-B14F-4D97-AF65-F5344CB8AC3E}">
        <p14:creationId xmlns:p14="http://schemas.microsoft.com/office/powerpoint/2010/main" val="410464820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US" dirty="0"/>
              <a:t>Medical Technology in the Home Setting</a:t>
            </a:r>
            <a:r>
              <a:rPr lang="en-US" sz="2400" dirty="0"/>
              <a:t> </a:t>
            </a:r>
            <a:r>
              <a:rPr lang="en-US" sz="2400" dirty="0" smtClean="0"/>
              <a:t>(3 </a:t>
            </a:r>
            <a:r>
              <a:rPr lang="en-US" sz="2400" dirty="0"/>
              <a:t>of 28)</a:t>
            </a:r>
            <a:endParaRPr lang="en-US" sz="2800" b="0" dirty="0">
              <a:solidFill>
                <a:srgbClr val="FF0000"/>
              </a:solidFill>
            </a:endParaRPr>
          </a:p>
        </p:txBody>
      </p:sp>
      <p:sp>
        <p:nvSpPr>
          <p:cNvPr id="1029" name="Content Placeholder 2"/>
          <p:cNvSpPr>
            <a:spLocks noGrp="1"/>
          </p:cNvSpPr>
          <p:nvPr>
            <p:ph type="body" idx="1"/>
          </p:nvPr>
        </p:nvSpPr>
        <p:spPr>
          <a:xfrm>
            <a:off x="4648200" y="1524000"/>
            <a:ext cx="4114800" cy="4800600"/>
          </a:xfrm>
        </p:spPr>
        <p:txBody>
          <a:bodyPr rIns="228600"/>
          <a:lstStyle/>
          <a:p>
            <a:pPr>
              <a:spcBef>
                <a:spcPct val="35000"/>
              </a:spcBef>
            </a:pPr>
            <a:r>
              <a:rPr lang="en-US" altLang="en-US" dirty="0"/>
              <a:t>Wearable cardioverter defibrillators (WCDs)</a:t>
            </a:r>
          </a:p>
          <a:p>
            <a:pPr lvl="1">
              <a:spcBef>
                <a:spcPct val="35000"/>
              </a:spcBef>
            </a:pPr>
            <a:r>
              <a:rPr lang="en-US" altLang="en-US" dirty="0"/>
              <a:t>External defibrillator given to patients who are not candidates for pacemakers</a:t>
            </a:r>
          </a:p>
        </p:txBody>
      </p:sp>
      <p:sp>
        <p:nvSpPr>
          <p:cNvPr id="5" name="TextBox 5"/>
          <p:cNvSpPr txBox="1"/>
          <p:nvPr/>
        </p:nvSpPr>
        <p:spPr>
          <a:xfrm>
            <a:off x="533400" y="5103168"/>
            <a:ext cx="3886200" cy="230832"/>
          </a:xfrm>
          <a:prstGeom prst="rect">
            <a:avLst/>
          </a:prstGeom>
          <a:noFill/>
        </p:spPr>
        <p:txBody>
          <a:bodyPr wrap="square" rtlCol="0">
            <a:spAutoFit/>
          </a:bodyPr>
          <a:lstStyle>
            <a:defPPr>
              <a:defRPr lang="en-US"/>
            </a:defPPr>
            <a:lvl1pPr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1pPr>
            <a:lvl2pPr marL="4572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2pPr>
            <a:lvl3pPr marL="9144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3pPr>
            <a:lvl4pPr marL="13716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4pPr>
            <a:lvl5pPr marL="18288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9pPr>
          </a:lstStyle>
          <a:p>
            <a:pPr algn="l"/>
            <a:r>
              <a:rPr lang="en-IN" sz="900" dirty="0">
                <a:solidFill>
                  <a:schemeClr val="bg1">
                    <a:lumMod val="75000"/>
                  </a:schemeClr>
                </a:solidFill>
                <a:latin typeface="+mj-lt"/>
              </a:rPr>
              <a:t>© Lori Ann Cook-</a:t>
            </a:r>
            <a:r>
              <a:rPr lang="en-IN" sz="900" dirty="0" err="1">
                <a:solidFill>
                  <a:schemeClr val="bg1">
                    <a:lumMod val="75000"/>
                  </a:schemeClr>
                </a:solidFill>
                <a:latin typeface="+mj-lt"/>
              </a:rPr>
              <a:t>Neisler</a:t>
            </a:r>
            <a:r>
              <a:rPr lang="en-IN" sz="900" dirty="0">
                <a:solidFill>
                  <a:schemeClr val="bg1">
                    <a:lumMod val="75000"/>
                  </a:schemeClr>
                </a:solidFill>
                <a:latin typeface="+mj-lt"/>
              </a:rPr>
              <a:t>/The </a:t>
            </a:r>
            <a:r>
              <a:rPr lang="en-IN" sz="900" dirty="0" err="1">
                <a:solidFill>
                  <a:schemeClr val="bg1">
                    <a:lumMod val="75000"/>
                  </a:schemeClr>
                </a:solidFill>
                <a:latin typeface="+mj-lt"/>
              </a:rPr>
              <a:t>Pantagraph</a:t>
            </a:r>
            <a:r>
              <a:rPr lang="en-IN" sz="900" dirty="0">
                <a:solidFill>
                  <a:schemeClr val="bg1">
                    <a:lumMod val="75000"/>
                  </a:schemeClr>
                </a:solidFill>
                <a:latin typeface="+mj-lt"/>
              </a:rPr>
              <a:t>/AP Photo.</a:t>
            </a:r>
            <a:endParaRPr lang="en-US" sz="900" dirty="0">
              <a:solidFill>
                <a:schemeClr val="bg1">
                  <a:lumMod val="75000"/>
                </a:schemeClr>
              </a:solidFill>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161032"/>
            <a:ext cx="3822192" cy="2944368"/>
          </a:xfrm>
          <a:prstGeom prst="rect">
            <a:avLst/>
          </a:prstGeom>
        </p:spPr>
      </p:pic>
    </p:spTree>
    <p:extLst>
      <p:ext uri="{BB962C8B-B14F-4D97-AF65-F5344CB8AC3E}">
        <p14:creationId xmlns:p14="http://schemas.microsoft.com/office/powerpoint/2010/main" val="3628797635"/>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Technology in the Home Setting</a:t>
            </a:r>
            <a:r>
              <a:rPr lang="en-US" sz="2400" dirty="0"/>
              <a:t> </a:t>
            </a:r>
            <a:r>
              <a:rPr lang="en-US" sz="2400" dirty="0" smtClean="0"/>
              <a:t>(4 </a:t>
            </a:r>
            <a:r>
              <a:rPr lang="en-US" sz="2400" dirty="0"/>
              <a:t>of 28)</a:t>
            </a:r>
            <a:endParaRPr lang="en-US" dirty="0">
              <a:solidFill>
                <a:srgbClr val="FF0000"/>
              </a:solidFill>
            </a:endParaRPr>
          </a:p>
        </p:txBody>
      </p:sp>
      <p:sp>
        <p:nvSpPr>
          <p:cNvPr id="3" name="Content Placeholder 2"/>
          <p:cNvSpPr>
            <a:spLocks noGrp="1"/>
          </p:cNvSpPr>
          <p:nvPr>
            <p:ph idx="1"/>
          </p:nvPr>
        </p:nvSpPr>
        <p:spPr>
          <a:xfrm>
            <a:off x="685800" y="1600200"/>
            <a:ext cx="7772400" cy="4800600"/>
          </a:xfrm>
        </p:spPr>
        <p:txBody>
          <a:bodyPr/>
          <a:lstStyle/>
          <a:p>
            <a:r>
              <a:rPr lang="en-US" altLang="en-US" dirty="0" smtClean="0"/>
              <a:t>WCDs (cont’d)</a:t>
            </a:r>
            <a:endParaRPr lang="en-US" altLang="en-US" dirty="0"/>
          </a:p>
          <a:p>
            <a:pPr lvl="1"/>
            <a:r>
              <a:rPr lang="en-US" altLang="en-US" dirty="0"/>
              <a:t>Monitoring and management</a:t>
            </a:r>
          </a:p>
          <a:p>
            <a:pPr lvl="2"/>
            <a:r>
              <a:rPr lang="en-US" dirty="0"/>
              <a:t>Ensure compliance with requirements</a:t>
            </a:r>
          </a:p>
          <a:p>
            <a:pPr lvl="2"/>
            <a:r>
              <a:rPr lang="en-US" dirty="0"/>
              <a:t>Discuss importance of device; assess what patient understands</a:t>
            </a:r>
          </a:p>
        </p:txBody>
      </p:sp>
    </p:spTree>
    <p:extLst>
      <p:ext uri="{BB962C8B-B14F-4D97-AF65-F5344CB8AC3E}">
        <p14:creationId xmlns:p14="http://schemas.microsoft.com/office/powerpoint/2010/main" val="4021193709"/>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Technology in the Home Setting</a:t>
            </a:r>
            <a:r>
              <a:rPr lang="en-US" sz="2400" dirty="0"/>
              <a:t> </a:t>
            </a:r>
            <a:r>
              <a:rPr lang="en-US" sz="2400" dirty="0" smtClean="0"/>
              <a:t>(5 </a:t>
            </a:r>
            <a:r>
              <a:rPr lang="en-US" sz="2400" dirty="0"/>
              <a:t>of 28)</a:t>
            </a:r>
            <a:endParaRPr lang="en-US" dirty="0">
              <a:solidFill>
                <a:srgbClr val="FF0000"/>
              </a:solidFill>
            </a:endParaRPr>
          </a:p>
        </p:txBody>
      </p:sp>
      <p:sp>
        <p:nvSpPr>
          <p:cNvPr id="3" name="Content Placeholder 2"/>
          <p:cNvSpPr>
            <a:spLocks noGrp="1"/>
          </p:cNvSpPr>
          <p:nvPr>
            <p:ph idx="1"/>
          </p:nvPr>
        </p:nvSpPr>
        <p:spPr>
          <a:xfrm>
            <a:off x="685800" y="1524000"/>
            <a:ext cx="7772400" cy="4800600"/>
          </a:xfrm>
        </p:spPr>
        <p:txBody>
          <a:bodyPr/>
          <a:lstStyle/>
          <a:p>
            <a:r>
              <a:rPr lang="en-US" dirty="0"/>
              <a:t>Ventricular assist devices (VADs)</a:t>
            </a:r>
          </a:p>
          <a:p>
            <a:pPr lvl="1"/>
            <a:r>
              <a:rPr lang="en-US" dirty="0" smtClean="0"/>
              <a:t>Either </a:t>
            </a:r>
            <a:r>
              <a:rPr lang="en-US" dirty="0"/>
              <a:t>fully take over or assist the ventricles in pumping blood to rest of body</a:t>
            </a:r>
          </a:p>
          <a:p>
            <a:pPr lvl="1"/>
            <a:r>
              <a:rPr lang="en-US" dirty="0"/>
              <a:t>Commonly placed to assist the left ventricle</a:t>
            </a:r>
          </a:p>
          <a:p>
            <a:pPr lvl="1"/>
            <a:r>
              <a:rPr lang="en-US" dirty="0" smtClean="0"/>
              <a:t>Next-to-last </a:t>
            </a:r>
            <a:r>
              <a:rPr lang="en-US" dirty="0"/>
              <a:t>resource for patients with advanced ventricular failure</a:t>
            </a:r>
          </a:p>
        </p:txBody>
      </p:sp>
    </p:spTree>
    <p:extLst>
      <p:ext uri="{BB962C8B-B14F-4D97-AF65-F5344CB8AC3E}">
        <p14:creationId xmlns:p14="http://schemas.microsoft.com/office/powerpoint/2010/main" val="2684503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US" dirty="0"/>
              <a:t>Medical Technology in the Home Setting</a:t>
            </a:r>
            <a:r>
              <a:rPr lang="en-US" sz="2400" dirty="0"/>
              <a:t> </a:t>
            </a:r>
            <a:r>
              <a:rPr lang="en-US" sz="2400" dirty="0" smtClean="0"/>
              <a:t>(6 </a:t>
            </a:r>
            <a:r>
              <a:rPr lang="en-US" sz="2400" dirty="0"/>
              <a:t>of 28)</a:t>
            </a:r>
            <a:endParaRPr lang="en-US" sz="2800" b="0" dirty="0">
              <a:solidFill>
                <a:srgbClr val="FF0000"/>
              </a:solidFill>
            </a:endParaRPr>
          </a:p>
        </p:txBody>
      </p:sp>
      <p:sp>
        <p:nvSpPr>
          <p:cNvPr id="1029" name="Content Placeholder 2"/>
          <p:cNvSpPr>
            <a:spLocks noGrp="1"/>
          </p:cNvSpPr>
          <p:nvPr>
            <p:ph type="body" idx="1"/>
          </p:nvPr>
        </p:nvSpPr>
        <p:spPr>
          <a:xfrm>
            <a:off x="4724400" y="1524000"/>
            <a:ext cx="3886200" cy="4800600"/>
          </a:xfrm>
        </p:spPr>
        <p:txBody>
          <a:bodyPr rIns="228600"/>
          <a:lstStyle/>
          <a:p>
            <a:pPr>
              <a:spcBef>
                <a:spcPct val="35000"/>
              </a:spcBef>
            </a:pPr>
            <a:r>
              <a:rPr lang="en-US" altLang="en-US" dirty="0"/>
              <a:t>VADs (cont’d)</a:t>
            </a:r>
          </a:p>
          <a:p>
            <a:pPr lvl="1">
              <a:spcBef>
                <a:spcPct val="35000"/>
              </a:spcBef>
            </a:pPr>
            <a:r>
              <a:rPr lang="en-US" altLang="en-US" dirty="0"/>
              <a:t>All contain 3 parts:</a:t>
            </a:r>
          </a:p>
          <a:p>
            <a:pPr lvl="2">
              <a:spcBef>
                <a:spcPct val="35000"/>
              </a:spcBef>
            </a:pPr>
            <a:r>
              <a:rPr lang="en-US" altLang="en-US" dirty="0"/>
              <a:t>Pump</a:t>
            </a:r>
          </a:p>
          <a:p>
            <a:pPr lvl="2">
              <a:spcBef>
                <a:spcPct val="35000"/>
              </a:spcBef>
            </a:pPr>
            <a:r>
              <a:rPr lang="en-US" altLang="en-US" dirty="0"/>
              <a:t>Controller</a:t>
            </a:r>
          </a:p>
          <a:p>
            <a:pPr lvl="2">
              <a:spcBef>
                <a:spcPct val="35000"/>
              </a:spcBef>
            </a:pPr>
            <a:r>
              <a:rPr lang="en-US" altLang="en-US" dirty="0"/>
              <a:t>Outside energy source</a:t>
            </a:r>
          </a:p>
        </p:txBody>
      </p:sp>
      <p:sp>
        <p:nvSpPr>
          <p:cNvPr id="5" name="TextBox 5"/>
          <p:cNvSpPr txBox="1"/>
          <p:nvPr/>
        </p:nvSpPr>
        <p:spPr>
          <a:xfrm>
            <a:off x="457200" y="4950768"/>
            <a:ext cx="4191000" cy="230832"/>
          </a:xfrm>
          <a:prstGeom prst="rect">
            <a:avLst/>
          </a:prstGeom>
          <a:noFill/>
        </p:spPr>
        <p:txBody>
          <a:bodyPr wrap="square" rtlCol="0">
            <a:spAutoFit/>
          </a:bodyPr>
          <a:lstStyle>
            <a:defPPr>
              <a:defRPr lang="en-US"/>
            </a:defPPr>
            <a:lvl1pPr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1pPr>
            <a:lvl2pPr marL="4572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2pPr>
            <a:lvl3pPr marL="9144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3pPr>
            <a:lvl4pPr marL="13716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4pPr>
            <a:lvl5pPr marL="18288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9pPr>
          </a:lstStyle>
          <a:p>
            <a:pPr algn="l"/>
            <a:r>
              <a:rPr lang="en-IN" sz="900" dirty="0">
                <a:solidFill>
                  <a:schemeClr val="bg1">
                    <a:lumMod val="75000"/>
                  </a:schemeClr>
                </a:solidFill>
                <a:latin typeface="+mj-lt"/>
              </a:rPr>
              <a:t>© </a:t>
            </a:r>
            <a:r>
              <a:rPr lang="en-IN" sz="900" dirty="0" err="1">
                <a:solidFill>
                  <a:schemeClr val="bg1">
                    <a:lumMod val="75000"/>
                  </a:schemeClr>
                </a:solidFill>
                <a:latin typeface="+mj-lt"/>
              </a:rPr>
              <a:t>Blamb</a:t>
            </a:r>
            <a:r>
              <a:rPr lang="en-IN" sz="900" dirty="0">
                <a:solidFill>
                  <a:schemeClr val="bg1">
                    <a:lumMod val="75000"/>
                  </a:schemeClr>
                </a:solidFill>
                <a:latin typeface="+mj-lt"/>
              </a:rPr>
              <a:t>/Shutterstock.</a:t>
            </a:r>
            <a:endParaRPr lang="en-US" sz="900" dirty="0">
              <a:solidFill>
                <a:schemeClr val="bg1">
                  <a:lumMod val="75000"/>
                </a:schemeClr>
              </a:solidFill>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305" y="2057400"/>
            <a:ext cx="3990495" cy="2868168"/>
          </a:xfrm>
          <a:prstGeom prst="rect">
            <a:avLst/>
          </a:prstGeom>
        </p:spPr>
      </p:pic>
    </p:spTree>
    <p:extLst>
      <p:ext uri="{BB962C8B-B14F-4D97-AF65-F5344CB8AC3E}">
        <p14:creationId xmlns:p14="http://schemas.microsoft.com/office/powerpoint/2010/main" val="633296572"/>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US" dirty="0"/>
              <a:t>Medical Technology in the Home Setting</a:t>
            </a:r>
            <a:r>
              <a:rPr lang="en-US" sz="2400" dirty="0"/>
              <a:t> </a:t>
            </a:r>
            <a:r>
              <a:rPr lang="en-US" sz="2400" dirty="0" smtClean="0"/>
              <a:t>(7 </a:t>
            </a:r>
            <a:r>
              <a:rPr lang="en-US" sz="2400" dirty="0"/>
              <a:t>of 28)</a:t>
            </a:r>
            <a:endParaRPr lang="en-US" sz="2800" b="0" dirty="0">
              <a:solidFill>
                <a:srgbClr val="FF0000"/>
              </a:solidFill>
            </a:endParaRPr>
          </a:p>
        </p:txBody>
      </p:sp>
      <p:sp>
        <p:nvSpPr>
          <p:cNvPr id="1029" name="Content Placeholder 2"/>
          <p:cNvSpPr>
            <a:spLocks noGrp="1"/>
          </p:cNvSpPr>
          <p:nvPr>
            <p:ph type="body" idx="1"/>
          </p:nvPr>
        </p:nvSpPr>
        <p:spPr>
          <a:xfrm>
            <a:off x="4956175" y="1447800"/>
            <a:ext cx="3806825" cy="4800600"/>
          </a:xfrm>
        </p:spPr>
        <p:txBody>
          <a:bodyPr rIns="228600"/>
          <a:lstStyle/>
          <a:p>
            <a:pPr>
              <a:spcBef>
                <a:spcPct val="35000"/>
              </a:spcBef>
            </a:pPr>
            <a:r>
              <a:rPr lang="en-US" altLang="en-US" dirty="0"/>
              <a:t>Long-term vascular </a:t>
            </a:r>
            <a:r>
              <a:rPr lang="en-US" altLang="en-US" dirty="0" smtClean="0"/>
              <a:t>access devices</a:t>
            </a:r>
            <a:endParaRPr lang="en-US" altLang="en-US" dirty="0"/>
          </a:p>
          <a:p>
            <a:pPr lvl="1">
              <a:spcBef>
                <a:spcPct val="35000"/>
              </a:spcBef>
            </a:pPr>
            <a:r>
              <a:rPr lang="en-US" altLang="en-US" dirty="0"/>
              <a:t>Variety of devices placed for a variety of reasons</a:t>
            </a:r>
          </a:p>
        </p:txBody>
      </p:sp>
      <p:sp>
        <p:nvSpPr>
          <p:cNvPr id="5" name="TextBox 5"/>
          <p:cNvSpPr txBox="1"/>
          <p:nvPr/>
        </p:nvSpPr>
        <p:spPr>
          <a:xfrm>
            <a:off x="381000" y="4724400"/>
            <a:ext cx="4495800" cy="230832"/>
          </a:xfrm>
          <a:prstGeom prst="rect">
            <a:avLst/>
          </a:prstGeom>
          <a:noFill/>
        </p:spPr>
        <p:txBody>
          <a:bodyPr wrap="square" rtlCol="0">
            <a:spAutoFit/>
          </a:bodyPr>
          <a:lstStyle>
            <a:defPPr>
              <a:defRPr lang="en-US"/>
            </a:defPPr>
            <a:lvl1pPr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1pPr>
            <a:lvl2pPr marL="4572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2pPr>
            <a:lvl3pPr marL="9144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3pPr>
            <a:lvl4pPr marL="13716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4pPr>
            <a:lvl5pPr marL="18288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9pPr>
          </a:lstStyle>
          <a:p>
            <a:pPr algn="l"/>
            <a:r>
              <a:rPr lang="en-IN" sz="900" dirty="0">
                <a:solidFill>
                  <a:schemeClr val="bg1">
                    <a:lumMod val="75000"/>
                  </a:schemeClr>
                </a:solidFill>
                <a:latin typeface="+mj-lt"/>
              </a:rPr>
              <a:t>© Jones &amp; Bartlett Learning. Courtesy of MIEMSS.</a:t>
            </a:r>
            <a:endParaRPr lang="en-US" sz="900" dirty="0">
              <a:solidFill>
                <a:schemeClr val="bg1">
                  <a:lumMod val="75000"/>
                </a:schemeClr>
              </a:solidFill>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981200"/>
            <a:ext cx="4335073" cy="2737046"/>
          </a:xfrm>
          <a:prstGeom prst="rect">
            <a:avLst/>
          </a:prstGeom>
        </p:spPr>
      </p:pic>
    </p:spTree>
    <p:extLst>
      <p:ext uri="{BB962C8B-B14F-4D97-AF65-F5344CB8AC3E}">
        <p14:creationId xmlns:p14="http://schemas.microsoft.com/office/powerpoint/2010/main" val="420604184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Technology in the Home Setting</a:t>
            </a:r>
            <a:r>
              <a:rPr lang="en-US" sz="2400" dirty="0"/>
              <a:t> </a:t>
            </a:r>
            <a:r>
              <a:rPr lang="en-US" sz="2400" dirty="0" smtClean="0"/>
              <a:t>(8 </a:t>
            </a:r>
            <a:r>
              <a:rPr lang="en-US" sz="2400" dirty="0"/>
              <a:t>of 28)</a:t>
            </a:r>
            <a:endParaRPr lang="en-US" dirty="0">
              <a:solidFill>
                <a:srgbClr val="FF0000"/>
              </a:solidFill>
            </a:endParaRPr>
          </a:p>
        </p:txBody>
      </p:sp>
      <p:sp>
        <p:nvSpPr>
          <p:cNvPr id="3" name="Content Placeholder 2"/>
          <p:cNvSpPr>
            <a:spLocks noGrp="1"/>
          </p:cNvSpPr>
          <p:nvPr>
            <p:ph idx="1"/>
          </p:nvPr>
        </p:nvSpPr>
        <p:spPr>
          <a:xfrm>
            <a:off x="685800" y="1524000"/>
            <a:ext cx="7772400" cy="4800600"/>
          </a:xfrm>
        </p:spPr>
        <p:txBody>
          <a:bodyPr/>
          <a:lstStyle/>
          <a:p>
            <a:r>
              <a:rPr lang="en-US" altLang="en-US" dirty="0"/>
              <a:t>Long-term vascular devices</a:t>
            </a:r>
          </a:p>
          <a:p>
            <a:pPr lvl="1"/>
            <a:r>
              <a:rPr lang="en-US" dirty="0"/>
              <a:t>Peripherally inserted central catheter (PICC)</a:t>
            </a:r>
          </a:p>
          <a:p>
            <a:pPr lvl="1"/>
            <a:r>
              <a:rPr lang="en-US" dirty="0"/>
              <a:t>Midline catheter</a:t>
            </a:r>
          </a:p>
          <a:p>
            <a:pPr lvl="1"/>
            <a:r>
              <a:rPr lang="en-US" dirty="0"/>
              <a:t>Double- or triple-lumen central catheter</a:t>
            </a:r>
          </a:p>
          <a:p>
            <a:pPr lvl="1"/>
            <a:r>
              <a:rPr lang="en-US" dirty="0"/>
              <a:t>Hickman, Broviac, Ghoshong catheters</a:t>
            </a:r>
          </a:p>
          <a:p>
            <a:pPr lvl="1"/>
            <a:r>
              <a:rPr lang="en-US" dirty="0"/>
              <a:t>Implanted ports (eg, Port-a-Cath)</a:t>
            </a:r>
          </a:p>
          <a:p>
            <a:pPr lvl="1"/>
            <a:r>
              <a:rPr lang="en-US" dirty="0"/>
              <a:t>Dialysis catheters (Vas-Cath/Permcath)</a:t>
            </a:r>
          </a:p>
        </p:txBody>
      </p:sp>
    </p:spTree>
    <p:extLst>
      <p:ext uri="{BB962C8B-B14F-4D97-AF65-F5344CB8AC3E}">
        <p14:creationId xmlns:p14="http://schemas.microsoft.com/office/powerpoint/2010/main" val="3489396091"/>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US" dirty="0"/>
              <a:t>Medical Technology in the Home Setting</a:t>
            </a:r>
            <a:r>
              <a:rPr lang="en-US" sz="2400" dirty="0"/>
              <a:t> </a:t>
            </a:r>
            <a:r>
              <a:rPr lang="en-US" sz="2400" dirty="0" smtClean="0"/>
              <a:t>(9 </a:t>
            </a:r>
            <a:r>
              <a:rPr lang="en-US" sz="2400" dirty="0"/>
              <a:t>of 28)</a:t>
            </a:r>
            <a:endParaRPr lang="en-US" sz="2800" b="0" dirty="0">
              <a:solidFill>
                <a:srgbClr val="FF0000"/>
              </a:solidFill>
            </a:endParaRPr>
          </a:p>
        </p:txBody>
      </p:sp>
      <p:sp>
        <p:nvSpPr>
          <p:cNvPr id="1029" name="Content Placeholder 2"/>
          <p:cNvSpPr>
            <a:spLocks noGrp="1"/>
          </p:cNvSpPr>
          <p:nvPr>
            <p:ph type="body" idx="1"/>
          </p:nvPr>
        </p:nvSpPr>
        <p:spPr>
          <a:xfrm>
            <a:off x="4648200" y="1447800"/>
            <a:ext cx="3886200" cy="4800600"/>
          </a:xfrm>
        </p:spPr>
        <p:txBody>
          <a:bodyPr rIns="228600"/>
          <a:lstStyle/>
          <a:p>
            <a:pPr>
              <a:spcBef>
                <a:spcPct val="35000"/>
              </a:spcBef>
            </a:pPr>
            <a:r>
              <a:rPr lang="en-US" altLang="en-US" dirty="0"/>
              <a:t>Long-term vascular devices (cont’d)</a:t>
            </a:r>
          </a:p>
          <a:p>
            <a:pPr lvl="1">
              <a:spcBef>
                <a:spcPct val="35000"/>
              </a:spcBef>
            </a:pPr>
            <a:r>
              <a:rPr lang="en-US" altLang="en-US" dirty="0"/>
              <a:t>Problems include:</a:t>
            </a:r>
          </a:p>
          <a:p>
            <a:pPr lvl="2">
              <a:spcBef>
                <a:spcPct val="35000"/>
              </a:spcBef>
            </a:pPr>
            <a:r>
              <a:rPr lang="en-US" altLang="en-US" dirty="0"/>
              <a:t>Limited life span</a:t>
            </a:r>
          </a:p>
          <a:p>
            <a:pPr lvl="2">
              <a:spcBef>
                <a:spcPct val="35000"/>
              </a:spcBef>
            </a:pPr>
            <a:r>
              <a:rPr lang="en-US" altLang="en-US" dirty="0"/>
              <a:t>Clog with blood </a:t>
            </a:r>
          </a:p>
          <a:p>
            <a:pPr lvl="2">
              <a:spcBef>
                <a:spcPct val="35000"/>
              </a:spcBef>
            </a:pPr>
            <a:r>
              <a:rPr lang="en-US" altLang="en-US" dirty="0"/>
              <a:t>Infections</a:t>
            </a:r>
          </a:p>
          <a:p>
            <a:pPr lvl="2">
              <a:spcBef>
                <a:spcPct val="35000"/>
              </a:spcBef>
            </a:pPr>
            <a:r>
              <a:rPr lang="en-US" altLang="en-US" dirty="0"/>
              <a:t>Mechanical failure</a:t>
            </a:r>
          </a:p>
        </p:txBody>
      </p:sp>
      <p:sp>
        <p:nvSpPr>
          <p:cNvPr id="5" name="TextBox 5"/>
          <p:cNvSpPr txBox="1"/>
          <p:nvPr/>
        </p:nvSpPr>
        <p:spPr>
          <a:xfrm>
            <a:off x="685800" y="4961278"/>
            <a:ext cx="4495800" cy="230832"/>
          </a:xfrm>
          <a:prstGeom prst="rect">
            <a:avLst/>
          </a:prstGeom>
          <a:noFill/>
        </p:spPr>
        <p:txBody>
          <a:bodyPr wrap="square" rtlCol="0">
            <a:spAutoFit/>
          </a:bodyPr>
          <a:lstStyle>
            <a:defPPr>
              <a:defRPr lang="en-US"/>
            </a:defPPr>
            <a:lvl1pPr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1pPr>
            <a:lvl2pPr marL="4572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2pPr>
            <a:lvl3pPr marL="9144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3pPr>
            <a:lvl4pPr marL="13716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4pPr>
            <a:lvl5pPr marL="18288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9pPr>
          </a:lstStyle>
          <a:p>
            <a:pPr algn="l"/>
            <a:r>
              <a:rPr lang="en-IN" sz="900" dirty="0">
                <a:solidFill>
                  <a:schemeClr val="bg1">
                    <a:lumMod val="75000"/>
                  </a:schemeClr>
                </a:solidFill>
                <a:latin typeface="+mj-lt"/>
              </a:rPr>
              <a:t>© Jones and Bartlett Learning. Courtesy of MIEMSS.</a:t>
            </a:r>
            <a:endParaRPr lang="en-US" sz="900" dirty="0">
              <a:solidFill>
                <a:schemeClr val="bg1">
                  <a:lumMod val="75000"/>
                </a:schemeClr>
              </a:solidFill>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472" y="2008632"/>
            <a:ext cx="3767328" cy="2944368"/>
          </a:xfrm>
          <a:prstGeom prst="rect">
            <a:avLst/>
          </a:prstGeom>
        </p:spPr>
      </p:pic>
    </p:spTree>
    <p:extLst>
      <p:ext uri="{BB962C8B-B14F-4D97-AF65-F5344CB8AC3E}">
        <p14:creationId xmlns:p14="http://schemas.microsoft.com/office/powerpoint/2010/main" val="2041074197"/>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Technology in the Home Setting</a:t>
            </a:r>
            <a:r>
              <a:rPr lang="en-US" sz="2400" dirty="0"/>
              <a:t> (</a:t>
            </a:r>
            <a:r>
              <a:rPr lang="en-US" sz="2400" dirty="0" smtClean="0"/>
              <a:t>10 </a:t>
            </a:r>
            <a:r>
              <a:rPr lang="en-US" sz="2400" dirty="0"/>
              <a:t>of 28)</a:t>
            </a:r>
            <a:endParaRPr lang="en-US" dirty="0">
              <a:solidFill>
                <a:srgbClr val="FF0000"/>
              </a:solidFill>
            </a:endParaRPr>
          </a:p>
        </p:txBody>
      </p:sp>
      <p:sp>
        <p:nvSpPr>
          <p:cNvPr id="3" name="Content Placeholder 2"/>
          <p:cNvSpPr>
            <a:spLocks noGrp="1"/>
          </p:cNvSpPr>
          <p:nvPr>
            <p:ph idx="1"/>
          </p:nvPr>
        </p:nvSpPr>
        <p:spPr>
          <a:xfrm>
            <a:off x="685800" y="1524000"/>
            <a:ext cx="7772400" cy="4800600"/>
          </a:xfrm>
        </p:spPr>
        <p:txBody>
          <a:bodyPr/>
          <a:lstStyle/>
          <a:p>
            <a:r>
              <a:rPr lang="en-US" dirty="0"/>
              <a:t>Medication infusion pumps</a:t>
            </a:r>
          </a:p>
          <a:p>
            <a:pPr lvl="1"/>
            <a:r>
              <a:rPr lang="en-US" dirty="0"/>
              <a:t>IV medications delivered in the home setting:</a:t>
            </a:r>
          </a:p>
          <a:p>
            <a:pPr lvl="2"/>
            <a:r>
              <a:rPr lang="en-US" dirty="0"/>
              <a:t>Inotropic medications for CHF</a:t>
            </a:r>
          </a:p>
          <a:p>
            <a:pPr lvl="2"/>
            <a:r>
              <a:rPr lang="en-US" dirty="0"/>
              <a:t>IV nutrition</a:t>
            </a:r>
          </a:p>
          <a:p>
            <a:pPr lvl="2"/>
            <a:r>
              <a:rPr lang="en-US" dirty="0"/>
              <a:t>Chemotherapy</a:t>
            </a:r>
          </a:p>
          <a:p>
            <a:pPr lvl="2"/>
            <a:r>
              <a:rPr lang="en-US" dirty="0"/>
              <a:t>IV antibiotics</a:t>
            </a:r>
          </a:p>
          <a:p>
            <a:pPr lvl="1"/>
            <a:endParaRPr lang="en-US" dirty="0"/>
          </a:p>
          <a:p>
            <a:pPr lvl="1"/>
            <a:endParaRPr lang="en-US" dirty="0"/>
          </a:p>
        </p:txBody>
      </p:sp>
    </p:spTree>
    <p:extLst>
      <p:ext uri="{BB962C8B-B14F-4D97-AF65-F5344CB8AC3E}">
        <p14:creationId xmlns:p14="http://schemas.microsoft.com/office/powerpoint/2010/main" val="42506457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of Specific Chronic Diseases</a:t>
            </a:r>
            <a:r>
              <a:rPr lang="en-US" sz="2400" dirty="0"/>
              <a:t> </a:t>
            </a:r>
            <a:r>
              <a:rPr lang="en-US" sz="2400" dirty="0" smtClean="0"/>
              <a:t>(2 </a:t>
            </a:r>
            <a:r>
              <a:rPr lang="en-US" sz="2400" dirty="0"/>
              <a:t>of 2)</a:t>
            </a:r>
            <a:endParaRPr lang="en-US" dirty="0"/>
          </a:p>
        </p:txBody>
      </p:sp>
      <p:sp>
        <p:nvSpPr>
          <p:cNvPr id="3" name="Content Placeholder 2"/>
          <p:cNvSpPr>
            <a:spLocks noGrp="1"/>
          </p:cNvSpPr>
          <p:nvPr>
            <p:ph idx="1"/>
          </p:nvPr>
        </p:nvSpPr>
        <p:spPr>
          <a:xfrm>
            <a:off x="685800" y="1600200"/>
            <a:ext cx="7772400" cy="4800600"/>
          </a:xfrm>
        </p:spPr>
        <p:txBody>
          <a:bodyPr/>
          <a:lstStyle/>
          <a:p>
            <a:r>
              <a:rPr lang="en-US" dirty="0"/>
              <a:t>Monitoring and management practices will </a:t>
            </a:r>
            <a:r>
              <a:rPr lang="en-US" dirty="0" smtClean="0"/>
              <a:t>reflect:</a:t>
            </a:r>
            <a:endParaRPr lang="en-US" dirty="0"/>
          </a:p>
          <a:p>
            <a:pPr lvl="1"/>
            <a:r>
              <a:rPr lang="en-US" dirty="0"/>
              <a:t>Scope of practice of each community paramedicine program</a:t>
            </a:r>
          </a:p>
          <a:p>
            <a:pPr lvl="1"/>
            <a:r>
              <a:rPr lang="en-US" dirty="0"/>
              <a:t>Local protocols developed by the program’s medical director</a:t>
            </a:r>
          </a:p>
        </p:txBody>
      </p:sp>
    </p:spTree>
    <p:extLst>
      <p:ext uri="{BB962C8B-B14F-4D97-AF65-F5344CB8AC3E}">
        <p14:creationId xmlns:p14="http://schemas.microsoft.com/office/powerpoint/2010/main" val="3626448997"/>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US" dirty="0"/>
              <a:t>Medical Technology in the Home Setting</a:t>
            </a:r>
            <a:r>
              <a:rPr lang="en-US" sz="2400" dirty="0"/>
              <a:t> (</a:t>
            </a:r>
            <a:r>
              <a:rPr lang="en-US" sz="2400" dirty="0" smtClean="0"/>
              <a:t>11 </a:t>
            </a:r>
            <a:r>
              <a:rPr lang="en-US" sz="2400" dirty="0"/>
              <a:t>of 28)</a:t>
            </a:r>
            <a:endParaRPr lang="en-US" sz="2800" b="0" dirty="0">
              <a:solidFill>
                <a:srgbClr val="FF0000"/>
              </a:solidFill>
            </a:endParaRPr>
          </a:p>
        </p:txBody>
      </p:sp>
      <p:sp>
        <p:nvSpPr>
          <p:cNvPr id="1029" name="Content Placeholder 2"/>
          <p:cNvSpPr>
            <a:spLocks noGrp="1"/>
          </p:cNvSpPr>
          <p:nvPr>
            <p:ph type="body" idx="1"/>
          </p:nvPr>
        </p:nvSpPr>
        <p:spPr>
          <a:xfrm>
            <a:off x="4495800" y="1447800"/>
            <a:ext cx="3886200" cy="4800600"/>
          </a:xfrm>
        </p:spPr>
        <p:txBody>
          <a:bodyPr rIns="228600"/>
          <a:lstStyle/>
          <a:p>
            <a:pPr>
              <a:spcBef>
                <a:spcPct val="35000"/>
              </a:spcBef>
            </a:pPr>
            <a:r>
              <a:rPr lang="en-US" altLang="en-US" dirty="0"/>
              <a:t>Medication infusion pumps (cont’d)</a:t>
            </a:r>
          </a:p>
          <a:p>
            <a:pPr lvl="1">
              <a:spcBef>
                <a:spcPct val="35000"/>
              </a:spcBef>
            </a:pPr>
            <a:r>
              <a:rPr lang="en-US" altLang="en-US" dirty="0"/>
              <a:t>Many IV medications  administered with infusion </a:t>
            </a:r>
            <a:r>
              <a:rPr lang="en-US" altLang="en-US" dirty="0" smtClean="0"/>
              <a:t>pumps</a:t>
            </a:r>
          </a:p>
          <a:p>
            <a:pPr lvl="1">
              <a:spcBef>
                <a:spcPct val="35000"/>
              </a:spcBef>
            </a:pPr>
            <a:r>
              <a:rPr lang="en-US" altLang="en-US" dirty="0" smtClean="0"/>
              <a:t>5 rights of medication administration</a:t>
            </a:r>
            <a:endParaRPr lang="en-US" altLang="en-US" dirty="0"/>
          </a:p>
          <a:p>
            <a:pPr lvl="1">
              <a:spcBef>
                <a:spcPct val="35000"/>
              </a:spcBef>
            </a:pPr>
            <a:endParaRPr lang="en-US" altLang="en-US" dirty="0"/>
          </a:p>
        </p:txBody>
      </p:sp>
      <p:sp>
        <p:nvSpPr>
          <p:cNvPr id="5" name="TextBox 5"/>
          <p:cNvSpPr txBox="1"/>
          <p:nvPr/>
        </p:nvSpPr>
        <p:spPr>
          <a:xfrm>
            <a:off x="838200" y="6246168"/>
            <a:ext cx="4495800" cy="230832"/>
          </a:xfrm>
          <a:prstGeom prst="rect">
            <a:avLst/>
          </a:prstGeom>
          <a:noFill/>
        </p:spPr>
        <p:txBody>
          <a:bodyPr wrap="square" rtlCol="0">
            <a:spAutoFit/>
          </a:bodyPr>
          <a:lstStyle>
            <a:defPPr>
              <a:defRPr lang="en-US"/>
            </a:defPPr>
            <a:lvl1pPr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1pPr>
            <a:lvl2pPr marL="4572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2pPr>
            <a:lvl3pPr marL="9144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3pPr>
            <a:lvl4pPr marL="13716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4pPr>
            <a:lvl5pPr marL="18288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9pPr>
          </a:lstStyle>
          <a:p>
            <a:pPr algn="l"/>
            <a:r>
              <a:rPr lang="en-US" sz="900" dirty="0">
                <a:solidFill>
                  <a:schemeClr val="bg1">
                    <a:lumMod val="75000"/>
                  </a:schemeClr>
                </a:solidFill>
                <a:latin typeface="+mj-lt"/>
              </a:rPr>
              <a:t>© </a:t>
            </a:r>
            <a:r>
              <a:rPr lang="en-US" sz="900" dirty="0" err="1">
                <a:solidFill>
                  <a:schemeClr val="bg1">
                    <a:lumMod val="75000"/>
                  </a:schemeClr>
                </a:solidFill>
                <a:latin typeface="+mj-lt"/>
              </a:rPr>
              <a:t>Lek</a:t>
            </a:r>
            <a:r>
              <a:rPr lang="en-US" sz="900" dirty="0">
                <a:solidFill>
                  <a:schemeClr val="bg1">
                    <a:lumMod val="75000"/>
                  </a:schemeClr>
                </a:solidFill>
                <a:latin typeface="+mj-lt"/>
              </a:rPr>
              <a:t> </a:t>
            </a:r>
            <a:r>
              <a:rPr lang="en-US" sz="900" dirty="0" err="1">
                <a:solidFill>
                  <a:schemeClr val="bg1">
                    <a:lumMod val="75000"/>
                  </a:schemeClr>
                </a:solidFill>
                <a:latin typeface="+mj-lt"/>
              </a:rPr>
              <a:t>Changply</a:t>
            </a:r>
            <a:r>
              <a:rPr lang="en-US" sz="900" dirty="0">
                <a:solidFill>
                  <a:schemeClr val="bg1">
                    <a:lumMod val="75000"/>
                  </a:schemeClr>
                </a:solidFill>
                <a:latin typeface="+mj-lt"/>
              </a:rPr>
              <a:t>/Shutterstock.</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581" y="1524000"/>
            <a:ext cx="3142019" cy="4724400"/>
          </a:xfrm>
          <a:prstGeom prst="rect">
            <a:avLst/>
          </a:prstGeom>
        </p:spPr>
      </p:pic>
    </p:spTree>
    <p:extLst>
      <p:ext uri="{BB962C8B-B14F-4D97-AF65-F5344CB8AC3E}">
        <p14:creationId xmlns:p14="http://schemas.microsoft.com/office/powerpoint/2010/main" val="1380649947"/>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US" dirty="0"/>
              <a:t>Medical Technology in the Home Setting</a:t>
            </a:r>
            <a:r>
              <a:rPr lang="en-US" sz="2400" dirty="0"/>
              <a:t> (</a:t>
            </a:r>
            <a:r>
              <a:rPr lang="en-US" sz="2400" dirty="0" smtClean="0"/>
              <a:t>12 </a:t>
            </a:r>
            <a:r>
              <a:rPr lang="en-US" sz="2400" dirty="0"/>
              <a:t>of 28)</a:t>
            </a:r>
            <a:endParaRPr lang="en-US" sz="2800" b="0" dirty="0"/>
          </a:p>
        </p:txBody>
      </p:sp>
      <p:sp>
        <p:nvSpPr>
          <p:cNvPr id="1029" name="Content Placeholder 2"/>
          <p:cNvSpPr>
            <a:spLocks noGrp="1"/>
          </p:cNvSpPr>
          <p:nvPr>
            <p:ph type="body" idx="1"/>
          </p:nvPr>
        </p:nvSpPr>
        <p:spPr>
          <a:xfrm>
            <a:off x="4953000" y="1447800"/>
            <a:ext cx="3886200" cy="4800600"/>
          </a:xfrm>
        </p:spPr>
        <p:txBody>
          <a:bodyPr rIns="228600"/>
          <a:lstStyle/>
          <a:p>
            <a:pPr>
              <a:spcBef>
                <a:spcPct val="35000"/>
              </a:spcBef>
            </a:pPr>
            <a:r>
              <a:rPr lang="en-US" altLang="en-US" dirty="0"/>
              <a:t>Tracheostomy</a:t>
            </a:r>
          </a:p>
          <a:p>
            <a:pPr lvl="1">
              <a:spcBef>
                <a:spcPct val="35000"/>
              </a:spcBef>
            </a:pPr>
            <a:r>
              <a:rPr lang="en-US" altLang="en-US" dirty="0"/>
              <a:t>Surgical opening created in the anterior aspect of the neck</a:t>
            </a:r>
          </a:p>
          <a:p>
            <a:pPr lvl="1">
              <a:spcBef>
                <a:spcPct val="35000"/>
              </a:spcBef>
            </a:pPr>
            <a:r>
              <a:rPr lang="en-US" altLang="en-US" dirty="0"/>
              <a:t>Temporary or permanent</a:t>
            </a:r>
          </a:p>
        </p:txBody>
      </p:sp>
      <p:sp>
        <p:nvSpPr>
          <p:cNvPr id="5" name="TextBox 5"/>
          <p:cNvSpPr txBox="1"/>
          <p:nvPr/>
        </p:nvSpPr>
        <p:spPr>
          <a:xfrm>
            <a:off x="685800" y="4800600"/>
            <a:ext cx="4495800" cy="230832"/>
          </a:xfrm>
          <a:prstGeom prst="rect">
            <a:avLst/>
          </a:prstGeom>
          <a:noFill/>
        </p:spPr>
        <p:txBody>
          <a:bodyPr wrap="square" rtlCol="0">
            <a:spAutoFit/>
          </a:bodyPr>
          <a:lstStyle>
            <a:defPPr>
              <a:defRPr lang="en-US"/>
            </a:defPPr>
            <a:lvl1pPr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1pPr>
            <a:lvl2pPr marL="4572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2pPr>
            <a:lvl3pPr marL="9144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3pPr>
            <a:lvl4pPr marL="13716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4pPr>
            <a:lvl5pPr marL="18288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9pPr>
          </a:lstStyle>
          <a:p>
            <a:pPr algn="l"/>
            <a:r>
              <a:rPr lang="en-US" sz="900" dirty="0">
                <a:solidFill>
                  <a:schemeClr val="bg1">
                    <a:lumMod val="75000"/>
                  </a:schemeClr>
                </a:solidFill>
                <a:latin typeface="+mj-lt"/>
              </a:rPr>
              <a:t>© Jones &amp; Bartlett Learning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981200"/>
            <a:ext cx="3887297" cy="2793492"/>
          </a:xfrm>
          <a:prstGeom prst="rect">
            <a:avLst/>
          </a:prstGeom>
        </p:spPr>
      </p:pic>
    </p:spTree>
    <p:extLst>
      <p:ext uri="{BB962C8B-B14F-4D97-AF65-F5344CB8AC3E}">
        <p14:creationId xmlns:p14="http://schemas.microsoft.com/office/powerpoint/2010/main" val="254194863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Technology in the Home Setting</a:t>
            </a:r>
            <a:r>
              <a:rPr lang="en-US" sz="2400" dirty="0"/>
              <a:t> (</a:t>
            </a:r>
            <a:r>
              <a:rPr lang="en-US" sz="2400" dirty="0" smtClean="0"/>
              <a:t>13 </a:t>
            </a:r>
            <a:r>
              <a:rPr lang="en-US" sz="2400" dirty="0"/>
              <a:t>of 28)</a:t>
            </a:r>
            <a:endParaRPr lang="en-US" dirty="0">
              <a:solidFill>
                <a:srgbClr val="FF0000"/>
              </a:solidFill>
            </a:endParaRPr>
          </a:p>
        </p:txBody>
      </p:sp>
      <p:sp>
        <p:nvSpPr>
          <p:cNvPr id="3" name="Content Placeholder 2"/>
          <p:cNvSpPr>
            <a:spLocks noGrp="1"/>
          </p:cNvSpPr>
          <p:nvPr>
            <p:ph idx="1"/>
          </p:nvPr>
        </p:nvSpPr>
        <p:spPr/>
        <p:txBody>
          <a:bodyPr/>
          <a:lstStyle/>
          <a:p>
            <a:r>
              <a:rPr lang="en-US" altLang="en-US" dirty="0"/>
              <a:t>Tracheostomy (cont’d)</a:t>
            </a:r>
          </a:p>
          <a:p>
            <a:pPr lvl="1"/>
            <a:r>
              <a:rPr lang="en-US" altLang="en-US" dirty="0"/>
              <a:t>Indications include:</a:t>
            </a:r>
          </a:p>
          <a:p>
            <a:pPr lvl="2"/>
            <a:r>
              <a:rPr lang="en-US" altLang="en-US" dirty="0"/>
              <a:t>Severe trauma</a:t>
            </a:r>
          </a:p>
          <a:p>
            <a:pPr lvl="2"/>
            <a:r>
              <a:rPr lang="en-US" altLang="en-US" dirty="0"/>
              <a:t>Inhalation burns</a:t>
            </a:r>
          </a:p>
          <a:p>
            <a:pPr lvl="2"/>
            <a:r>
              <a:rPr lang="en-US" altLang="en-US" dirty="0"/>
              <a:t>Cancer</a:t>
            </a:r>
          </a:p>
          <a:p>
            <a:pPr lvl="2"/>
            <a:r>
              <a:rPr lang="en-US" altLang="en-US" dirty="0"/>
              <a:t>Reconstructive surgical procedures of the neck</a:t>
            </a:r>
          </a:p>
          <a:p>
            <a:pPr lvl="2"/>
            <a:r>
              <a:rPr lang="en-US" altLang="en-US" dirty="0"/>
              <a:t>Long-term need for intubation</a:t>
            </a:r>
          </a:p>
          <a:p>
            <a:endParaRPr lang="en-US" dirty="0"/>
          </a:p>
        </p:txBody>
      </p:sp>
    </p:spTree>
    <p:extLst>
      <p:ext uri="{BB962C8B-B14F-4D97-AF65-F5344CB8AC3E}">
        <p14:creationId xmlns:p14="http://schemas.microsoft.com/office/powerpoint/2010/main" val="360999373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Technology in the Home Setting</a:t>
            </a:r>
            <a:r>
              <a:rPr lang="en-US" sz="2400" dirty="0"/>
              <a:t> (</a:t>
            </a:r>
            <a:r>
              <a:rPr lang="en-US" sz="2400" dirty="0" smtClean="0"/>
              <a:t>14 </a:t>
            </a:r>
            <a:r>
              <a:rPr lang="en-US" sz="2400" dirty="0"/>
              <a:t>of 28)</a:t>
            </a:r>
            <a:endParaRPr lang="en-US" dirty="0"/>
          </a:p>
        </p:txBody>
      </p:sp>
      <p:sp>
        <p:nvSpPr>
          <p:cNvPr id="3" name="Content Placeholder 2"/>
          <p:cNvSpPr>
            <a:spLocks noGrp="1"/>
          </p:cNvSpPr>
          <p:nvPr>
            <p:ph idx="1"/>
          </p:nvPr>
        </p:nvSpPr>
        <p:spPr>
          <a:xfrm>
            <a:off x="685800" y="1524000"/>
            <a:ext cx="7772400" cy="4800600"/>
          </a:xfrm>
        </p:spPr>
        <p:txBody>
          <a:bodyPr/>
          <a:lstStyle/>
          <a:p>
            <a:r>
              <a:rPr lang="en-US" altLang="en-US" dirty="0"/>
              <a:t>Tracheostomy (cont’d)</a:t>
            </a:r>
          </a:p>
          <a:p>
            <a:pPr lvl="1"/>
            <a:r>
              <a:rPr lang="en-US" dirty="0" smtClean="0"/>
              <a:t>Ventilator support</a:t>
            </a:r>
          </a:p>
          <a:p>
            <a:pPr lvl="1"/>
            <a:r>
              <a:rPr lang="en-US" dirty="0" smtClean="0"/>
              <a:t>Long-term replacements for endotracheal tubes</a:t>
            </a:r>
          </a:p>
          <a:p>
            <a:pPr lvl="1"/>
            <a:r>
              <a:rPr lang="en-US" dirty="0" smtClean="0"/>
              <a:t>Frequent suctioning required</a:t>
            </a:r>
          </a:p>
          <a:p>
            <a:pPr lvl="1"/>
            <a:endParaRPr lang="en-US" dirty="0"/>
          </a:p>
        </p:txBody>
      </p:sp>
    </p:spTree>
    <p:extLst>
      <p:ext uri="{BB962C8B-B14F-4D97-AF65-F5344CB8AC3E}">
        <p14:creationId xmlns:p14="http://schemas.microsoft.com/office/powerpoint/2010/main" val="948590706"/>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US" dirty="0"/>
              <a:t>Medical Technology in the Home Setting</a:t>
            </a:r>
            <a:r>
              <a:rPr lang="en-US" sz="2400" dirty="0"/>
              <a:t> (</a:t>
            </a:r>
            <a:r>
              <a:rPr lang="en-US" sz="2400" dirty="0" smtClean="0"/>
              <a:t>15 </a:t>
            </a:r>
            <a:r>
              <a:rPr lang="en-US" sz="2400" dirty="0"/>
              <a:t>of 28)</a:t>
            </a:r>
            <a:endParaRPr lang="en-US" sz="2800" b="0" dirty="0">
              <a:solidFill>
                <a:srgbClr val="FF0000"/>
              </a:solidFill>
            </a:endParaRPr>
          </a:p>
        </p:txBody>
      </p:sp>
      <p:sp>
        <p:nvSpPr>
          <p:cNvPr id="1029" name="Content Placeholder 2"/>
          <p:cNvSpPr>
            <a:spLocks noGrp="1"/>
          </p:cNvSpPr>
          <p:nvPr>
            <p:ph type="body" idx="1"/>
          </p:nvPr>
        </p:nvSpPr>
        <p:spPr>
          <a:xfrm>
            <a:off x="4876800" y="1447800"/>
            <a:ext cx="3962400" cy="4800600"/>
          </a:xfrm>
        </p:spPr>
        <p:txBody>
          <a:bodyPr rIns="228600"/>
          <a:lstStyle/>
          <a:p>
            <a:pPr>
              <a:spcBef>
                <a:spcPct val="35000"/>
              </a:spcBef>
            </a:pPr>
            <a:r>
              <a:rPr lang="en-US" altLang="en-US" dirty="0"/>
              <a:t>Oxygen or supplemental oxygen delivery systems</a:t>
            </a:r>
          </a:p>
          <a:p>
            <a:pPr lvl="1">
              <a:spcBef>
                <a:spcPct val="35000"/>
              </a:spcBef>
            </a:pPr>
            <a:r>
              <a:rPr lang="en-US" altLang="en-US" dirty="0"/>
              <a:t>For patients who do not achieve optimal oxygen delivery</a:t>
            </a:r>
          </a:p>
        </p:txBody>
      </p:sp>
      <p:sp>
        <p:nvSpPr>
          <p:cNvPr id="5" name="TextBox 5"/>
          <p:cNvSpPr txBox="1"/>
          <p:nvPr/>
        </p:nvSpPr>
        <p:spPr>
          <a:xfrm>
            <a:off x="533400" y="4724400"/>
            <a:ext cx="4495800" cy="230832"/>
          </a:xfrm>
          <a:prstGeom prst="rect">
            <a:avLst/>
          </a:prstGeom>
          <a:noFill/>
        </p:spPr>
        <p:txBody>
          <a:bodyPr wrap="square" rtlCol="0">
            <a:spAutoFit/>
          </a:bodyPr>
          <a:lstStyle>
            <a:defPPr>
              <a:defRPr lang="en-US"/>
            </a:defPPr>
            <a:lvl1pPr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1pPr>
            <a:lvl2pPr marL="4572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2pPr>
            <a:lvl3pPr marL="9144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3pPr>
            <a:lvl4pPr marL="13716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4pPr>
            <a:lvl5pPr marL="18288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9pPr>
          </a:lstStyle>
          <a:p>
            <a:pPr algn="l"/>
            <a:r>
              <a:rPr lang="en-US" sz="900" dirty="0">
                <a:solidFill>
                  <a:schemeClr val="bg1">
                    <a:lumMod val="75000"/>
                  </a:schemeClr>
                </a:solidFill>
                <a:latin typeface="+mj-lt"/>
              </a:rPr>
              <a:t>© Jones &amp; Bartlett Learning.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981200"/>
            <a:ext cx="4123319" cy="2743200"/>
          </a:xfrm>
          <a:prstGeom prst="rect">
            <a:avLst/>
          </a:prstGeom>
        </p:spPr>
      </p:pic>
    </p:spTree>
    <p:extLst>
      <p:ext uri="{BB962C8B-B14F-4D97-AF65-F5344CB8AC3E}">
        <p14:creationId xmlns:p14="http://schemas.microsoft.com/office/powerpoint/2010/main" val="2019237864"/>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Technology in the Home Setting</a:t>
            </a:r>
            <a:r>
              <a:rPr lang="en-US" sz="2400" dirty="0"/>
              <a:t> (</a:t>
            </a:r>
            <a:r>
              <a:rPr lang="en-US" sz="2400" dirty="0" smtClean="0"/>
              <a:t>16 </a:t>
            </a:r>
            <a:r>
              <a:rPr lang="en-US" sz="2400" dirty="0"/>
              <a:t>of 28)</a:t>
            </a:r>
            <a:endParaRPr lang="en-US" dirty="0">
              <a:solidFill>
                <a:srgbClr val="FF0000"/>
              </a:solidFill>
            </a:endParaRPr>
          </a:p>
        </p:txBody>
      </p:sp>
      <p:sp>
        <p:nvSpPr>
          <p:cNvPr id="3" name="Content Placeholder 2"/>
          <p:cNvSpPr>
            <a:spLocks noGrp="1"/>
          </p:cNvSpPr>
          <p:nvPr>
            <p:ph idx="1"/>
          </p:nvPr>
        </p:nvSpPr>
        <p:spPr/>
        <p:txBody>
          <a:bodyPr/>
          <a:lstStyle/>
          <a:p>
            <a:r>
              <a:rPr lang="en-US" altLang="en-US" dirty="0"/>
              <a:t>Oxygen or supplemental oxygen delivery </a:t>
            </a:r>
            <a:r>
              <a:rPr lang="en-US" altLang="en-US" dirty="0" smtClean="0"/>
              <a:t>systems (cont’d)</a:t>
            </a:r>
            <a:endParaRPr lang="en-US" altLang="en-US" dirty="0"/>
          </a:p>
          <a:p>
            <a:pPr lvl="1"/>
            <a:r>
              <a:rPr lang="en-US" dirty="0"/>
              <a:t>Patients with these devices have:</a:t>
            </a:r>
          </a:p>
          <a:p>
            <a:pPr lvl="2"/>
            <a:r>
              <a:rPr lang="en-US" dirty="0"/>
              <a:t>Chronic asthma</a:t>
            </a:r>
          </a:p>
          <a:p>
            <a:pPr lvl="2"/>
            <a:r>
              <a:rPr lang="en-US" dirty="0"/>
              <a:t>COPD</a:t>
            </a:r>
          </a:p>
          <a:p>
            <a:pPr lvl="2"/>
            <a:r>
              <a:rPr lang="en-US" dirty="0"/>
              <a:t>CHF</a:t>
            </a:r>
          </a:p>
          <a:p>
            <a:pPr lvl="2"/>
            <a:r>
              <a:rPr lang="en-US" dirty="0"/>
              <a:t>Morbid obesity</a:t>
            </a:r>
          </a:p>
        </p:txBody>
      </p:sp>
    </p:spTree>
    <p:extLst>
      <p:ext uri="{BB962C8B-B14F-4D97-AF65-F5344CB8AC3E}">
        <p14:creationId xmlns:p14="http://schemas.microsoft.com/office/powerpoint/2010/main" val="371661841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US" dirty="0"/>
              <a:t>Medical Technology in the Home Setting</a:t>
            </a:r>
            <a:r>
              <a:rPr lang="en-US" sz="2400" dirty="0"/>
              <a:t> (</a:t>
            </a:r>
            <a:r>
              <a:rPr lang="en-US" sz="2400" dirty="0" smtClean="0"/>
              <a:t>17 </a:t>
            </a:r>
            <a:r>
              <a:rPr lang="en-US" sz="2400" dirty="0"/>
              <a:t>of 28)</a:t>
            </a:r>
            <a:endParaRPr lang="en-US" sz="2800" b="0" dirty="0">
              <a:solidFill>
                <a:srgbClr val="FF0000"/>
              </a:solidFill>
            </a:endParaRPr>
          </a:p>
        </p:txBody>
      </p:sp>
      <p:sp>
        <p:nvSpPr>
          <p:cNvPr id="1029" name="Content Placeholder 2"/>
          <p:cNvSpPr>
            <a:spLocks noGrp="1"/>
          </p:cNvSpPr>
          <p:nvPr>
            <p:ph type="body" idx="1"/>
          </p:nvPr>
        </p:nvSpPr>
        <p:spPr>
          <a:xfrm>
            <a:off x="5029200" y="1524000"/>
            <a:ext cx="3886200" cy="4800600"/>
          </a:xfrm>
        </p:spPr>
        <p:txBody>
          <a:bodyPr rIns="228600"/>
          <a:lstStyle/>
          <a:p>
            <a:pPr>
              <a:spcBef>
                <a:spcPct val="35000"/>
              </a:spcBef>
            </a:pPr>
            <a:r>
              <a:rPr lang="en-US" altLang="en-US" dirty="0"/>
              <a:t>Postsurgical devices</a:t>
            </a:r>
          </a:p>
          <a:p>
            <a:pPr lvl="1">
              <a:spcBef>
                <a:spcPct val="35000"/>
              </a:spcBef>
            </a:pPr>
            <a:r>
              <a:rPr lang="en-US" altLang="en-US" dirty="0"/>
              <a:t>Variety of drains and devices used following surgery</a:t>
            </a:r>
          </a:p>
          <a:p>
            <a:pPr lvl="1">
              <a:spcBef>
                <a:spcPct val="35000"/>
              </a:spcBef>
            </a:pPr>
            <a:r>
              <a:rPr lang="en-US" altLang="en-US" dirty="0"/>
              <a:t>Surgical drain</a:t>
            </a:r>
          </a:p>
        </p:txBody>
      </p:sp>
      <p:sp>
        <p:nvSpPr>
          <p:cNvPr id="5" name="TextBox 5"/>
          <p:cNvSpPr txBox="1"/>
          <p:nvPr/>
        </p:nvSpPr>
        <p:spPr>
          <a:xfrm>
            <a:off x="533400" y="4953000"/>
            <a:ext cx="4495800" cy="230832"/>
          </a:xfrm>
          <a:prstGeom prst="rect">
            <a:avLst/>
          </a:prstGeom>
          <a:noFill/>
        </p:spPr>
        <p:txBody>
          <a:bodyPr wrap="square" rtlCol="0">
            <a:spAutoFit/>
          </a:bodyPr>
          <a:lstStyle>
            <a:defPPr>
              <a:defRPr lang="en-US"/>
            </a:defPPr>
            <a:lvl1pPr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1pPr>
            <a:lvl2pPr marL="4572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2pPr>
            <a:lvl3pPr marL="9144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3pPr>
            <a:lvl4pPr marL="13716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4pPr>
            <a:lvl5pPr marL="18288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9pPr>
          </a:lstStyle>
          <a:p>
            <a:pPr algn="l"/>
            <a:r>
              <a:rPr lang="en-US" sz="900" dirty="0">
                <a:solidFill>
                  <a:schemeClr val="bg1">
                    <a:lumMod val="75000"/>
                  </a:schemeClr>
                </a:solidFill>
                <a:latin typeface="+mj-lt"/>
              </a:rPr>
              <a:t>© CHASSENET/age </a:t>
            </a:r>
            <a:r>
              <a:rPr lang="en-US" sz="900" dirty="0" err="1">
                <a:solidFill>
                  <a:schemeClr val="bg1">
                    <a:lumMod val="75000"/>
                  </a:schemeClr>
                </a:solidFill>
                <a:latin typeface="+mj-lt"/>
              </a:rPr>
              <a:t>fotostock</a:t>
            </a:r>
            <a:r>
              <a:rPr lang="en-US" sz="900" dirty="0">
                <a:solidFill>
                  <a:schemeClr val="bg1">
                    <a:lumMod val="75000"/>
                  </a:schemeClr>
                </a:solidFill>
                <a:latin typeface="+mj-lt"/>
              </a:rPr>
              <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756" y="2133600"/>
            <a:ext cx="4226181" cy="2819400"/>
          </a:xfrm>
          <a:prstGeom prst="rect">
            <a:avLst/>
          </a:prstGeom>
        </p:spPr>
      </p:pic>
    </p:spTree>
    <p:extLst>
      <p:ext uri="{BB962C8B-B14F-4D97-AF65-F5344CB8AC3E}">
        <p14:creationId xmlns:p14="http://schemas.microsoft.com/office/powerpoint/2010/main" val="4032796257"/>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Technology in the Home Setting</a:t>
            </a:r>
            <a:r>
              <a:rPr lang="en-US" sz="2400" dirty="0"/>
              <a:t> (</a:t>
            </a:r>
            <a:r>
              <a:rPr lang="en-US" sz="2400" dirty="0" smtClean="0"/>
              <a:t>18 </a:t>
            </a:r>
            <a:r>
              <a:rPr lang="en-US" sz="2400" dirty="0"/>
              <a:t>of 28)</a:t>
            </a:r>
            <a:endParaRPr lang="en-US" dirty="0">
              <a:solidFill>
                <a:srgbClr val="FF0000"/>
              </a:solidFill>
            </a:endParaRPr>
          </a:p>
        </p:txBody>
      </p:sp>
      <p:sp>
        <p:nvSpPr>
          <p:cNvPr id="3" name="Content Placeholder 2"/>
          <p:cNvSpPr>
            <a:spLocks noGrp="1"/>
          </p:cNvSpPr>
          <p:nvPr>
            <p:ph idx="1"/>
          </p:nvPr>
        </p:nvSpPr>
        <p:spPr>
          <a:xfrm>
            <a:off x="685800" y="1600200"/>
            <a:ext cx="7772400" cy="4800600"/>
          </a:xfrm>
        </p:spPr>
        <p:txBody>
          <a:bodyPr/>
          <a:lstStyle/>
          <a:p>
            <a:r>
              <a:rPr lang="en-US" altLang="en-US" dirty="0"/>
              <a:t>Postsurgical devices (cont’d)</a:t>
            </a:r>
          </a:p>
          <a:p>
            <a:pPr lvl="1"/>
            <a:r>
              <a:rPr lang="en-US" altLang="en-US" dirty="0"/>
              <a:t>Wound drains</a:t>
            </a:r>
          </a:p>
          <a:p>
            <a:pPr lvl="2"/>
            <a:r>
              <a:rPr lang="en-US" altLang="en-US" dirty="0"/>
              <a:t>Prevent pockets of fluid from collecting</a:t>
            </a:r>
          </a:p>
          <a:p>
            <a:pPr lvl="2"/>
            <a:r>
              <a:rPr lang="en-US" altLang="en-US" dirty="0"/>
              <a:t>Allow health care providers to monitor characteristics of the fluid being drained</a:t>
            </a:r>
          </a:p>
          <a:p>
            <a:endParaRPr lang="en-US" dirty="0"/>
          </a:p>
        </p:txBody>
      </p:sp>
    </p:spTree>
    <p:extLst>
      <p:ext uri="{BB962C8B-B14F-4D97-AF65-F5344CB8AC3E}">
        <p14:creationId xmlns:p14="http://schemas.microsoft.com/office/powerpoint/2010/main" val="891027380"/>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Technology in the Home Setting</a:t>
            </a:r>
            <a:r>
              <a:rPr lang="en-US" sz="2400" dirty="0"/>
              <a:t> (</a:t>
            </a:r>
            <a:r>
              <a:rPr lang="en-US" sz="2400" dirty="0" smtClean="0"/>
              <a:t>19 </a:t>
            </a:r>
            <a:r>
              <a:rPr lang="en-US" sz="2400" dirty="0"/>
              <a:t>of 28)</a:t>
            </a:r>
            <a:endParaRPr lang="en-US" dirty="0">
              <a:solidFill>
                <a:srgbClr val="FF0000"/>
              </a:solidFill>
            </a:endParaRPr>
          </a:p>
        </p:txBody>
      </p:sp>
      <p:sp>
        <p:nvSpPr>
          <p:cNvPr id="3" name="Content Placeholder 2"/>
          <p:cNvSpPr>
            <a:spLocks noGrp="1"/>
          </p:cNvSpPr>
          <p:nvPr>
            <p:ph idx="1"/>
          </p:nvPr>
        </p:nvSpPr>
        <p:spPr>
          <a:xfrm>
            <a:off x="685800" y="1524000"/>
            <a:ext cx="7772400" cy="4800600"/>
          </a:xfrm>
        </p:spPr>
        <p:txBody>
          <a:bodyPr/>
          <a:lstStyle/>
          <a:p>
            <a:r>
              <a:rPr lang="en-US" dirty="0"/>
              <a:t>Feeding tubes</a:t>
            </a:r>
          </a:p>
          <a:p>
            <a:pPr lvl="1"/>
            <a:r>
              <a:rPr lang="en-US" dirty="0"/>
              <a:t>Allow nourishment and water to enter digestive system directly, without need for chewing or swallowing</a:t>
            </a:r>
          </a:p>
          <a:p>
            <a:pPr lvl="1"/>
            <a:r>
              <a:rPr lang="en-US" dirty="0"/>
              <a:t>Decrease the risk of aspiration in patients who cannot swallow effectively or protect the airway</a:t>
            </a:r>
          </a:p>
          <a:p>
            <a:pPr lvl="1"/>
            <a:endParaRPr lang="en-US" dirty="0"/>
          </a:p>
        </p:txBody>
      </p:sp>
    </p:spTree>
    <p:extLst>
      <p:ext uri="{BB962C8B-B14F-4D97-AF65-F5344CB8AC3E}">
        <p14:creationId xmlns:p14="http://schemas.microsoft.com/office/powerpoint/2010/main" val="1231279553"/>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US" dirty="0"/>
              <a:t>Medical Technology in the Home Setting</a:t>
            </a:r>
            <a:r>
              <a:rPr lang="en-US" sz="2400" dirty="0"/>
              <a:t> </a:t>
            </a:r>
            <a:r>
              <a:rPr lang="en-US" sz="2400" dirty="0" smtClean="0"/>
              <a:t>(20 </a:t>
            </a:r>
            <a:r>
              <a:rPr lang="en-US" sz="2400" dirty="0"/>
              <a:t>of 28)</a:t>
            </a:r>
            <a:endParaRPr lang="en-US" sz="2800" b="0" dirty="0">
              <a:solidFill>
                <a:srgbClr val="FF0000"/>
              </a:solidFill>
            </a:endParaRPr>
          </a:p>
        </p:txBody>
      </p:sp>
      <p:sp>
        <p:nvSpPr>
          <p:cNvPr id="1029" name="Content Placeholder 2"/>
          <p:cNvSpPr>
            <a:spLocks noGrp="1"/>
          </p:cNvSpPr>
          <p:nvPr>
            <p:ph type="body" idx="1"/>
          </p:nvPr>
        </p:nvSpPr>
        <p:spPr>
          <a:xfrm>
            <a:off x="4800600" y="1447800"/>
            <a:ext cx="3886200" cy="4800600"/>
          </a:xfrm>
        </p:spPr>
        <p:txBody>
          <a:bodyPr rIns="228600"/>
          <a:lstStyle/>
          <a:p>
            <a:pPr>
              <a:spcBef>
                <a:spcPct val="35000"/>
              </a:spcBef>
            </a:pPr>
            <a:r>
              <a:rPr lang="en-US" dirty="0"/>
              <a:t>Feeding tubes (cont’d)</a:t>
            </a:r>
          </a:p>
          <a:p>
            <a:pPr lvl="1">
              <a:spcBef>
                <a:spcPct val="35000"/>
              </a:spcBef>
            </a:pPr>
            <a:r>
              <a:rPr lang="en-US" altLang="en-US" dirty="0"/>
              <a:t>Nasogastric and orogastric feeding tubes </a:t>
            </a:r>
          </a:p>
          <a:p>
            <a:pPr lvl="2">
              <a:spcBef>
                <a:spcPct val="35000"/>
              </a:spcBef>
            </a:pPr>
            <a:r>
              <a:rPr lang="en-US" altLang="en-US" dirty="0"/>
              <a:t>Placed from the nose and mouth into patient’s stomach</a:t>
            </a:r>
          </a:p>
        </p:txBody>
      </p:sp>
      <p:sp>
        <p:nvSpPr>
          <p:cNvPr id="5" name="TextBox 5"/>
          <p:cNvSpPr txBox="1"/>
          <p:nvPr/>
        </p:nvSpPr>
        <p:spPr>
          <a:xfrm>
            <a:off x="457200" y="4876800"/>
            <a:ext cx="4495800" cy="230832"/>
          </a:xfrm>
          <a:prstGeom prst="rect">
            <a:avLst/>
          </a:prstGeom>
          <a:noFill/>
        </p:spPr>
        <p:txBody>
          <a:bodyPr wrap="square" rtlCol="0">
            <a:spAutoFit/>
          </a:bodyPr>
          <a:lstStyle>
            <a:defPPr>
              <a:defRPr lang="en-US"/>
            </a:defPPr>
            <a:lvl1pPr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1pPr>
            <a:lvl2pPr marL="4572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2pPr>
            <a:lvl3pPr marL="9144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3pPr>
            <a:lvl4pPr marL="13716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4pPr>
            <a:lvl5pPr marL="18288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9pPr>
          </a:lstStyle>
          <a:p>
            <a:pPr algn="l"/>
            <a:r>
              <a:rPr lang="en-IN" sz="900" dirty="0">
                <a:solidFill>
                  <a:schemeClr val="bg1">
                    <a:lumMod val="75000"/>
                  </a:schemeClr>
                </a:solidFill>
                <a:latin typeface="+mj-lt"/>
              </a:rPr>
              <a:t>© </a:t>
            </a:r>
            <a:r>
              <a:rPr lang="en-IN" sz="900" dirty="0" err="1">
                <a:solidFill>
                  <a:schemeClr val="bg1">
                    <a:lumMod val="75000"/>
                  </a:schemeClr>
                </a:solidFill>
                <a:latin typeface="+mj-lt"/>
              </a:rPr>
              <a:t>Bodenham</a:t>
            </a:r>
            <a:r>
              <a:rPr lang="en-IN" sz="900" dirty="0">
                <a:solidFill>
                  <a:schemeClr val="bg1">
                    <a:lumMod val="75000"/>
                  </a:schemeClr>
                </a:solidFill>
                <a:latin typeface="+mj-lt"/>
              </a:rPr>
              <a:t>, LTH NHS Trust/Science Source.</a:t>
            </a:r>
            <a:endParaRPr lang="en-US" sz="900" dirty="0">
              <a:solidFill>
                <a:schemeClr val="bg1">
                  <a:lumMod val="75000"/>
                </a:schemeClr>
              </a:solidFill>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997" y="2057400"/>
            <a:ext cx="4202403" cy="2791968"/>
          </a:xfrm>
          <a:prstGeom prst="rect">
            <a:avLst/>
          </a:prstGeom>
        </p:spPr>
      </p:pic>
    </p:spTree>
    <p:extLst>
      <p:ext uri="{BB962C8B-B14F-4D97-AF65-F5344CB8AC3E}">
        <p14:creationId xmlns:p14="http://schemas.microsoft.com/office/powerpoint/2010/main" val="3871456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US" dirty="0"/>
              <a:t>Common Cardiovascular </a:t>
            </a:r>
            <a:r>
              <a:rPr lang="en-US" dirty="0" smtClean="0"/>
              <a:t>Conditions</a:t>
            </a:r>
            <a:r>
              <a:rPr lang="en-US" sz="2400" dirty="0" smtClean="0"/>
              <a:t> (</a:t>
            </a:r>
            <a:r>
              <a:rPr lang="en-US" sz="2400" dirty="0"/>
              <a:t>1 of </a:t>
            </a:r>
            <a:r>
              <a:rPr lang="en-US" sz="2400" dirty="0" smtClean="0"/>
              <a:t>13)</a:t>
            </a:r>
            <a:endParaRPr lang="en-US" sz="2400" dirty="0"/>
          </a:p>
        </p:txBody>
      </p:sp>
      <p:sp>
        <p:nvSpPr>
          <p:cNvPr id="1029" name="Content Placeholder 2"/>
          <p:cNvSpPr>
            <a:spLocks noGrp="1"/>
          </p:cNvSpPr>
          <p:nvPr>
            <p:ph type="body" idx="1"/>
          </p:nvPr>
        </p:nvSpPr>
        <p:spPr>
          <a:xfrm>
            <a:off x="4724400" y="1447800"/>
            <a:ext cx="3886200" cy="4800600"/>
          </a:xfrm>
        </p:spPr>
        <p:txBody>
          <a:bodyPr rIns="228600"/>
          <a:lstStyle/>
          <a:p>
            <a:pPr>
              <a:spcBef>
                <a:spcPct val="35000"/>
              </a:spcBef>
            </a:pPr>
            <a:r>
              <a:rPr lang="en-US" altLang="en-US" dirty="0"/>
              <a:t>Coronary artery disease (CAD) </a:t>
            </a:r>
          </a:p>
          <a:p>
            <a:pPr lvl="1">
              <a:spcBef>
                <a:spcPct val="35000"/>
              </a:spcBef>
            </a:pPr>
            <a:r>
              <a:rPr lang="en-US" altLang="en-US" dirty="0"/>
              <a:t>Inflammatory or metabolic disease</a:t>
            </a:r>
          </a:p>
          <a:p>
            <a:pPr lvl="1">
              <a:spcBef>
                <a:spcPct val="35000"/>
              </a:spcBef>
            </a:pPr>
            <a:r>
              <a:rPr lang="en-US" altLang="en-US" dirty="0"/>
              <a:t>Atherosclerotic plaque narrows coronary blood vessels</a:t>
            </a:r>
          </a:p>
        </p:txBody>
      </p:sp>
      <p:pic>
        <p:nvPicPr>
          <p:cNvPr id="3075" name="Picture 3" descr="\\10.1.1.17\productions\ART\ART PROCESS\PPT Projects\AAOS_ITK_PPT_164288\JPEG FILES\Chapter 15\9781284212785_CH15_FIGF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828800"/>
            <a:ext cx="3697937" cy="3733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5"/>
          <p:cNvSpPr txBox="1"/>
          <p:nvPr/>
        </p:nvSpPr>
        <p:spPr>
          <a:xfrm>
            <a:off x="609600" y="5562600"/>
            <a:ext cx="4495800" cy="230832"/>
          </a:xfrm>
          <a:prstGeom prst="rect">
            <a:avLst/>
          </a:prstGeom>
          <a:noFill/>
        </p:spPr>
        <p:txBody>
          <a:bodyPr wrap="square" rtlCol="0">
            <a:spAutoFit/>
          </a:bodyPr>
          <a:lstStyle>
            <a:defPPr>
              <a:defRPr lang="en-US"/>
            </a:defPPr>
            <a:lvl1pPr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1pPr>
            <a:lvl2pPr marL="4572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2pPr>
            <a:lvl3pPr marL="9144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3pPr>
            <a:lvl4pPr marL="13716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4pPr>
            <a:lvl5pPr marL="18288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9pPr>
          </a:lstStyle>
          <a:p>
            <a:pPr algn="l"/>
            <a:r>
              <a:rPr lang="en-US" sz="900" dirty="0">
                <a:solidFill>
                  <a:schemeClr val="bg1">
                    <a:lumMod val="75000"/>
                  </a:schemeClr>
                </a:solidFill>
                <a:latin typeface="+mj-lt"/>
              </a:rPr>
              <a:t>© Jones &amp; Bartlett Learning.</a:t>
            </a:r>
          </a:p>
        </p:txBody>
      </p:sp>
    </p:spTree>
    <p:extLst>
      <p:ext uri="{BB962C8B-B14F-4D97-AF65-F5344CB8AC3E}">
        <p14:creationId xmlns:p14="http://schemas.microsoft.com/office/powerpoint/2010/main" val="2214885706"/>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US" dirty="0"/>
              <a:t>Medical Technology in the Home Setting</a:t>
            </a:r>
            <a:r>
              <a:rPr lang="en-US" sz="2400" dirty="0"/>
              <a:t> </a:t>
            </a:r>
            <a:r>
              <a:rPr lang="en-US" sz="2400" dirty="0" smtClean="0"/>
              <a:t>(21 </a:t>
            </a:r>
            <a:r>
              <a:rPr lang="en-US" sz="2400" dirty="0"/>
              <a:t>of 28)</a:t>
            </a:r>
            <a:endParaRPr lang="en-US" sz="2800" b="0" dirty="0">
              <a:solidFill>
                <a:srgbClr val="FF0000"/>
              </a:solidFill>
            </a:endParaRPr>
          </a:p>
        </p:txBody>
      </p:sp>
      <p:sp>
        <p:nvSpPr>
          <p:cNvPr id="1029" name="Content Placeholder 2"/>
          <p:cNvSpPr>
            <a:spLocks noGrp="1"/>
          </p:cNvSpPr>
          <p:nvPr>
            <p:ph type="body" idx="1"/>
          </p:nvPr>
        </p:nvSpPr>
        <p:spPr>
          <a:xfrm>
            <a:off x="4876800" y="1447800"/>
            <a:ext cx="3886200" cy="4800600"/>
          </a:xfrm>
        </p:spPr>
        <p:txBody>
          <a:bodyPr rIns="228600"/>
          <a:lstStyle/>
          <a:p>
            <a:pPr>
              <a:spcBef>
                <a:spcPct val="35000"/>
              </a:spcBef>
            </a:pPr>
            <a:r>
              <a:rPr lang="en-US" altLang="en-US" dirty="0"/>
              <a:t>Ostomies</a:t>
            </a:r>
          </a:p>
          <a:p>
            <a:pPr lvl="1">
              <a:spcBef>
                <a:spcPct val="35000"/>
              </a:spcBef>
            </a:pPr>
            <a:r>
              <a:rPr lang="en-US" altLang="en-US" dirty="0"/>
              <a:t>Temporary or permanent surgical placement of device or opening</a:t>
            </a:r>
          </a:p>
          <a:p>
            <a:pPr lvl="1">
              <a:spcBef>
                <a:spcPct val="35000"/>
              </a:spcBef>
            </a:pPr>
            <a:r>
              <a:rPr lang="en-US" altLang="en-US" dirty="0"/>
              <a:t>Urinary drainage bag</a:t>
            </a:r>
          </a:p>
        </p:txBody>
      </p:sp>
      <p:sp>
        <p:nvSpPr>
          <p:cNvPr id="5" name="TextBox 5"/>
          <p:cNvSpPr txBox="1"/>
          <p:nvPr/>
        </p:nvSpPr>
        <p:spPr>
          <a:xfrm>
            <a:off x="533400" y="4876800"/>
            <a:ext cx="4495800" cy="230832"/>
          </a:xfrm>
          <a:prstGeom prst="rect">
            <a:avLst/>
          </a:prstGeom>
          <a:noFill/>
        </p:spPr>
        <p:txBody>
          <a:bodyPr wrap="square" rtlCol="0">
            <a:spAutoFit/>
          </a:bodyPr>
          <a:lstStyle>
            <a:defPPr>
              <a:defRPr lang="en-US"/>
            </a:defPPr>
            <a:lvl1pPr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1pPr>
            <a:lvl2pPr marL="4572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2pPr>
            <a:lvl3pPr marL="9144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3pPr>
            <a:lvl4pPr marL="13716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4pPr>
            <a:lvl5pPr marL="18288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9pPr>
          </a:lstStyle>
          <a:p>
            <a:pPr algn="l"/>
            <a:r>
              <a:rPr lang="en-IN" sz="900" dirty="0">
                <a:solidFill>
                  <a:schemeClr val="bg1">
                    <a:lumMod val="75000"/>
                  </a:schemeClr>
                </a:solidFill>
                <a:latin typeface="+mj-lt"/>
              </a:rPr>
              <a:t>© 2012 C. R. Bard, Inc. Used with permission.</a:t>
            </a:r>
            <a:endParaRPr lang="en-US" sz="900" dirty="0">
              <a:solidFill>
                <a:schemeClr val="bg1">
                  <a:lumMod val="75000"/>
                </a:schemeClr>
              </a:solidFill>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143" y="2057400"/>
            <a:ext cx="4127257" cy="2791968"/>
          </a:xfrm>
          <a:prstGeom prst="rect">
            <a:avLst/>
          </a:prstGeom>
        </p:spPr>
      </p:pic>
    </p:spTree>
    <p:extLst>
      <p:ext uri="{BB962C8B-B14F-4D97-AF65-F5344CB8AC3E}">
        <p14:creationId xmlns:p14="http://schemas.microsoft.com/office/powerpoint/2010/main" val="3771035365"/>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Technology in the Home Setting</a:t>
            </a:r>
            <a:r>
              <a:rPr lang="en-US" sz="2400" dirty="0"/>
              <a:t> (</a:t>
            </a:r>
            <a:r>
              <a:rPr lang="en-US" sz="2400" dirty="0" smtClean="0"/>
              <a:t>22 </a:t>
            </a:r>
            <a:r>
              <a:rPr lang="en-US" sz="2400" dirty="0"/>
              <a:t>of 28)</a:t>
            </a:r>
            <a:endParaRPr lang="en-US" dirty="0">
              <a:solidFill>
                <a:srgbClr val="FF0000"/>
              </a:solidFill>
            </a:endParaRPr>
          </a:p>
        </p:txBody>
      </p:sp>
      <p:sp>
        <p:nvSpPr>
          <p:cNvPr id="3" name="Content Placeholder 2"/>
          <p:cNvSpPr>
            <a:spLocks noGrp="1"/>
          </p:cNvSpPr>
          <p:nvPr>
            <p:ph idx="1"/>
          </p:nvPr>
        </p:nvSpPr>
        <p:spPr>
          <a:xfrm>
            <a:off x="685800" y="1371600"/>
            <a:ext cx="7772400" cy="4800600"/>
          </a:xfrm>
        </p:spPr>
        <p:txBody>
          <a:bodyPr/>
          <a:lstStyle/>
          <a:p>
            <a:r>
              <a:rPr lang="en-US" altLang="en-US" dirty="0"/>
              <a:t>Ostomies (cont’d)</a:t>
            </a:r>
          </a:p>
          <a:p>
            <a:pPr lvl="1"/>
            <a:r>
              <a:rPr lang="en-US" altLang="en-US" dirty="0"/>
              <a:t>Types of </a:t>
            </a:r>
            <a:r>
              <a:rPr lang="en-US" altLang="en-US" dirty="0" smtClean="0"/>
              <a:t>ostomies</a:t>
            </a:r>
          </a:p>
          <a:p>
            <a:pPr lvl="2"/>
            <a:r>
              <a:rPr lang="en-US" altLang="en-US" dirty="0" smtClean="0"/>
              <a:t>Colostomy</a:t>
            </a:r>
            <a:endParaRPr lang="en-US" altLang="en-US" dirty="0"/>
          </a:p>
          <a:p>
            <a:pPr lvl="2"/>
            <a:r>
              <a:rPr lang="en-US" altLang="en-US" dirty="0" smtClean="0"/>
              <a:t>Ileostomy</a:t>
            </a:r>
            <a:endParaRPr lang="en-US" altLang="en-US" dirty="0"/>
          </a:p>
          <a:p>
            <a:pPr lvl="2"/>
            <a:r>
              <a:rPr lang="en-US" altLang="en-US" dirty="0" err="1" smtClean="0"/>
              <a:t>Urostomy</a:t>
            </a:r>
            <a:endParaRPr lang="en-US" altLang="en-US" dirty="0"/>
          </a:p>
          <a:p>
            <a:pPr lvl="1"/>
            <a:r>
              <a:rPr lang="en-US" altLang="en-US" dirty="0" smtClean="0"/>
              <a:t>Common complications:</a:t>
            </a:r>
            <a:endParaRPr lang="en-US" altLang="en-US" dirty="0"/>
          </a:p>
          <a:p>
            <a:pPr lvl="2"/>
            <a:r>
              <a:rPr lang="en-US" altLang="en-US" dirty="0" smtClean="0"/>
              <a:t>Infection</a:t>
            </a:r>
            <a:endParaRPr lang="en-US" altLang="en-US" dirty="0"/>
          </a:p>
          <a:p>
            <a:pPr lvl="2"/>
            <a:r>
              <a:rPr lang="en-US" altLang="en-US" dirty="0" smtClean="0"/>
              <a:t>Reduction </a:t>
            </a:r>
            <a:r>
              <a:rPr lang="en-US" altLang="en-US" dirty="0"/>
              <a:t>of size</a:t>
            </a:r>
          </a:p>
          <a:p>
            <a:pPr lvl="2"/>
            <a:r>
              <a:rPr lang="en-US" altLang="en-US" dirty="0" smtClean="0"/>
              <a:t>Blockage </a:t>
            </a:r>
            <a:r>
              <a:rPr lang="en-US" altLang="en-US" dirty="0"/>
              <a:t>of </a:t>
            </a:r>
            <a:r>
              <a:rPr lang="en-US" altLang="en-US" dirty="0" smtClean="0"/>
              <a:t>stoma </a:t>
            </a:r>
            <a:endParaRPr lang="en-US" altLang="en-US" dirty="0"/>
          </a:p>
          <a:p>
            <a:pPr lvl="2"/>
            <a:r>
              <a:rPr lang="en-US" altLang="en-US" dirty="0" smtClean="0"/>
              <a:t>Mild irritation</a:t>
            </a:r>
            <a:endParaRPr lang="en-US" altLang="en-US" dirty="0"/>
          </a:p>
        </p:txBody>
      </p:sp>
    </p:spTree>
    <p:extLst>
      <p:ext uri="{BB962C8B-B14F-4D97-AF65-F5344CB8AC3E}">
        <p14:creationId xmlns:p14="http://schemas.microsoft.com/office/powerpoint/2010/main" val="13988891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Technology in the Home Setting</a:t>
            </a:r>
            <a:r>
              <a:rPr lang="en-US" sz="2400" dirty="0"/>
              <a:t> (</a:t>
            </a:r>
            <a:r>
              <a:rPr lang="en-US" sz="2400" dirty="0" smtClean="0"/>
              <a:t>23 </a:t>
            </a:r>
            <a:r>
              <a:rPr lang="en-US" sz="2400" dirty="0"/>
              <a:t>of 28)</a:t>
            </a:r>
            <a:endParaRPr lang="en-US" dirty="0">
              <a:solidFill>
                <a:srgbClr val="FF0000"/>
              </a:solidFill>
            </a:endParaRPr>
          </a:p>
        </p:txBody>
      </p:sp>
      <p:sp>
        <p:nvSpPr>
          <p:cNvPr id="3" name="Content Placeholder 2"/>
          <p:cNvSpPr>
            <a:spLocks noGrp="1"/>
          </p:cNvSpPr>
          <p:nvPr>
            <p:ph idx="1"/>
          </p:nvPr>
        </p:nvSpPr>
        <p:spPr>
          <a:xfrm>
            <a:off x="685800" y="1524000"/>
            <a:ext cx="7772400" cy="4800600"/>
          </a:xfrm>
        </p:spPr>
        <p:txBody>
          <a:bodyPr/>
          <a:lstStyle/>
          <a:p>
            <a:r>
              <a:rPr lang="en-US" dirty="0"/>
              <a:t>Ambulatory assist devices</a:t>
            </a:r>
          </a:p>
          <a:p>
            <a:pPr lvl="1"/>
            <a:r>
              <a:rPr lang="en-US" dirty="0"/>
              <a:t>Items that help the patient maintain balance during normal ambulation (ie, walking)</a:t>
            </a:r>
          </a:p>
          <a:p>
            <a:pPr lvl="1"/>
            <a:r>
              <a:rPr lang="en-US" dirty="0"/>
              <a:t>Devices vary in size, shape, and function</a:t>
            </a:r>
          </a:p>
          <a:p>
            <a:pPr lvl="2"/>
            <a:r>
              <a:rPr lang="en-US" dirty="0"/>
              <a:t>Cane</a:t>
            </a:r>
          </a:p>
          <a:p>
            <a:pPr lvl="2"/>
            <a:r>
              <a:rPr lang="en-US" dirty="0"/>
              <a:t>Walker</a:t>
            </a:r>
          </a:p>
        </p:txBody>
      </p:sp>
    </p:spTree>
    <p:extLst>
      <p:ext uri="{BB962C8B-B14F-4D97-AF65-F5344CB8AC3E}">
        <p14:creationId xmlns:p14="http://schemas.microsoft.com/office/powerpoint/2010/main" val="3576043615"/>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US" dirty="0"/>
              <a:t>Medical Technology in the Home Setting</a:t>
            </a:r>
            <a:r>
              <a:rPr lang="en-US" sz="2400" dirty="0"/>
              <a:t> (</a:t>
            </a:r>
            <a:r>
              <a:rPr lang="en-US" sz="2400" dirty="0" smtClean="0"/>
              <a:t>24 </a:t>
            </a:r>
            <a:r>
              <a:rPr lang="en-US" sz="2400" dirty="0"/>
              <a:t>of 28)</a:t>
            </a:r>
            <a:endParaRPr lang="en-US" sz="2800" b="0" dirty="0">
              <a:solidFill>
                <a:srgbClr val="FF0000"/>
              </a:solidFill>
            </a:endParaRPr>
          </a:p>
        </p:txBody>
      </p:sp>
      <p:sp>
        <p:nvSpPr>
          <p:cNvPr id="1029" name="Content Placeholder 2"/>
          <p:cNvSpPr>
            <a:spLocks noGrp="1"/>
          </p:cNvSpPr>
          <p:nvPr>
            <p:ph type="body" idx="1"/>
          </p:nvPr>
        </p:nvSpPr>
        <p:spPr>
          <a:xfrm>
            <a:off x="4876800" y="1447800"/>
            <a:ext cx="3886200" cy="4800600"/>
          </a:xfrm>
        </p:spPr>
        <p:txBody>
          <a:bodyPr rIns="228600"/>
          <a:lstStyle/>
          <a:p>
            <a:pPr>
              <a:spcBef>
                <a:spcPct val="35000"/>
              </a:spcBef>
            </a:pPr>
            <a:r>
              <a:rPr lang="en-US" dirty="0"/>
              <a:t>Ambulatory assist devices (cont’d)</a:t>
            </a:r>
            <a:endParaRPr lang="en-US" altLang="en-US" dirty="0"/>
          </a:p>
          <a:p>
            <a:pPr lvl="1">
              <a:spcBef>
                <a:spcPct val="35000"/>
              </a:spcBef>
            </a:pPr>
            <a:r>
              <a:rPr lang="en-US" altLang="en-US" dirty="0"/>
              <a:t>Walkers</a:t>
            </a:r>
          </a:p>
          <a:p>
            <a:pPr lvl="2">
              <a:spcBef>
                <a:spcPct val="35000"/>
              </a:spcBef>
            </a:pPr>
            <a:r>
              <a:rPr lang="en-US" altLang="en-US" dirty="0"/>
              <a:t>Four legs</a:t>
            </a:r>
          </a:p>
          <a:p>
            <a:pPr lvl="2">
              <a:spcBef>
                <a:spcPct val="35000"/>
              </a:spcBef>
            </a:pPr>
            <a:r>
              <a:rPr lang="en-US" altLang="en-US" dirty="0"/>
              <a:t>Require use of both upper extremities</a:t>
            </a:r>
          </a:p>
        </p:txBody>
      </p:sp>
      <p:sp>
        <p:nvSpPr>
          <p:cNvPr id="5" name="TextBox 5"/>
          <p:cNvSpPr txBox="1"/>
          <p:nvPr/>
        </p:nvSpPr>
        <p:spPr>
          <a:xfrm>
            <a:off x="533400" y="5029200"/>
            <a:ext cx="4495800" cy="230832"/>
          </a:xfrm>
          <a:prstGeom prst="rect">
            <a:avLst/>
          </a:prstGeom>
          <a:noFill/>
        </p:spPr>
        <p:txBody>
          <a:bodyPr wrap="square" rtlCol="0">
            <a:spAutoFit/>
          </a:bodyPr>
          <a:lstStyle>
            <a:defPPr>
              <a:defRPr lang="en-US"/>
            </a:defPPr>
            <a:lvl1pPr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1pPr>
            <a:lvl2pPr marL="4572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2pPr>
            <a:lvl3pPr marL="9144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3pPr>
            <a:lvl4pPr marL="13716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4pPr>
            <a:lvl5pPr marL="18288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9pPr>
          </a:lstStyle>
          <a:p>
            <a:pPr algn="l"/>
            <a:r>
              <a:rPr lang="en-IN" sz="900" dirty="0">
                <a:solidFill>
                  <a:schemeClr val="bg1">
                    <a:lumMod val="75000"/>
                  </a:schemeClr>
                </a:solidFill>
                <a:latin typeface="+mj-lt"/>
              </a:rPr>
              <a:t>© </a:t>
            </a:r>
            <a:r>
              <a:rPr lang="en-IN" sz="900" dirty="0" err="1">
                <a:solidFill>
                  <a:schemeClr val="bg1">
                    <a:lumMod val="75000"/>
                  </a:schemeClr>
                </a:solidFill>
                <a:latin typeface="+mj-lt"/>
              </a:rPr>
              <a:t>nongningstudio</a:t>
            </a:r>
            <a:r>
              <a:rPr lang="en-IN" sz="900" dirty="0">
                <a:solidFill>
                  <a:schemeClr val="bg1">
                    <a:lumMod val="75000"/>
                  </a:schemeClr>
                </a:solidFill>
                <a:latin typeface="+mj-lt"/>
              </a:rPr>
              <a:t>/Shutterstock</a:t>
            </a:r>
            <a:endParaRPr lang="en-US" sz="900" dirty="0">
              <a:solidFill>
                <a:schemeClr val="bg1">
                  <a:lumMod val="75000"/>
                </a:schemeClr>
              </a:solidFill>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970" y="2180014"/>
            <a:ext cx="4270830" cy="2849186"/>
          </a:xfrm>
          <a:prstGeom prst="rect">
            <a:avLst/>
          </a:prstGeom>
        </p:spPr>
      </p:pic>
    </p:spTree>
    <p:extLst>
      <p:ext uri="{BB962C8B-B14F-4D97-AF65-F5344CB8AC3E}">
        <p14:creationId xmlns:p14="http://schemas.microsoft.com/office/powerpoint/2010/main" val="4216791171"/>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Technology in the Home Setting</a:t>
            </a:r>
            <a:r>
              <a:rPr lang="en-US" sz="2400" dirty="0"/>
              <a:t> (</a:t>
            </a:r>
            <a:r>
              <a:rPr lang="en-US" sz="2400" dirty="0" smtClean="0"/>
              <a:t>25 </a:t>
            </a:r>
            <a:r>
              <a:rPr lang="en-US" sz="2400" dirty="0"/>
              <a:t>of 28)</a:t>
            </a:r>
            <a:endParaRPr lang="en-US" dirty="0">
              <a:solidFill>
                <a:srgbClr val="FF0000"/>
              </a:solidFill>
            </a:endParaRPr>
          </a:p>
        </p:txBody>
      </p:sp>
      <p:sp>
        <p:nvSpPr>
          <p:cNvPr id="3" name="Content Placeholder 2"/>
          <p:cNvSpPr>
            <a:spLocks noGrp="1"/>
          </p:cNvSpPr>
          <p:nvPr>
            <p:ph idx="1"/>
          </p:nvPr>
        </p:nvSpPr>
        <p:spPr>
          <a:xfrm>
            <a:off x="685800" y="1524000"/>
            <a:ext cx="7772400" cy="4800600"/>
          </a:xfrm>
        </p:spPr>
        <p:txBody>
          <a:bodyPr/>
          <a:lstStyle/>
          <a:p>
            <a:r>
              <a:rPr lang="en-US" dirty="0"/>
              <a:t>Commode chairs</a:t>
            </a:r>
          </a:p>
          <a:p>
            <a:pPr lvl="1"/>
            <a:r>
              <a:rPr lang="en-US" dirty="0"/>
              <a:t>Portable toilet generally not attached to a running water supply</a:t>
            </a:r>
          </a:p>
          <a:p>
            <a:pPr lvl="1"/>
            <a:r>
              <a:rPr lang="en-US" dirty="0"/>
              <a:t>For patients who are either:</a:t>
            </a:r>
          </a:p>
          <a:p>
            <a:pPr lvl="2"/>
            <a:r>
              <a:rPr lang="en-US" dirty="0"/>
              <a:t>Confined to their bedroom</a:t>
            </a:r>
          </a:p>
          <a:p>
            <a:pPr lvl="2"/>
            <a:r>
              <a:rPr lang="en-US" dirty="0"/>
              <a:t>Have extreme difficulty ambulating from the bed to the bathroom</a:t>
            </a:r>
          </a:p>
        </p:txBody>
      </p:sp>
    </p:spTree>
    <p:extLst>
      <p:ext uri="{BB962C8B-B14F-4D97-AF65-F5344CB8AC3E}">
        <p14:creationId xmlns:p14="http://schemas.microsoft.com/office/powerpoint/2010/main" val="1504478309"/>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US" dirty="0"/>
              <a:t>Medical Technology in the Home Setting</a:t>
            </a:r>
            <a:r>
              <a:rPr lang="en-US" sz="2400" dirty="0"/>
              <a:t> (</a:t>
            </a:r>
            <a:r>
              <a:rPr lang="en-US" sz="2400" dirty="0" smtClean="0"/>
              <a:t>26 </a:t>
            </a:r>
            <a:r>
              <a:rPr lang="en-US" sz="2400" dirty="0"/>
              <a:t>of 28)</a:t>
            </a:r>
            <a:endParaRPr lang="en-US" sz="2800" b="0" dirty="0">
              <a:solidFill>
                <a:srgbClr val="FF0000"/>
              </a:solidFill>
            </a:endParaRPr>
          </a:p>
        </p:txBody>
      </p:sp>
      <p:sp>
        <p:nvSpPr>
          <p:cNvPr id="1029" name="Content Placeholder 2"/>
          <p:cNvSpPr>
            <a:spLocks noGrp="1"/>
          </p:cNvSpPr>
          <p:nvPr>
            <p:ph type="body" idx="1"/>
          </p:nvPr>
        </p:nvSpPr>
        <p:spPr>
          <a:xfrm>
            <a:off x="4876800" y="1524000"/>
            <a:ext cx="3886200" cy="4800600"/>
          </a:xfrm>
        </p:spPr>
        <p:txBody>
          <a:bodyPr rIns="228600"/>
          <a:lstStyle/>
          <a:p>
            <a:pPr>
              <a:spcBef>
                <a:spcPct val="35000"/>
              </a:spcBef>
            </a:pPr>
            <a:r>
              <a:rPr lang="en-US" altLang="en-US" dirty="0"/>
              <a:t>In-home hospital beds</a:t>
            </a:r>
          </a:p>
          <a:p>
            <a:pPr lvl="1">
              <a:spcBef>
                <a:spcPct val="35000"/>
              </a:spcBef>
            </a:pPr>
            <a:r>
              <a:rPr lang="en-US" altLang="en-US" dirty="0"/>
              <a:t>For patients who require specific positioning during sleep or chronically</a:t>
            </a:r>
          </a:p>
        </p:txBody>
      </p:sp>
      <p:sp>
        <p:nvSpPr>
          <p:cNvPr id="5" name="TextBox 5"/>
          <p:cNvSpPr txBox="1"/>
          <p:nvPr/>
        </p:nvSpPr>
        <p:spPr>
          <a:xfrm>
            <a:off x="499241" y="4955628"/>
            <a:ext cx="4495800" cy="230832"/>
          </a:xfrm>
          <a:prstGeom prst="rect">
            <a:avLst/>
          </a:prstGeom>
          <a:noFill/>
        </p:spPr>
        <p:txBody>
          <a:bodyPr wrap="square" rtlCol="0">
            <a:spAutoFit/>
          </a:bodyPr>
          <a:lstStyle>
            <a:defPPr>
              <a:defRPr lang="en-US"/>
            </a:defPPr>
            <a:lvl1pPr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1pPr>
            <a:lvl2pPr marL="4572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2pPr>
            <a:lvl3pPr marL="9144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3pPr>
            <a:lvl4pPr marL="13716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4pPr>
            <a:lvl5pPr marL="18288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9pPr>
          </a:lstStyle>
          <a:p>
            <a:pPr algn="l"/>
            <a:r>
              <a:rPr lang="en-US" sz="900" dirty="0">
                <a:solidFill>
                  <a:schemeClr val="bg1">
                    <a:lumMod val="75000"/>
                  </a:schemeClr>
                </a:solidFill>
                <a:latin typeface="+mj-lt"/>
              </a:rPr>
              <a:t>© BSIP SA/</a:t>
            </a:r>
            <a:r>
              <a:rPr lang="en-US" sz="900" dirty="0" err="1">
                <a:solidFill>
                  <a:schemeClr val="bg1">
                    <a:lumMod val="75000"/>
                  </a:schemeClr>
                </a:solidFill>
                <a:latin typeface="+mj-lt"/>
              </a:rPr>
              <a:t>Alamy</a:t>
            </a:r>
            <a:r>
              <a:rPr lang="en-US" sz="900" dirty="0">
                <a:solidFill>
                  <a:schemeClr val="bg1">
                    <a:lumMod val="75000"/>
                  </a:schemeClr>
                </a:solidFill>
                <a:latin typeface="+mj-lt"/>
              </a:rPr>
              <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133600"/>
            <a:ext cx="4232019" cy="2819400"/>
          </a:xfrm>
          <a:prstGeom prst="rect">
            <a:avLst/>
          </a:prstGeom>
        </p:spPr>
      </p:pic>
    </p:spTree>
    <p:extLst>
      <p:ext uri="{BB962C8B-B14F-4D97-AF65-F5344CB8AC3E}">
        <p14:creationId xmlns:p14="http://schemas.microsoft.com/office/powerpoint/2010/main" val="2082626198"/>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Technology in the Home Setting</a:t>
            </a:r>
            <a:r>
              <a:rPr lang="en-US" sz="2400" dirty="0"/>
              <a:t> (</a:t>
            </a:r>
            <a:r>
              <a:rPr lang="en-US" sz="2400" dirty="0" smtClean="0"/>
              <a:t>27 </a:t>
            </a:r>
            <a:r>
              <a:rPr lang="en-US" sz="2400" dirty="0"/>
              <a:t>of 28)</a:t>
            </a:r>
            <a:endParaRPr lang="en-US" dirty="0">
              <a:solidFill>
                <a:srgbClr val="FF0000"/>
              </a:solidFill>
            </a:endParaRPr>
          </a:p>
        </p:txBody>
      </p:sp>
      <p:sp>
        <p:nvSpPr>
          <p:cNvPr id="3" name="Content Placeholder 2"/>
          <p:cNvSpPr>
            <a:spLocks noGrp="1"/>
          </p:cNvSpPr>
          <p:nvPr>
            <p:ph idx="1"/>
          </p:nvPr>
        </p:nvSpPr>
        <p:spPr>
          <a:xfrm>
            <a:off x="685800" y="1524000"/>
            <a:ext cx="7772400" cy="4800600"/>
          </a:xfrm>
        </p:spPr>
        <p:txBody>
          <a:bodyPr/>
          <a:lstStyle/>
          <a:p>
            <a:r>
              <a:rPr lang="en-US" altLang="en-US" dirty="0"/>
              <a:t>In-home hospital beds (cont’d)</a:t>
            </a:r>
          </a:p>
          <a:p>
            <a:pPr lvl="1"/>
            <a:r>
              <a:rPr lang="en-US" altLang="en-US" dirty="0"/>
              <a:t>Position requirement may be associated with a medical </a:t>
            </a:r>
            <a:r>
              <a:rPr lang="en-US" altLang="en-US" dirty="0" smtClean="0"/>
              <a:t>diseases </a:t>
            </a:r>
            <a:r>
              <a:rPr lang="en-US" altLang="en-US" dirty="0"/>
              <a:t>such as:</a:t>
            </a:r>
          </a:p>
          <a:p>
            <a:pPr lvl="2"/>
            <a:r>
              <a:rPr lang="en-US" altLang="en-US" dirty="0"/>
              <a:t>COPD</a:t>
            </a:r>
          </a:p>
          <a:p>
            <a:pPr lvl="2"/>
            <a:r>
              <a:rPr lang="en-US" altLang="en-US" dirty="0"/>
              <a:t>CHF</a:t>
            </a:r>
          </a:p>
          <a:p>
            <a:pPr lvl="2"/>
            <a:r>
              <a:rPr lang="en-US" altLang="en-US" dirty="0"/>
              <a:t>Cardiac disease</a:t>
            </a:r>
          </a:p>
        </p:txBody>
      </p:sp>
    </p:spTree>
    <p:extLst>
      <p:ext uri="{BB962C8B-B14F-4D97-AF65-F5344CB8AC3E}">
        <p14:creationId xmlns:p14="http://schemas.microsoft.com/office/powerpoint/2010/main" val="2026489318"/>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Technology in the Home Setting</a:t>
            </a:r>
            <a:r>
              <a:rPr lang="en-US" sz="2400" dirty="0"/>
              <a:t> (</a:t>
            </a:r>
            <a:r>
              <a:rPr lang="en-US" sz="2400" dirty="0" smtClean="0"/>
              <a:t>28 </a:t>
            </a:r>
            <a:r>
              <a:rPr lang="en-US" sz="2400" dirty="0"/>
              <a:t>of 28)</a:t>
            </a:r>
            <a:endParaRPr lang="en-US" dirty="0">
              <a:solidFill>
                <a:srgbClr val="FF0000"/>
              </a:solidFill>
            </a:endParaRPr>
          </a:p>
        </p:txBody>
      </p:sp>
      <p:sp>
        <p:nvSpPr>
          <p:cNvPr id="3" name="Content Placeholder 2"/>
          <p:cNvSpPr>
            <a:spLocks noGrp="1"/>
          </p:cNvSpPr>
          <p:nvPr>
            <p:ph idx="1"/>
          </p:nvPr>
        </p:nvSpPr>
        <p:spPr>
          <a:xfrm>
            <a:off x="685800" y="1524000"/>
            <a:ext cx="7772400" cy="4800600"/>
          </a:xfrm>
        </p:spPr>
        <p:txBody>
          <a:bodyPr/>
          <a:lstStyle/>
          <a:p>
            <a:r>
              <a:rPr lang="en-US" dirty="0"/>
              <a:t>Patient transfer devices</a:t>
            </a:r>
          </a:p>
          <a:p>
            <a:pPr lvl="1"/>
            <a:r>
              <a:rPr lang="en-US" dirty="0"/>
              <a:t>Allow a health care provider to assist or fully support transfer of the patient from one location to another</a:t>
            </a:r>
          </a:p>
          <a:p>
            <a:pPr lvl="1"/>
            <a:r>
              <a:rPr lang="en-US" dirty="0" smtClean="0"/>
              <a:t>Devices include</a:t>
            </a:r>
            <a:r>
              <a:rPr lang="en-US" dirty="0"/>
              <a:t>:</a:t>
            </a:r>
          </a:p>
          <a:p>
            <a:pPr lvl="2"/>
            <a:r>
              <a:rPr lang="en-US" dirty="0"/>
              <a:t>Belts for lifting, slide boards, Hoyer lifts, draw sheets, air-assisted transfer mats</a:t>
            </a:r>
          </a:p>
        </p:txBody>
      </p:sp>
    </p:spTree>
    <p:extLst>
      <p:ext uri="{BB962C8B-B14F-4D97-AF65-F5344CB8AC3E}">
        <p14:creationId xmlns:p14="http://schemas.microsoft.com/office/powerpoint/2010/main" val="22137773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Cardiovascular Conditions</a:t>
            </a:r>
            <a:r>
              <a:rPr lang="en-US" sz="2400" dirty="0"/>
              <a:t> </a:t>
            </a:r>
            <a:r>
              <a:rPr lang="en-US" sz="2400" dirty="0" smtClean="0"/>
              <a:t>(2 </a:t>
            </a:r>
            <a:r>
              <a:rPr lang="en-US" sz="2400" dirty="0"/>
              <a:t>of 13)</a:t>
            </a:r>
            <a:endParaRPr lang="en-US" dirty="0">
              <a:solidFill>
                <a:srgbClr val="FF0000"/>
              </a:solidFill>
            </a:endParaRPr>
          </a:p>
        </p:txBody>
      </p:sp>
      <p:sp>
        <p:nvSpPr>
          <p:cNvPr id="3" name="Content Placeholder 2"/>
          <p:cNvSpPr>
            <a:spLocks noGrp="1"/>
          </p:cNvSpPr>
          <p:nvPr>
            <p:ph idx="1"/>
          </p:nvPr>
        </p:nvSpPr>
        <p:spPr>
          <a:xfrm>
            <a:off x="685800" y="1524000"/>
            <a:ext cx="7772400" cy="4800600"/>
          </a:xfrm>
        </p:spPr>
        <p:txBody>
          <a:bodyPr/>
          <a:lstStyle/>
          <a:p>
            <a:r>
              <a:rPr lang="en-US" dirty="0"/>
              <a:t>CAD (cont’d)</a:t>
            </a:r>
          </a:p>
          <a:p>
            <a:pPr lvl="1"/>
            <a:r>
              <a:rPr lang="en-US" dirty="0"/>
              <a:t>Monitor symptoms</a:t>
            </a:r>
          </a:p>
          <a:p>
            <a:pPr lvl="2"/>
            <a:r>
              <a:rPr lang="en-US" dirty="0"/>
              <a:t>Dyspnea on exertion</a:t>
            </a:r>
          </a:p>
          <a:p>
            <a:pPr lvl="2"/>
            <a:r>
              <a:rPr lang="en-US" dirty="0"/>
              <a:t>Chest </a:t>
            </a:r>
            <a:r>
              <a:rPr lang="en-US" dirty="0" smtClean="0"/>
              <a:t>pain or shortness </a:t>
            </a:r>
            <a:r>
              <a:rPr lang="en-US" dirty="0"/>
              <a:t>of breath at rest</a:t>
            </a:r>
          </a:p>
          <a:p>
            <a:pPr lvl="2"/>
            <a:r>
              <a:rPr lang="en-US" dirty="0"/>
              <a:t>Jaw pain</a:t>
            </a:r>
          </a:p>
          <a:p>
            <a:pPr lvl="2"/>
            <a:r>
              <a:rPr lang="en-US" dirty="0"/>
              <a:t>Intermittent nausea</a:t>
            </a:r>
          </a:p>
          <a:p>
            <a:endParaRPr lang="en-US" dirty="0"/>
          </a:p>
        </p:txBody>
      </p:sp>
    </p:spTree>
    <p:extLst>
      <p:ext uri="{BB962C8B-B14F-4D97-AF65-F5344CB8AC3E}">
        <p14:creationId xmlns:p14="http://schemas.microsoft.com/office/powerpoint/2010/main" val="42605279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Cardiovascular Conditions</a:t>
            </a:r>
            <a:r>
              <a:rPr lang="en-US" sz="2400" dirty="0"/>
              <a:t> </a:t>
            </a:r>
            <a:r>
              <a:rPr lang="en-US" sz="2400" dirty="0" smtClean="0"/>
              <a:t>(3 </a:t>
            </a:r>
            <a:r>
              <a:rPr lang="en-US" sz="2400" dirty="0"/>
              <a:t>of 13)</a:t>
            </a:r>
            <a:endParaRPr lang="en-US" dirty="0">
              <a:solidFill>
                <a:srgbClr val="FF0000"/>
              </a:solidFill>
            </a:endParaRPr>
          </a:p>
        </p:txBody>
      </p:sp>
      <p:sp>
        <p:nvSpPr>
          <p:cNvPr id="3" name="Content Placeholder 2"/>
          <p:cNvSpPr>
            <a:spLocks noGrp="1"/>
          </p:cNvSpPr>
          <p:nvPr>
            <p:ph idx="1"/>
          </p:nvPr>
        </p:nvSpPr>
        <p:spPr>
          <a:xfrm>
            <a:off x="685800" y="1524000"/>
            <a:ext cx="7772400" cy="4800600"/>
          </a:xfrm>
        </p:spPr>
        <p:txBody>
          <a:bodyPr/>
          <a:lstStyle/>
          <a:p>
            <a:r>
              <a:rPr lang="en-US" dirty="0"/>
              <a:t>CAD (cont’d)</a:t>
            </a:r>
          </a:p>
          <a:p>
            <a:pPr lvl="1"/>
            <a:r>
              <a:rPr lang="en-US" dirty="0"/>
              <a:t>During physical assessment, evaluate the patient for:</a:t>
            </a:r>
          </a:p>
          <a:p>
            <a:pPr lvl="2"/>
            <a:r>
              <a:rPr lang="en-US" dirty="0"/>
              <a:t>Bruits, murmurs, third heart sounds, basilar rales, peripheral edema, jugular vein distension</a:t>
            </a:r>
          </a:p>
        </p:txBody>
      </p:sp>
    </p:spTree>
    <p:extLst>
      <p:ext uri="{BB962C8B-B14F-4D97-AF65-F5344CB8AC3E}">
        <p14:creationId xmlns:p14="http://schemas.microsoft.com/office/powerpoint/2010/main" val="40642571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p:cNvSpPr>
            <a:spLocks noGrp="1" noChangeArrowheads="1"/>
          </p:cNvSpPr>
          <p:nvPr>
            <p:ph type="title"/>
          </p:nvPr>
        </p:nvSpPr>
        <p:spPr>
          <a:xfrm>
            <a:off x="685800" y="685800"/>
            <a:ext cx="7772400" cy="5486400"/>
          </a:xfrm>
        </p:spPr>
        <p:txBody>
          <a:bodyPr/>
          <a:lstStyle/>
          <a:p>
            <a:pPr>
              <a:defRPr/>
            </a:pPr>
            <a:r>
              <a:rPr lang="en-US" sz="4400" dirty="0"/>
              <a:t>Chapter </a:t>
            </a:r>
            <a:r>
              <a:rPr lang="en-US" sz="4400" dirty="0" smtClean="0"/>
              <a:t>15</a:t>
            </a:r>
            <a:br>
              <a:rPr lang="en-US" sz="4400" dirty="0" smtClean="0"/>
            </a:br>
            <a:r>
              <a:rPr lang="en-US" sz="4400" dirty="0"/>
              <a:t/>
            </a:r>
            <a:br>
              <a:rPr lang="en-US" sz="4400" dirty="0"/>
            </a:br>
            <a:r>
              <a:rPr lang="en-US" dirty="0"/>
              <a:t>Chronic Disease </a:t>
            </a:r>
            <a:r>
              <a:rPr lang="en-US" dirty="0" smtClean="0"/>
              <a:t/>
            </a:r>
            <a:br>
              <a:rPr lang="en-US" dirty="0" smtClean="0"/>
            </a:br>
            <a:r>
              <a:rPr lang="en-US" dirty="0" smtClean="0"/>
              <a:t>Management</a:t>
            </a:r>
            <a:endParaRPr lang="en-US" dirty="0"/>
          </a:p>
        </p:txBody>
      </p:sp>
    </p:spTree>
    <p:extLst>
      <p:ext uri="{BB962C8B-B14F-4D97-AF65-F5344CB8AC3E}">
        <p14:creationId xmlns:p14="http://schemas.microsoft.com/office/powerpoint/2010/main" val="9307220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Cardiovascular Conditions</a:t>
            </a:r>
            <a:r>
              <a:rPr lang="en-US" sz="2400" dirty="0"/>
              <a:t> </a:t>
            </a:r>
            <a:r>
              <a:rPr lang="en-US" sz="2400" dirty="0" smtClean="0"/>
              <a:t>(4 </a:t>
            </a:r>
            <a:r>
              <a:rPr lang="en-US" sz="2400" dirty="0"/>
              <a:t>of 13)</a:t>
            </a:r>
            <a:endParaRPr lang="en-US" dirty="0">
              <a:solidFill>
                <a:srgbClr val="FF0000"/>
              </a:solidFill>
            </a:endParaRPr>
          </a:p>
        </p:txBody>
      </p:sp>
      <p:sp>
        <p:nvSpPr>
          <p:cNvPr id="3" name="Content Placeholder 2"/>
          <p:cNvSpPr>
            <a:spLocks noGrp="1"/>
          </p:cNvSpPr>
          <p:nvPr>
            <p:ph idx="1"/>
          </p:nvPr>
        </p:nvSpPr>
        <p:spPr>
          <a:xfrm>
            <a:off x="685800" y="1524000"/>
            <a:ext cx="7772400" cy="4800600"/>
          </a:xfrm>
        </p:spPr>
        <p:txBody>
          <a:bodyPr/>
          <a:lstStyle/>
          <a:p>
            <a:r>
              <a:rPr lang="en-US" dirty="0"/>
              <a:t>CAD (cont’d)</a:t>
            </a:r>
          </a:p>
          <a:p>
            <a:pPr lvl="1"/>
            <a:r>
              <a:rPr lang="en-US" dirty="0"/>
              <a:t>Management</a:t>
            </a:r>
          </a:p>
          <a:p>
            <a:pPr lvl="2"/>
            <a:r>
              <a:rPr lang="en-US" dirty="0"/>
              <a:t>Smoking cessation</a:t>
            </a:r>
          </a:p>
          <a:p>
            <a:pPr lvl="2"/>
            <a:r>
              <a:rPr lang="en-US" dirty="0"/>
              <a:t>Lifestyle changes</a:t>
            </a:r>
          </a:p>
          <a:p>
            <a:pPr lvl="2"/>
            <a:r>
              <a:rPr lang="en-US" dirty="0"/>
              <a:t>Dietary habit changes</a:t>
            </a:r>
          </a:p>
          <a:p>
            <a:pPr lvl="2"/>
            <a:r>
              <a:rPr lang="en-US" dirty="0"/>
              <a:t>Medication management</a:t>
            </a:r>
          </a:p>
          <a:p>
            <a:pPr lvl="2"/>
            <a:r>
              <a:rPr lang="en-US" dirty="0"/>
              <a:t>Potential surgical/intervention procedures</a:t>
            </a:r>
          </a:p>
        </p:txBody>
      </p:sp>
    </p:spTree>
    <p:extLst>
      <p:ext uri="{BB962C8B-B14F-4D97-AF65-F5344CB8AC3E}">
        <p14:creationId xmlns:p14="http://schemas.microsoft.com/office/powerpoint/2010/main" val="14256380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Cardiovascular Conditions</a:t>
            </a:r>
            <a:r>
              <a:rPr lang="en-US" sz="2400" dirty="0"/>
              <a:t> </a:t>
            </a:r>
            <a:r>
              <a:rPr lang="en-US" sz="2400" dirty="0" smtClean="0"/>
              <a:t>(5 </a:t>
            </a:r>
            <a:r>
              <a:rPr lang="en-US" sz="2400" dirty="0"/>
              <a:t>of 13)</a:t>
            </a:r>
            <a:endParaRPr lang="en-US" dirty="0">
              <a:solidFill>
                <a:srgbClr val="FF0000"/>
              </a:solidFill>
            </a:endParaRPr>
          </a:p>
        </p:txBody>
      </p:sp>
      <p:sp>
        <p:nvSpPr>
          <p:cNvPr id="3" name="Content Placeholder 2"/>
          <p:cNvSpPr>
            <a:spLocks noGrp="1"/>
          </p:cNvSpPr>
          <p:nvPr>
            <p:ph idx="1"/>
          </p:nvPr>
        </p:nvSpPr>
        <p:spPr>
          <a:xfrm>
            <a:off x="685800" y="1524000"/>
            <a:ext cx="7772400" cy="4800600"/>
          </a:xfrm>
        </p:spPr>
        <p:txBody>
          <a:bodyPr/>
          <a:lstStyle/>
          <a:p>
            <a:r>
              <a:rPr lang="en-US" dirty="0"/>
              <a:t>CAD (cont’d)</a:t>
            </a:r>
          </a:p>
          <a:p>
            <a:pPr lvl="1"/>
            <a:r>
              <a:rPr lang="en-US" dirty="0" smtClean="0"/>
              <a:t>Education should focus </a:t>
            </a:r>
            <a:r>
              <a:rPr lang="en-US" dirty="0"/>
              <a:t>on the generalized definition and causes of the disease, such as:</a:t>
            </a:r>
          </a:p>
          <a:p>
            <a:pPr lvl="2"/>
            <a:r>
              <a:rPr lang="en-US" dirty="0"/>
              <a:t>Poor dietary habits</a:t>
            </a:r>
          </a:p>
          <a:p>
            <a:pPr lvl="2"/>
            <a:r>
              <a:rPr lang="en-US" dirty="0"/>
              <a:t>Sedentary lifestyle</a:t>
            </a:r>
          </a:p>
          <a:p>
            <a:pPr lvl="2"/>
            <a:r>
              <a:rPr lang="en-US" dirty="0"/>
              <a:t>Undesirable cholesterol </a:t>
            </a:r>
            <a:r>
              <a:rPr lang="en-US" dirty="0" smtClean="0"/>
              <a:t>levels</a:t>
            </a:r>
            <a:endParaRPr lang="en-US" dirty="0"/>
          </a:p>
        </p:txBody>
      </p:sp>
    </p:spTree>
    <p:extLst>
      <p:ext uri="{BB962C8B-B14F-4D97-AF65-F5344CB8AC3E}">
        <p14:creationId xmlns:p14="http://schemas.microsoft.com/office/powerpoint/2010/main" val="16329658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Cardiovascular Conditions</a:t>
            </a:r>
            <a:r>
              <a:rPr lang="en-US" sz="2400" dirty="0"/>
              <a:t> </a:t>
            </a:r>
            <a:r>
              <a:rPr lang="en-US" sz="2400" dirty="0" smtClean="0"/>
              <a:t>(6 </a:t>
            </a:r>
            <a:r>
              <a:rPr lang="en-US" sz="2400" dirty="0"/>
              <a:t>of 13)</a:t>
            </a:r>
            <a:endParaRPr lang="en-US" dirty="0">
              <a:solidFill>
                <a:srgbClr val="FF0000"/>
              </a:solidFill>
            </a:endParaRPr>
          </a:p>
        </p:txBody>
      </p:sp>
      <p:sp>
        <p:nvSpPr>
          <p:cNvPr id="3" name="Content Placeholder 2"/>
          <p:cNvSpPr>
            <a:spLocks noGrp="1"/>
          </p:cNvSpPr>
          <p:nvPr>
            <p:ph idx="1"/>
          </p:nvPr>
        </p:nvSpPr>
        <p:spPr>
          <a:xfrm>
            <a:off x="685800" y="1600200"/>
            <a:ext cx="7772400" cy="4800600"/>
          </a:xfrm>
        </p:spPr>
        <p:txBody>
          <a:bodyPr/>
          <a:lstStyle/>
          <a:p>
            <a:r>
              <a:rPr lang="en-US" dirty="0"/>
              <a:t>Congestive heart failure (CHF)</a:t>
            </a:r>
          </a:p>
          <a:p>
            <a:pPr lvl="1"/>
            <a:r>
              <a:rPr lang="en-US" dirty="0"/>
              <a:t>Cardiac condition in which ventricles are unable to pump enough to maintain adequate circulation</a:t>
            </a:r>
          </a:p>
          <a:p>
            <a:pPr lvl="1"/>
            <a:r>
              <a:rPr lang="en-US" dirty="0"/>
              <a:t>Secondary to systolic, diastolic, or right-sided heart dysfunction</a:t>
            </a:r>
          </a:p>
        </p:txBody>
      </p:sp>
    </p:spTree>
    <p:extLst>
      <p:ext uri="{BB962C8B-B14F-4D97-AF65-F5344CB8AC3E}">
        <p14:creationId xmlns:p14="http://schemas.microsoft.com/office/powerpoint/2010/main" val="30998662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Cardiovascular Conditions</a:t>
            </a:r>
            <a:r>
              <a:rPr lang="en-US" sz="2400" dirty="0"/>
              <a:t> </a:t>
            </a:r>
            <a:r>
              <a:rPr lang="en-US" sz="2400" dirty="0" smtClean="0"/>
              <a:t>(7 </a:t>
            </a:r>
            <a:r>
              <a:rPr lang="en-US" sz="2400" dirty="0"/>
              <a:t>of 13)</a:t>
            </a:r>
            <a:endParaRPr lang="en-US" dirty="0">
              <a:solidFill>
                <a:srgbClr val="FF0000"/>
              </a:solidFill>
            </a:endParaRPr>
          </a:p>
        </p:txBody>
      </p:sp>
      <p:sp>
        <p:nvSpPr>
          <p:cNvPr id="3" name="Content Placeholder 2"/>
          <p:cNvSpPr>
            <a:spLocks noGrp="1"/>
          </p:cNvSpPr>
          <p:nvPr>
            <p:ph idx="1"/>
          </p:nvPr>
        </p:nvSpPr>
        <p:spPr/>
        <p:txBody>
          <a:bodyPr/>
          <a:lstStyle/>
          <a:p>
            <a:r>
              <a:rPr lang="en-US" dirty="0"/>
              <a:t>CHF (cont’d)</a:t>
            </a:r>
          </a:p>
          <a:p>
            <a:pPr lvl="1"/>
            <a:r>
              <a:rPr lang="en-US" dirty="0"/>
              <a:t>Risk factors for this condition include:</a:t>
            </a:r>
          </a:p>
          <a:p>
            <a:pPr lvl="2"/>
            <a:r>
              <a:rPr lang="en-US" dirty="0"/>
              <a:t>Diabetes</a:t>
            </a:r>
          </a:p>
          <a:p>
            <a:pPr lvl="2"/>
            <a:r>
              <a:rPr lang="en-US" dirty="0"/>
              <a:t>Hypertension</a:t>
            </a:r>
          </a:p>
          <a:p>
            <a:pPr lvl="2"/>
            <a:r>
              <a:rPr lang="en-US" dirty="0"/>
              <a:t>Metabolic syndromes</a:t>
            </a:r>
          </a:p>
          <a:p>
            <a:pPr lvl="2"/>
            <a:r>
              <a:rPr lang="en-US" dirty="0"/>
              <a:t>Atherosclerotic </a:t>
            </a:r>
            <a:r>
              <a:rPr lang="en-US" dirty="0" smtClean="0"/>
              <a:t>disease</a:t>
            </a:r>
          </a:p>
          <a:p>
            <a:pPr lvl="2"/>
            <a:r>
              <a:rPr lang="en-US" dirty="0"/>
              <a:t>Obesity</a:t>
            </a:r>
          </a:p>
          <a:p>
            <a:pPr lvl="2"/>
            <a:r>
              <a:rPr lang="en-US" dirty="0"/>
              <a:t>Myocardial infarction</a:t>
            </a:r>
          </a:p>
          <a:p>
            <a:pPr lvl="2"/>
            <a:r>
              <a:rPr lang="en-US" dirty="0"/>
              <a:t>Viral infections</a:t>
            </a:r>
          </a:p>
          <a:p>
            <a:pPr lvl="2"/>
            <a:endParaRPr lang="en-US" dirty="0"/>
          </a:p>
          <a:p>
            <a:endParaRPr lang="en-US" dirty="0"/>
          </a:p>
        </p:txBody>
      </p:sp>
    </p:spTree>
    <p:extLst>
      <p:ext uri="{BB962C8B-B14F-4D97-AF65-F5344CB8AC3E}">
        <p14:creationId xmlns:p14="http://schemas.microsoft.com/office/powerpoint/2010/main" val="14917240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Cardiovascular Conditions</a:t>
            </a:r>
            <a:r>
              <a:rPr lang="en-US" sz="2400" dirty="0"/>
              <a:t> </a:t>
            </a:r>
            <a:r>
              <a:rPr lang="en-US" sz="2400" dirty="0" smtClean="0"/>
              <a:t>(8 </a:t>
            </a:r>
            <a:r>
              <a:rPr lang="en-US" sz="2400" dirty="0"/>
              <a:t>of 13)</a:t>
            </a:r>
            <a:endParaRPr lang="en-US" dirty="0">
              <a:solidFill>
                <a:srgbClr val="FF0000"/>
              </a:solidFill>
            </a:endParaRPr>
          </a:p>
        </p:txBody>
      </p:sp>
      <p:sp>
        <p:nvSpPr>
          <p:cNvPr id="3" name="Content Placeholder 2"/>
          <p:cNvSpPr>
            <a:spLocks noGrp="1"/>
          </p:cNvSpPr>
          <p:nvPr>
            <p:ph idx="1"/>
          </p:nvPr>
        </p:nvSpPr>
        <p:spPr>
          <a:xfrm>
            <a:off x="685800" y="1524000"/>
            <a:ext cx="7772400" cy="4800600"/>
          </a:xfrm>
        </p:spPr>
        <p:txBody>
          <a:bodyPr/>
          <a:lstStyle/>
          <a:p>
            <a:r>
              <a:rPr lang="en-US" dirty="0"/>
              <a:t>CHF (cont’d)</a:t>
            </a:r>
          </a:p>
          <a:p>
            <a:pPr lvl="1"/>
            <a:r>
              <a:rPr lang="en-US" dirty="0"/>
              <a:t>Monitoring and management</a:t>
            </a:r>
          </a:p>
          <a:p>
            <a:pPr lvl="2"/>
            <a:r>
              <a:rPr lang="en-US" dirty="0"/>
              <a:t>Confirm primary manager with medical director</a:t>
            </a:r>
          </a:p>
          <a:p>
            <a:pPr lvl="2"/>
            <a:r>
              <a:rPr lang="en-US" dirty="0"/>
              <a:t>Evaluate treatment goals designated per the plan of care</a:t>
            </a:r>
          </a:p>
        </p:txBody>
      </p:sp>
    </p:spTree>
    <p:extLst>
      <p:ext uri="{BB962C8B-B14F-4D97-AF65-F5344CB8AC3E}">
        <p14:creationId xmlns:p14="http://schemas.microsoft.com/office/powerpoint/2010/main" val="39863202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Cardiovascular Conditions</a:t>
            </a:r>
            <a:r>
              <a:rPr lang="en-US" sz="2400" dirty="0"/>
              <a:t> </a:t>
            </a:r>
            <a:r>
              <a:rPr lang="en-US" sz="2400" dirty="0" smtClean="0"/>
              <a:t>(9 </a:t>
            </a:r>
            <a:r>
              <a:rPr lang="en-US" sz="2400" dirty="0"/>
              <a:t>of 13)</a:t>
            </a:r>
            <a:endParaRPr lang="en-US" dirty="0">
              <a:solidFill>
                <a:srgbClr val="FF0000"/>
              </a:solidFill>
            </a:endParaRPr>
          </a:p>
        </p:txBody>
      </p:sp>
      <p:sp>
        <p:nvSpPr>
          <p:cNvPr id="3" name="Content Placeholder 2"/>
          <p:cNvSpPr>
            <a:spLocks noGrp="1"/>
          </p:cNvSpPr>
          <p:nvPr>
            <p:ph idx="1"/>
          </p:nvPr>
        </p:nvSpPr>
        <p:spPr/>
        <p:txBody>
          <a:bodyPr/>
          <a:lstStyle/>
          <a:p>
            <a:r>
              <a:rPr lang="en-US" dirty="0"/>
              <a:t>CHF (cont’d)</a:t>
            </a:r>
          </a:p>
          <a:p>
            <a:pPr lvl="1"/>
            <a:r>
              <a:rPr lang="en-US" dirty="0"/>
              <a:t>Education</a:t>
            </a:r>
          </a:p>
          <a:p>
            <a:pPr lvl="2"/>
            <a:r>
              <a:rPr lang="en-US" dirty="0"/>
              <a:t>Many resources </a:t>
            </a:r>
            <a:r>
              <a:rPr lang="en-US" dirty="0" smtClean="0"/>
              <a:t>are available </a:t>
            </a:r>
            <a:r>
              <a:rPr lang="en-US" dirty="0"/>
              <a:t>online from the American Heart Association (AHA) and </a:t>
            </a:r>
            <a:r>
              <a:rPr lang="en-US" dirty="0" smtClean="0"/>
              <a:t>hospitals.</a:t>
            </a:r>
            <a:endParaRPr lang="en-US" dirty="0"/>
          </a:p>
          <a:p>
            <a:pPr lvl="2"/>
            <a:r>
              <a:rPr lang="en-US" dirty="0"/>
              <a:t>Stoplight action plan: classify symptoms as red, yellow, or green</a:t>
            </a:r>
          </a:p>
        </p:txBody>
      </p:sp>
    </p:spTree>
    <p:extLst>
      <p:ext uri="{BB962C8B-B14F-4D97-AF65-F5344CB8AC3E}">
        <p14:creationId xmlns:p14="http://schemas.microsoft.com/office/powerpoint/2010/main" val="18237192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Cardiovascular Conditions</a:t>
            </a:r>
            <a:r>
              <a:rPr lang="en-US" sz="2400" dirty="0"/>
              <a:t> </a:t>
            </a:r>
            <a:r>
              <a:rPr lang="en-US" sz="2400" dirty="0" smtClean="0"/>
              <a:t>(10 </a:t>
            </a:r>
            <a:r>
              <a:rPr lang="en-US" sz="2400" dirty="0"/>
              <a:t>of 13)</a:t>
            </a:r>
            <a:endParaRPr lang="en-US" dirty="0">
              <a:solidFill>
                <a:srgbClr val="FF0000"/>
              </a:solidFill>
            </a:endParaRPr>
          </a:p>
        </p:txBody>
      </p:sp>
      <p:sp>
        <p:nvSpPr>
          <p:cNvPr id="3" name="Content Placeholder 2"/>
          <p:cNvSpPr>
            <a:spLocks noGrp="1"/>
          </p:cNvSpPr>
          <p:nvPr>
            <p:ph idx="1"/>
          </p:nvPr>
        </p:nvSpPr>
        <p:spPr>
          <a:xfrm>
            <a:off x="685800" y="1524000"/>
            <a:ext cx="7772400" cy="4800600"/>
          </a:xfrm>
        </p:spPr>
        <p:txBody>
          <a:bodyPr/>
          <a:lstStyle/>
          <a:p>
            <a:r>
              <a:rPr lang="en-US" dirty="0"/>
              <a:t>Hypertension</a:t>
            </a:r>
          </a:p>
          <a:p>
            <a:pPr lvl="1"/>
            <a:r>
              <a:rPr lang="en-US" dirty="0"/>
              <a:t>Systolic blood pressure greater than 140 mm Hg</a:t>
            </a:r>
          </a:p>
          <a:p>
            <a:pPr lvl="1"/>
            <a:r>
              <a:rPr lang="en-US" dirty="0"/>
              <a:t>Diastolic pressure greater than 90 mm Hg</a:t>
            </a:r>
          </a:p>
          <a:p>
            <a:r>
              <a:rPr lang="en-US" dirty="0"/>
              <a:t>Can stem from:</a:t>
            </a:r>
          </a:p>
          <a:p>
            <a:pPr lvl="1"/>
            <a:r>
              <a:rPr lang="en-US" dirty="0"/>
              <a:t>Cardiovascular, renal, hepatic, neurologic diseases</a:t>
            </a:r>
          </a:p>
        </p:txBody>
      </p:sp>
    </p:spTree>
    <p:extLst>
      <p:ext uri="{BB962C8B-B14F-4D97-AF65-F5344CB8AC3E}">
        <p14:creationId xmlns:p14="http://schemas.microsoft.com/office/powerpoint/2010/main" val="29081935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US" dirty="0"/>
              <a:t>Common Cardiovascular Conditions</a:t>
            </a:r>
            <a:r>
              <a:rPr lang="en-US" sz="2400" dirty="0"/>
              <a:t> (</a:t>
            </a:r>
            <a:r>
              <a:rPr lang="en-US" sz="2400" dirty="0" smtClean="0"/>
              <a:t>11 </a:t>
            </a:r>
            <a:r>
              <a:rPr lang="en-US" sz="2400" dirty="0"/>
              <a:t>of 13)</a:t>
            </a:r>
            <a:endParaRPr lang="en-US" sz="2800" b="0" dirty="0">
              <a:solidFill>
                <a:srgbClr val="FF0000"/>
              </a:solidFill>
            </a:endParaRPr>
          </a:p>
        </p:txBody>
      </p:sp>
      <p:sp>
        <p:nvSpPr>
          <p:cNvPr id="1029" name="Content Placeholder 2"/>
          <p:cNvSpPr>
            <a:spLocks noGrp="1"/>
          </p:cNvSpPr>
          <p:nvPr>
            <p:ph type="body" idx="1"/>
          </p:nvPr>
        </p:nvSpPr>
        <p:spPr>
          <a:xfrm>
            <a:off x="4953000" y="1447800"/>
            <a:ext cx="3886200" cy="4800600"/>
          </a:xfrm>
        </p:spPr>
        <p:txBody>
          <a:bodyPr rIns="228600"/>
          <a:lstStyle/>
          <a:p>
            <a:pPr>
              <a:spcBef>
                <a:spcPct val="35000"/>
              </a:spcBef>
            </a:pPr>
            <a:r>
              <a:rPr lang="en-US" altLang="en-US" dirty="0"/>
              <a:t>Hypertension (cont’d)</a:t>
            </a:r>
          </a:p>
          <a:p>
            <a:pPr lvl="1">
              <a:spcBef>
                <a:spcPct val="35000"/>
              </a:spcBef>
            </a:pPr>
            <a:r>
              <a:rPr lang="en-US" altLang="en-US" dirty="0"/>
              <a:t>Monitoring</a:t>
            </a:r>
          </a:p>
          <a:p>
            <a:pPr lvl="2">
              <a:spcBef>
                <a:spcPct val="35000"/>
              </a:spcBef>
            </a:pPr>
            <a:r>
              <a:rPr lang="en-US" altLang="en-US" dirty="0"/>
              <a:t>Obtain full set of vital signs</a:t>
            </a:r>
          </a:p>
          <a:p>
            <a:pPr lvl="2">
              <a:spcBef>
                <a:spcPct val="35000"/>
              </a:spcBef>
            </a:pPr>
            <a:r>
              <a:rPr lang="en-US" altLang="en-US" dirty="0"/>
              <a:t>Measure blood pressure on both arms</a:t>
            </a:r>
          </a:p>
        </p:txBody>
      </p:sp>
      <p:pic>
        <p:nvPicPr>
          <p:cNvPr id="4098" name="Picture 2" descr="\\10.1.1.17\productions\ART\ART PROCESS\PPT Projects\AAOS_ITK_PPT_164288\JPEG FILES\Chapter 15\9781284212785_CH15_FIGF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340" y="2133600"/>
            <a:ext cx="4237460" cy="2819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5"/>
          <p:cNvSpPr txBox="1"/>
          <p:nvPr/>
        </p:nvSpPr>
        <p:spPr>
          <a:xfrm>
            <a:off x="609600" y="4953000"/>
            <a:ext cx="4495800" cy="230832"/>
          </a:xfrm>
          <a:prstGeom prst="rect">
            <a:avLst/>
          </a:prstGeom>
          <a:noFill/>
        </p:spPr>
        <p:txBody>
          <a:bodyPr wrap="square" rtlCol="0">
            <a:spAutoFit/>
          </a:bodyPr>
          <a:lstStyle>
            <a:defPPr>
              <a:defRPr lang="en-US"/>
            </a:defPPr>
            <a:lvl1pPr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1pPr>
            <a:lvl2pPr marL="4572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2pPr>
            <a:lvl3pPr marL="9144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3pPr>
            <a:lvl4pPr marL="13716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4pPr>
            <a:lvl5pPr marL="18288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9pPr>
          </a:lstStyle>
          <a:p>
            <a:pPr algn="l"/>
            <a:r>
              <a:rPr lang="en-US" sz="900" dirty="0">
                <a:solidFill>
                  <a:schemeClr val="bg1">
                    <a:lumMod val="75000"/>
                  </a:schemeClr>
                </a:solidFill>
                <a:latin typeface="+mj-lt"/>
              </a:rPr>
              <a:t>© Jones &amp; Bartlett Learning.</a:t>
            </a:r>
          </a:p>
        </p:txBody>
      </p:sp>
    </p:spTree>
    <p:extLst>
      <p:ext uri="{BB962C8B-B14F-4D97-AF65-F5344CB8AC3E}">
        <p14:creationId xmlns:p14="http://schemas.microsoft.com/office/powerpoint/2010/main" val="34761397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Cardiovascular Conditions</a:t>
            </a:r>
            <a:r>
              <a:rPr lang="en-US" sz="2400" dirty="0"/>
              <a:t> (</a:t>
            </a:r>
            <a:r>
              <a:rPr lang="en-US" sz="2400" dirty="0" smtClean="0"/>
              <a:t>12 </a:t>
            </a:r>
            <a:r>
              <a:rPr lang="en-US" sz="2400" dirty="0"/>
              <a:t>of 13)</a:t>
            </a:r>
            <a:endParaRPr lang="en-US" dirty="0">
              <a:solidFill>
                <a:srgbClr val="FF0000"/>
              </a:solidFill>
            </a:endParaRPr>
          </a:p>
        </p:txBody>
      </p:sp>
      <p:sp>
        <p:nvSpPr>
          <p:cNvPr id="3" name="Content Placeholder 2"/>
          <p:cNvSpPr>
            <a:spLocks noGrp="1"/>
          </p:cNvSpPr>
          <p:nvPr>
            <p:ph idx="1"/>
          </p:nvPr>
        </p:nvSpPr>
        <p:spPr>
          <a:xfrm>
            <a:off x="685800" y="1524000"/>
            <a:ext cx="7772400" cy="4800600"/>
          </a:xfrm>
        </p:spPr>
        <p:txBody>
          <a:bodyPr/>
          <a:lstStyle/>
          <a:p>
            <a:r>
              <a:rPr lang="en-US" altLang="en-US" dirty="0"/>
              <a:t>Hypertension (cont’d)</a:t>
            </a:r>
          </a:p>
          <a:p>
            <a:pPr lvl="1"/>
            <a:r>
              <a:rPr lang="en-US" dirty="0"/>
              <a:t>Management </a:t>
            </a:r>
          </a:p>
          <a:p>
            <a:pPr lvl="1"/>
            <a:r>
              <a:rPr lang="en-US" dirty="0"/>
              <a:t>Follow plan of care and ensure compliance with:</a:t>
            </a:r>
          </a:p>
          <a:p>
            <a:pPr lvl="2"/>
            <a:r>
              <a:rPr lang="en-US" dirty="0"/>
              <a:t>Medications</a:t>
            </a:r>
          </a:p>
          <a:p>
            <a:pPr lvl="2"/>
            <a:r>
              <a:rPr lang="en-US" dirty="0"/>
              <a:t>Diet </a:t>
            </a:r>
          </a:p>
          <a:p>
            <a:pPr lvl="2"/>
            <a:r>
              <a:rPr lang="en-US" dirty="0"/>
              <a:t>Exercise plans</a:t>
            </a:r>
          </a:p>
        </p:txBody>
      </p:sp>
    </p:spTree>
    <p:extLst>
      <p:ext uri="{BB962C8B-B14F-4D97-AF65-F5344CB8AC3E}">
        <p14:creationId xmlns:p14="http://schemas.microsoft.com/office/powerpoint/2010/main" val="19261057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Cardiovascular Conditions</a:t>
            </a:r>
            <a:r>
              <a:rPr lang="en-US" sz="2400" dirty="0"/>
              <a:t> (</a:t>
            </a:r>
            <a:r>
              <a:rPr lang="en-US" sz="2400" dirty="0" smtClean="0"/>
              <a:t>13 </a:t>
            </a:r>
            <a:r>
              <a:rPr lang="en-US" sz="2400" dirty="0"/>
              <a:t>of 13)</a:t>
            </a:r>
            <a:endParaRPr lang="en-US" dirty="0">
              <a:solidFill>
                <a:srgbClr val="FF0000"/>
              </a:solidFill>
            </a:endParaRPr>
          </a:p>
        </p:txBody>
      </p:sp>
      <p:sp>
        <p:nvSpPr>
          <p:cNvPr id="3" name="Content Placeholder 2"/>
          <p:cNvSpPr>
            <a:spLocks noGrp="1"/>
          </p:cNvSpPr>
          <p:nvPr>
            <p:ph idx="1"/>
          </p:nvPr>
        </p:nvSpPr>
        <p:spPr>
          <a:xfrm>
            <a:off x="685800" y="1524000"/>
            <a:ext cx="7772400" cy="4800600"/>
          </a:xfrm>
        </p:spPr>
        <p:txBody>
          <a:bodyPr/>
          <a:lstStyle/>
          <a:p>
            <a:r>
              <a:rPr lang="en-US" altLang="en-US" dirty="0"/>
              <a:t>Hypertension (cont’d)</a:t>
            </a:r>
          </a:p>
          <a:p>
            <a:pPr lvl="1"/>
            <a:r>
              <a:rPr lang="en-US" dirty="0"/>
              <a:t>Education</a:t>
            </a:r>
          </a:p>
          <a:p>
            <a:pPr lvl="2"/>
            <a:r>
              <a:rPr lang="en-US" dirty="0"/>
              <a:t>Dietary changes, exercise, reduction in alcohol consumption</a:t>
            </a:r>
          </a:p>
          <a:p>
            <a:pPr lvl="2"/>
            <a:r>
              <a:rPr lang="en-US" dirty="0"/>
              <a:t>Teach patient to take blood pressure readings</a:t>
            </a:r>
          </a:p>
          <a:p>
            <a:pPr lvl="2"/>
            <a:r>
              <a:rPr lang="en-US" dirty="0"/>
              <a:t>Goal blood </a:t>
            </a:r>
            <a:r>
              <a:rPr lang="en-US" dirty="0" smtClean="0"/>
              <a:t>pressure with medication</a:t>
            </a:r>
            <a:endParaRPr lang="en-US" dirty="0"/>
          </a:p>
          <a:p>
            <a:pPr lvl="1"/>
            <a:endParaRPr lang="en-US" dirty="0"/>
          </a:p>
        </p:txBody>
      </p:sp>
    </p:spTree>
    <p:extLst>
      <p:ext uri="{BB962C8B-B14F-4D97-AF65-F5344CB8AC3E}">
        <p14:creationId xmlns:p14="http://schemas.microsoft.com/office/powerpoint/2010/main" val="11118810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a:lnSpc>
                <a:spcPct val="85000"/>
              </a:lnSpc>
              <a:defRPr/>
            </a:pPr>
            <a:r>
              <a:rPr lang="en-US" dirty="0"/>
              <a:t>Introduction</a:t>
            </a:r>
            <a:r>
              <a:rPr lang="en-US" sz="2400" dirty="0"/>
              <a:t> (1 of 2)</a:t>
            </a:r>
          </a:p>
        </p:txBody>
      </p:sp>
      <p:sp>
        <p:nvSpPr>
          <p:cNvPr id="7171" name="Content Placeholder 2"/>
          <p:cNvSpPr>
            <a:spLocks noGrp="1"/>
          </p:cNvSpPr>
          <p:nvPr>
            <p:ph type="body" idx="1"/>
          </p:nvPr>
        </p:nvSpPr>
        <p:spPr/>
        <p:txBody>
          <a:bodyPr rIns="228600"/>
          <a:lstStyle/>
          <a:p>
            <a:pPr>
              <a:spcBef>
                <a:spcPct val="35000"/>
              </a:spcBef>
            </a:pPr>
            <a:r>
              <a:rPr lang="en-US" altLang="en-US" dirty="0"/>
              <a:t>Chronic disease</a:t>
            </a:r>
          </a:p>
          <a:p>
            <a:pPr lvl="1">
              <a:spcBef>
                <a:spcPct val="35000"/>
              </a:spcBef>
            </a:pPr>
            <a:r>
              <a:rPr lang="en-US" altLang="en-US" dirty="0"/>
              <a:t>Medical or psychological condition that is recurrent for more than 3 to 6 months</a:t>
            </a:r>
          </a:p>
          <a:p>
            <a:pPr lvl="2">
              <a:spcBef>
                <a:spcPct val="35000"/>
              </a:spcBef>
            </a:pPr>
            <a:r>
              <a:rPr lang="en-US" altLang="en-US" dirty="0"/>
              <a:t>May not be “curable”</a:t>
            </a:r>
          </a:p>
          <a:p>
            <a:pPr lvl="2">
              <a:spcBef>
                <a:spcPct val="35000"/>
              </a:spcBef>
            </a:pPr>
            <a:r>
              <a:rPr lang="en-US" altLang="en-US" dirty="0" smtClean="0"/>
              <a:t>Managed </a:t>
            </a:r>
            <a:r>
              <a:rPr lang="en-US" altLang="en-US" dirty="0"/>
              <a:t>over time</a:t>
            </a:r>
          </a:p>
          <a:p>
            <a:pPr lvl="2">
              <a:spcBef>
                <a:spcPct val="35000"/>
              </a:spcBef>
            </a:pPr>
            <a:r>
              <a:rPr lang="en-US" altLang="en-US" dirty="0"/>
              <a:t>Examples: </a:t>
            </a:r>
            <a:r>
              <a:rPr lang="en-US" altLang="en-US" dirty="0" smtClean="0"/>
              <a:t>osteoarthritis</a:t>
            </a:r>
            <a:r>
              <a:rPr lang="en-US" altLang="en-US" dirty="0"/>
              <a:t>, </a:t>
            </a:r>
            <a:r>
              <a:rPr lang="en-US" altLang="en-US" dirty="0" smtClean="0"/>
              <a:t>depression</a:t>
            </a:r>
            <a:r>
              <a:rPr lang="en-US" altLang="en-US" dirty="0"/>
              <a:t>, </a:t>
            </a:r>
            <a:r>
              <a:rPr lang="en-US" altLang="en-US" dirty="0" smtClean="0"/>
              <a:t>diabetes</a:t>
            </a:r>
            <a:endParaRPr lang="en-US" alt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US" dirty="0"/>
              <a:t>Common Respiratory Conditions</a:t>
            </a:r>
            <a:r>
              <a:rPr lang="en-US" sz="2400" dirty="0"/>
              <a:t> (1 of 10)</a:t>
            </a:r>
          </a:p>
        </p:txBody>
      </p:sp>
      <p:sp>
        <p:nvSpPr>
          <p:cNvPr id="1029" name="Content Placeholder 2"/>
          <p:cNvSpPr>
            <a:spLocks noGrp="1"/>
          </p:cNvSpPr>
          <p:nvPr>
            <p:ph type="body" idx="1"/>
          </p:nvPr>
        </p:nvSpPr>
        <p:spPr>
          <a:xfrm>
            <a:off x="4495800" y="1371600"/>
            <a:ext cx="4267200" cy="4800600"/>
          </a:xfrm>
        </p:spPr>
        <p:txBody>
          <a:bodyPr rIns="228600"/>
          <a:lstStyle/>
          <a:p>
            <a:pPr>
              <a:spcBef>
                <a:spcPct val="35000"/>
              </a:spcBef>
            </a:pPr>
            <a:r>
              <a:rPr lang="en-US" altLang="en-US" dirty="0"/>
              <a:t>Asthma</a:t>
            </a:r>
          </a:p>
          <a:p>
            <a:pPr lvl="1">
              <a:spcBef>
                <a:spcPct val="35000"/>
              </a:spcBef>
            </a:pPr>
            <a:r>
              <a:rPr lang="en-US" altLang="en-US" dirty="0"/>
              <a:t>Chronic inflammatory process</a:t>
            </a:r>
          </a:p>
          <a:p>
            <a:pPr lvl="2">
              <a:spcBef>
                <a:spcPct val="35000"/>
              </a:spcBef>
            </a:pPr>
            <a:r>
              <a:rPr lang="en-US" altLang="en-US" dirty="0"/>
              <a:t>Reduces size of airway</a:t>
            </a:r>
          </a:p>
          <a:p>
            <a:pPr lvl="2">
              <a:spcBef>
                <a:spcPct val="35000"/>
              </a:spcBef>
            </a:pPr>
            <a:r>
              <a:rPr lang="en-US" altLang="en-US" dirty="0"/>
              <a:t>Limits airflow to bronchioles</a:t>
            </a:r>
          </a:p>
        </p:txBody>
      </p:sp>
      <p:pic>
        <p:nvPicPr>
          <p:cNvPr id="5124" name="Picture 4" descr="\\10.1.1.17\productions\ART\ART PROCESS\PPT Projects\AAOS_ITK_PPT_164288\JPEG FILES\Chapter 15\9781284212785_CH15_FIGF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30841"/>
            <a:ext cx="3696723" cy="36555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5"/>
          <p:cNvSpPr txBox="1"/>
          <p:nvPr/>
        </p:nvSpPr>
        <p:spPr>
          <a:xfrm>
            <a:off x="533400" y="5486400"/>
            <a:ext cx="4495800" cy="230832"/>
          </a:xfrm>
          <a:prstGeom prst="rect">
            <a:avLst/>
          </a:prstGeom>
          <a:noFill/>
        </p:spPr>
        <p:txBody>
          <a:bodyPr wrap="square" rtlCol="0">
            <a:spAutoFit/>
          </a:bodyPr>
          <a:lstStyle>
            <a:defPPr>
              <a:defRPr lang="en-US"/>
            </a:defPPr>
            <a:lvl1pPr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1pPr>
            <a:lvl2pPr marL="4572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2pPr>
            <a:lvl3pPr marL="9144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3pPr>
            <a:lvl4pPr marL="13716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4pPr>
            <a:lvl5pPr marL="18288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9pPr>
          </a:lstStyle>
          <a:p>
            <a:pPr algn="l"/>
            <a:r>
              <a:rPr lang="en-US" sz="900" dirty="0">
                <a:solidFill>
                  <a:schemeClr val="bg1">
                    <a:lumMod val="75000"/>
                  </a:schemeClr>
                </a:solidFill>
                <a:latin typeface="+mj-lt"/>
              </a:rPr>
              <a:t>© Jones &amp; Bartlett Learning.</a:t>
            </a:r>
          </a:p>
        </p:txBody>
      </p:sp>
    </p:spTree>
    <p:extLst>
      <p:ext uri="{BB962C8B-B14F-4D97-AF65-F5344CB8AC3E}">
        <p14:creationId xmlns:p14="http://schemas.microsoft.com/office/powerpoint/2010/main" val="42377384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Respiratory Conditions</a:t>
            </a:r>
            <a:r>
              <a:rPr lang="en-US" sz="2400" dirty="0"/>
              <a:t> </a:t>
            </a:r>
            <a:r>
              <a:rPr lang="en-US" sz="2400" dirty="0" smtClean="0"/>
              <a:t>(2 of </a:t>
            </a:r>
            <a:r>
              <a:rPr lang="en-US" sz="2400" dirty="0"/>
              <a:t>10)</a:t>
            </a:r>
            <a:endParaRPr lang="en-US" dirty="0"/>
          </a:p>
        </p:txBody>
      </p:sp>
      <p:sp>
        <p:nvSpPr>
          <p:cNvPr id="3" name="Content Placeholder 2"/>
          <p:cNvSpPr>
            <a:spLocks noGrp="1"/>
          </p:cNvSpPr>
          <p:nvPr>
            <p:ph idx="1"/>
          </p:nvPr>
        </p:nvSpPr>
        <p:spPr>
          <a:xfrm>
            <a:off x="685800" y="1447800"/>
            <a:ext cx="7772400" cy="4800600"/>
          </a:xfrm>
        </p:spPr>
        <p:txBody>
          <a:bodyPr/>
          <a:lstStyle/>
          <a:p>
            <a:r>
              <a:rPr lang="en-US" dirty="0"/>
              <a:t>Asthma (cont’d)</a:t>
            </a:r>
          </a:p>
          <a:p>
            <a:pPr lvl="1"/>
            <a:r>
              <a:rPr lang="en-US" dirty="0"/>
              <a:t>Patients may present with:</a:t>
            </a:r>
          </a:p>
          <a:p>
            <a:pPr lvl="2"/>
            <a:r>
              <a:rPr lang="en-US" dirty="0"/>
              <a:t>Expiratory wheezing</a:t>
            </a:r>
          </a:p>
          <a:p>
            <a:pPr lvl="2"/>
            <a:r>
              <a:rPr lang="en-US" dirty="0"/>
              <a:t>Coughing</a:t>
            </a:r>
          </a:p>
          <a:p>
            <a:pPr lvl="2"/>
            <a:r>
              <a:rPr lang="en-US" dirty="0"/>
              <a:t>Generalized shortness of breath</a:t>
            </a:r>
          </a:p>
          <a:p>
            <a:endParaRPr lang="en-US" dirty="0"/>
          </a:p>
        </p:txBody>
      </p:sp>
    </p:spTree>
    <p:extLst>
      <p:ext uri="{BB962C8B-B14F-4D97-AF65-F5344CB8AC3E}">
        <p14:creationId xmlns:p14="http://schemas.microsoft.com/office/powerpoint/2010/main" val="8651709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Respiratory Conditions</a:t>
            </a:r>
            <a:r>
              <a:rPr lang="en-US" sz="2400" dirty="0"/>
              <a:t> </a:t>
            </a:r>
            <a:r>
              <a:rPr lang="en-US" sz="2400" dirty="0" smtClean="0"/>
              <a:t>(3 </a:t>
            </a:r>
            <a:r>
              <a:rPr lang="en-US" sz="2400" dirty="0"/>
              <a:t>of 10)</a:t>
            </a:r>
            <a:endParaRPr lang="en-US" dirty="0"/>
          </a:p>
        </p:txBody>
      </p:sp>
      <p:sp>
        <p:nvSpPr>
          <p:cNvPr id="3" name="Content Placeholder 2"/>
          <p:cNvSpPr>
            <a:spLocks noGrp="1"/>
          </p:cNvSpPr>
          <p:nvPr>
            <p:ph idx="1"/>
          </p:nvPr>
        </p:nvSpPr>
        <p:spPr>
          <a:xfrm>
            <a:off x="685800" y="1447800"/>
            <a:ext cx="7772400" cy="4800600"/>
          </a:xfrm>
        </p:spPr>
        <p:txBody>
          <a:bodyPr/>
          <a:lstStyle/>
          <a:p>
            <a:r>
              <a:rPr lang="en-US" dirty="0"/>
              <a:t>Asthma (cont’d)</a:t>
            </a:r>
          </a:p>
          <a:p>
            <a:pPr lvl="1"/>
            <a:r>
              <a:rPr lang="en-US" dirty="0"/>
              <a:t>Monitoring</a:t>
            </a:r>
          </a:p>
          <a:p>
            <a:pPr lvl="2"/>
            <a:r>
              <a:rPr lang="en-US" dirty="0"/>
              <a:t>Do a thorough</a:t>
            </a:r>
            <a:r>
              <a:rPr lang="en-US" dirty="0" smtClean="0"/>
              <a:t> </a:t>
            </a:r>
            <a:r>
              <a:rPr lang="en-US" dirty="0"/>
              <a:t>examination of the patient’s respiratory system and the </a:t>
            </a:r>
            <a:r>
              <a:rPr lang="en-US" dirty="0" smtClean="0"/>
              <a:t>environment.</a:t>
            </a:r>
            <a:endParaRPr lang="en-US" dirty="0"/>
          </a:p>
          <a:p>
            <a:pPr lvl="2"/>
            <a:r>
              <a:rPr lang="en-US" dirty="0"/>
              <a:t>Effective monitoring and thorough assessments will decrease need for aggressive </a:t>
            </a:r>
            <a:r>
              <a:rPr lang="en-US" dirty="0" smtClean="0"/>
              <a:t>treatment.</a:t>
            </a:r>
            <a:endParaRPr lang="en-US" dirty="0"/>
          </a:p>
          <a:p>
            <a:endParaRPr lang="en-US" dirty="0"/>
          </a:p>
        </p:txBody>
      </p:sp>
    </p:spTree>
    <p:extLst>
      <p:ext uri="{BB962C8B-B14F-4D97-AF65-F5344CB8AC3E}">
        <p14:creationId xmlns:p14="http://schemas.microsoft.com/office/powerpoint/2010/main" val="14731548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Respiratory Conditions</a:t>
            </a:r>
            <a:r>
              <a:rPr lang="en-US" sz="2400" dirty="0"/>
              <a:t> </a:t>
            </a:r>
            <a:r>
              <a:rPr lang="en-US" sz="2400" dirty="0" smtClean="0"/>
              <a:t>(4 </a:t>
            </a:r>
            <a:r>
              <a:rPr lang="en-US" sz="2400" dirty="0"/>
              <a:t>of 10)</a:t>
            </a:r>
            <a:endParaRPr lang="en-US" dirty="0"/>
          </a:p>
        </p:txBody>
      </p:sp>
      <p:sp>
        <p:nvSpPr>
          <p:cNvPr id="3" name="Content Placeholder 2"/>
          <p:cNvSpPr>
            <a:spLocks noGrp="1"/>
          </p:cNvSpPr>
          <p:nvPr>
            <p:ph idx="1"/>
          </p:nvPr>
        </p:nvSpPr>
        <p:spPr/>
        <p:txBody>
          <a:bodyPr/>
          <a:lstStyle/>
          <a:p>
            <a:r>
              <a:rPr lang="en-US" dirty="0"/>
              <a:t>Asthma (cont’d)</a:t>
            </a:r>
          </a:p>
          <a:p>
            <a:pPr lvl="1"/>
            <a:r>
              <a:rPr lang="en-US" dirty="0"/>
              <a:t>Management</a:t>
            </a:r>
          </a:p>
          <a:p>
            <a:pPr lvl="2"/>
            <a:r>
              <a:rPr lang="en-US" dirty="0"/>
              <a:t>Control factors that contribute to severity (allergens, irritants)</a:t>
            </a:r>
          </a:p>
          <a:p>
            <a:pPr lvl="2"/>
            <a:r>
              <a:rPr lang="en-US" dirty="0"/>
              <a:t>Monitor respiratory status with objective measures of lung function</a:t>
            </a:r>
          </a:p>
          <a:p>
            <a:pPr lvl="2"/>
            <a:r>
              <a:rPr lang="en-US" dirty="0"/>
              <a:t>Use pharmacologic therapy</a:t>
            </a:r>
          </a:p>
          <a:p>
            <a:pPr lvl="2"/>
            <a:r>
              <a:rPr lang="en-US" dirty="0"/>
              <a:t>Provide education for a partnership</a:t>
            </a:r>
          </a:p>
        </p:txBody>
      </p:sp>
    </p:spTree>
    <p:extLst>
      <p:ext uri="{BB962C8B-B14F-4D97-AF65-F5344CB8AC3E}">
        <p14:creationId xmlns:p14="http://schemas.microsoft.com/office/powerpoint/2010/main" val="7600825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Respiratory Conditions</a:t>
            </a:r>
            <a:r>
              <a:rPr lang="en-US" sz="2400" dirty="0"/>
              <a:t> </a:t>
            </a:r>
            <a:r>
              <a:rPr lang="en-US" sz="2400" dirty="0" smtClean="0"/>
              <a:t>(5 </a:t>
            </a:r>
            <a:r>
              <a:rPr lang="en-US" sz="2400" dirty="0"/>
              <a:t>of 10)</a:t>
            </a:r>
            <a:endParaRPr lang="en-US" dirty="0"/>
          </a:p>
        </p:txBody>
      </p:sp>
      <p:sp>
        <p:nvSpPr>
          <p:cNvPr id="3" name="Content Placeholder 2"/>
          <p:cNvSpPr>
            <a:spLocks noGrp="1"/>
          </p:cNvSpPr>
          <p:nvPr>
            <p:ph idx="1"/>
          </p:nvPr>
        </p:nvSpPr>
        <p:spPr>
          <a:xfrm>
            <a:off x="685800" y="1524000"/>
            <a:ext cx="7772400" cy="4800600"/>
          </a:xfrm>
        </p:spPr>
        <p:txBody>
          <a:bodyPr/>
          <a:lstStyle/>
          <a:p>
            <a:r>
              <a:rPr lang="en-US" dirty="0"/>
              <a:t>Asthma (cont’d)</a:t>
            </a:r>
          </a:p>
          <a:p>
            <a:pPr lvl="1"/>
            <a:r>
              <a:rPr lang="en-US" dirty="0"/>
              <a:t>Education</a:t>
            </a:r>
          </a:p>
          <a:p>
            <a:pPr lvl="2"/>
            <a:r>
              <a:rPr lang="en-US" dirty="0"/>
              <a:t>Establish goals based on plan of care</a:t>
            </a:r>
          </a:p>
          <a:p>
            <a:pPr lvl="2"/>
            <a:r>
              <a:rPr lang="en-US" dirty="0"/>
              <a:t>Educate patient on implementing a self-monitoring system or stoplight action plan</a:t>
            </a:r>
          </a:p>
        </p:txBody>
      </p:sp>
    </p:spTree>
    <p:extLst>
      <p:ext uri="{BB962C8B-B14F-4D97-AF65-F5344CB8AC3E}">
        <p14:creationId xmlns:p14="http://schemas.microsoft.com/office/powerpoint/2010/main" val="27687346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US" dirty="0"/>
              <a:t>Common Respiratory Conditions</a:t>
            </a:r>
            <a:r>
              <a:rPr lang="en-US" sz="2400" dirty="0"/>
              <a:t> </a:t>
            </a:r>
            <a:r>
              <a:rPr lang="en-US" sz="2400" dirty="0" smtClean="0"/>
              <a:t>(6 </a:t>
            </a:r>
            <a:r>
              <a:rPr lang="en-US" sz="2400" dirty="0"/>
              <a:t>of 10)</a:t>
            </a:r>
            <a:endParaRPr lang="en-US" sz="2800" b="0" dirty="0"/>
          </a:p>
        </p:txBody>
      </p:sp>
      <p:sp>
        <p:nvSpPr>
          <p:cNvPr id="1029" name="Content Placeholder 2"/>
          <p:cNvSpPr>
            <a:spLocks noGrp="1"/>
          </p:cNvSpPr>
          <p:nvPr>
            <p:ph type="body" idx="1"/>
          </p:nvPr>
        </p:nvSpPr>
        <p:spPr>
          <a:xfrm>
            <a:off x="304800" y="1524000"/>
            <a:ext cx="3886200" cy="4800600"/>
          </a:xfrm>
        </p:spPr>
        <p:txBody>
          <a:bodyPr rIns="228600"/>
          <a:lstStyle/>
          <a:p>
            <a:pPr>
              <a:spcBef>
                <a:spcPct val="35000"/>
              </a:spcBef>
            </a:pPr>
            <a:r>
              <a:rPr lang="en-US" altLang="en-US" dirty="0"/>
              <a:t>Chronic obstructive pulmonary disease (COPD)</a:t>
            </a:r>
          </a:p>
          <a:p>
            <a:pPr lvl="1">
              <a:spcBef>
                <a:spcPct val="35000"/>
              </a:spcBef>
            </a:pPr>
            <a:r>
              <a:rPr lang="en-US" altLang="en-US" dirty="0"/>
              <a:t>Chronic inflammation</a:t>
            </a:r>
          </a:p>
          <a:p>
            <a:pPr lvl="1">
              <a:spcBef>
                <a:spcPct val="35000"/>
              </a:spcBef>
            </a:pPr>
            <a:r>
              <a:rPr lang="en-US" altLang="en-US" dirty="0"/>
              <a:t>Obstruction of the pulmonary tract</a:t>
            </a:r>
          </a:p>
        </p:txBody>
      </p:sp>
      <p:pic>
        <p:nvPicPr>
          <p:cNvPr id="6146" name="Picture 2" descr="\\10.1.1.17\productions\ART\ART PROCESS\PPT Projects\AAOS_ITK_PPT_164288\JPEG FILES\Chapter 15\9781284212785_CH15_FIGF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1" y="1905000"/>
            <a:ext cx="4114799" cy="28496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5"/>
          <p:cNvSpPr txBox="1"/>
          <p:nvPr/>
        </p:nvSpPr>
        <p:spPr>
          <a:xfrm>
            <a:off x="6934200" y="4800600"/>
            <a:ext cx="4495800" cy="230832"/>
          </a:xfrm>
          <a:prstGeom prst="rect">
            <a:avLst/>
          </a:prstGeom>
          <a:noFill/>
        </p:spPr>
        <p:txBody>
          <a:bodyPr wrap="square" rtlCol="0">
            <a:spAutoFit/>
          </a:bodyPr>
          <a:lstStyle>
            <a:defPPr>
              <a:defRPr lang="en-US"/>
            </a:defPPr>
            <a:lvl1pPr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1pPr>
            <a:lvl2pPr marL="4572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2pPr>
            <a:lvl3pPr marL="9144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3pPr>
            <a:lvl4pPr marL="13716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4pPr>
            <a:lvl5pPr marL="18288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9pPr>
          </a:lstStyle>
          <a:p>
            <a:pPr algn="l"/>
            <a:r>
              <a:rPr lang="en-US" sz="900" dirty="0">
                <a:solidFill>
                  <a:schemeClr val="bg1">
                    <a:lumMod val="75000"/>
                  </a:schemeClr>
                </a:solidFill>
                <a:latin typeface="+mj-lt"/>
              </a:rPr>
              <a:t>© Jones &amp; Bartlett Learning.</a:t>
            </a:r>
          </a:p>
        </p:txBody>
      </p:sp>
    </p:spTree>
    <p:extLst>
      <p:ext uri="{BB962C8B-B14F-4D97-AF65-F5344CB8AC3E}">
        <p14:creationId xmlns:p14="http://schemas.microsoft.com/office/powerpoint/2010/main" val="40070719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Respiratory Conditions</a:t>
            </a:r>
            <a:r>
              <a:rPr lang="en-US" sz="2400" dirty="0"/>
              <a:t> </a:t>
            </a:r>
            <a:r>
              <a:rPr lang="en-US" sz="2400" dirty="0" smtClean="0"/>
              <a:t>(7 </a:t>
            </a:r>
            <a:r>
              <a:rPr lang="en-US" sz="2400" dirty="0"/>
              <a:t>of 10)</a:t>
            </a:r>
            <a:endParaRPr lang="en-US" dirty="0"/>
          </a:p>
        </p:txBody>
      </p:sp>
      <p:sp>
        <p:nvSpPr>
          <p:cNvPr id="3" name="Content Placeholder 2"/>
          <p:cNvSpPr>
            <a:spLocks noGrp="1"/>
          </p:cNvSpPr>
          <p:nvPr>
            <p:ph idx="1"/>
          </p:nvPr>
        </p:nvSpPr>
        <p:spPr>
          <a:xfrm>
            <a:off x="685800" y="1524000"/>
            <a:ext cx="7772400" cy="4800600"/>
          </a:xfrm>
        </p:spPr>
        <p:txBody>
          <a:bodyPr/>
          <a:lstStyle/>
          <a:p>
            <a:r>
              <a:rPr lang="en-US" dirty="0"/>
              <a:t>COPD (cont’d)</a:t>
            </a:r>
          </a:p>
          <a:p>
            <a:pPr lvl="1"/>
            <a:r>
              <a:rPr lang="en-US" dirty="0"/>
              <a:t>Disease progresses slowly</a:t>
            </a:r>
          </a:p>
          <a:p>
            <a:pPr lvl="1"/>
            <a:r>
              <a:rPr lang="en-US" dirty="0"/>
              <a:t>Patients may not recognize worsening condition until breathing </a:t>
            </a:r>
            <a:r>
              <a:rPr lang="en-US" dirty="0" smtClean="0"/>
              <a:t>difficulty.</a:t>
            </a:r>
            <a:endParaRPr lang="en-US" dirty="0"/>
          </a:p>
          <a:p>
            <a:pPr lvl="1"/>
            <a:r>
              <a:rPr lang="en-US" dirty="0"/>
              <a:t>Third leading cause of death in the United States</a:t>
            </a:r>
          </a:p>
          <a:p>
            <a:pPr lvl="2"/>
            <a:r>
              <a:rPr lang="en-US" dirty="0"/>
              <a:t>15 million Americans diagnosed</a:t>
            </a:r>
          </a:p>
        </p:txBody>
      </p:sp>
    </p:spTree>
    <p:extLst>
      <p:ext uri="{BB962C8B-B14F-4D97-AF65-F5344CB8AC3E}">
        <p14:creationId xmlns:p14="http://schemas.microsoft.com/office/powerpoint/2010/main" val="29207842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Respiratory Conditions</a:t>
            </a:r>
            <a:r>
              <a:rPr lang="en-US" sz="2400" dirty="0"/>
              <a:t> </a:t>
            </a:r>
            <a:r>
              <a:rPr lang="en-US" sz="2400" dirty="0" smtClean="0"/>
              <a:t>(8 </a:t>
            </a:r>
            <a:r>
              <a:rPr lang="en-US" sz="2400" dirty="0"/>
              <a:t>of 10)</a:t>
            </a:r>
            <a:endParaRPr lang="en-US" dirty="0"/>
          </a:p>
        </p:txBody>
      </p:sp>
      <p:sp>
        <p:nvSpPr>
          <p:cNvPr id="3" name="Content Placeholder 2"/>
          <p:cNvSpPr>
            <a:spLocks noGrp="1"/>
          </p:cNvSpPr>
          <p:nvPr>
            <p:ph idx="1"/>
          </p:nvPr>
        </p:nvSpPr>
        <p:spPr>
          <a:xfrm>
            <a:off x="685800" y="1524000"/>
            <a:ext cx="7772400" cy="4800600"/>
          </a:xfrm>
        </p:spPr>
        <p:txBody>
          <a:bodyPr/>
          <a:lstStyle/>
          <a:p>
            <a:r>
              <a:rPr lang="en-US" dirty="0"/>
              <a:t>COPD (cont’d)</a:t>
            </a:r>
          </a:p>
          <a:p>
            <a:pPr lvl="1"/>
            <a:r>
              <a:rPr lang="en-US" dirty="0"/>
              <a:t>Monitoring</a:t>
            </a:r>
          </a:p>
          <a:p>
            <a:pPr lvl="2"/>
            <a:r>
              <a:rPr lang="en-US" dirty="0"/>
              <a:t>Perform full physical examination; pay close attention to respiratory system</a:t>
            </a:r>
          </a:p>
          <a:p>
            <a:pPr lvl="2"/>
            <a:r>
              <a:rPr lang="en-US" dirty="0"/>
              <a:t>Evaluate the patient’s “workload” (work of breathing) and lung sounds</a:t>
            </a:r>
          </a:p>
          <a:p>
            <a:pPr lvl="2"/>
            <a:r>
              <a:rPr lang="en-US" dirty="0"/>
              <a:t>Evaluate causes of change in status</a:t>
            </a:r>
          </a:p>
          <a:p>
            <a:pPr lvl="2"/>
            <a:endParaRPr lang="en-US" dirty="0"/>
          </a:p>
        </p:txBody>
      </p:sp>
    </p:spTree>
    <p:extLst>
      <p:ext uri="{BB962C8B-B14F-4D97-AF65-F5344CB8AC3E}">
        <p14:creationId xmlns:p14="http://schemas.microsoft.com/office/powerpoint/2010/main" val="21661122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Respiratory Conditions</a:t>
            </a:r>
            <a:r>
              <a:rPr lang="en-US" sz="2400" dirty="0"/>
              <a:t> </a:t>
            </a:r>
            <a:r>
              <a:rPr lang="en-US" sz="2400" dirty="0" smtClean="0"/>
              <a:t>(9 </a:t>
            </a:r>
            <a:r>
              <a:rPr lang="en-US" sz="2400" dirty="0"/>
              <a:t>of 10)</a:t>
            </a:r>
            <a:endParaRPr lang="en-US" dirty="0"/>
          </a:p>
        </p:txBody>
      </p:sp>
      <p:sp>
        <p:nvSpPr>
          <p:cNvPr id="3" name="Content Placeholder 2"/>
          <p:cNvSpPr>
            <a:spLocks noGrp="1"/>
          </p:cNvSpPr>
          <p:nvPr>
            <p:ph idx="1"/>
          </p:nvPr>
        </p:nvSpPr>
        <p:spPr>
          <a:xfrm>
            <a:off x="685800" y="1524000"/>
            <a:ext cx="7772400" cy="4800600"/>
          </a:xfrm>
        </p:spPr>
        <p:txBody>
          <a:bodyPr/>
          <a:lstStyle/>
          <a:p>
            <a:r>
              <a:rPr lang="en-US" dirty="0"/>
              <a:t>COPD (cont’d)</a:t>
            </a:r>
          </a:p>
          <a:p>
            <a:pPr lvl="1"/>
            <a:r>
              <a:rPr lang="en-US" dirty="0"/>
              <a:t>Management</a:t>
            </a:r>
          </a:p>
          <a:p>
            <a:pPr lvl="2"/>
            <a:r>
              <a:rPr lang="en-US" dirty="0"/>
              <a:t>Follow patient’s plan of care</a:t>
            </a:r>
          </a:p>
          <a:p>
            <a:pPr lvl="2"/>
            <a:r>
              <a:rPr lang="en-US" dirty="0"/>
              <a:t>Identify exacerbations early</a:t>
            </a:r>
          </a:p>
          <a:p>
            <a:pPr lvl="2"/>
            <a:r>
              <a:rPr lang="en-US" dirty="0"/>
              <a:t>Intervene at an early stage; prevent progression</a:t>
            </a:r>
          </a:p>
          <a:p>
            <a:pPr lvl="2"/>
            <a:r>
              <a:rPr lang="en-US" dirty="0"/>
              <a:t>Help the patient understand the need for smoking cessation</a:t>
            </a:r>
          </a:p>
          <a:p>
            <a:endParaRPr lang="en-US" dirty="0"/>
          </a:p>
        </p:txBody>
      </p:sp>
    </p:spTree>
    <p:extLst>
      <p:ext uri="{BB962C8B-B14F-4D97-AF65-F5344CB8AC3E}">
        <p14:creationId xmlns:p14="http://schemas.microsoft.com/office/powerpoint/2010/main" val="7695671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Respiratory Conditions</a:t>
            </a:r>
            <a:r>
              <a:rPr lang="en-US" sz="2400" dirty="0"/>
              <a:t> (</a:t>
            </a:r>
            <a:r>
              <a:rPr lang="en-US" sz="2400" dirty="0" smtClean="0"/>
              <a:t>10 </a:t>
            </a:r>
            <a:r>
              <a:rPr lang="en-US" sz="2400" dirty="0"/>
              <a:t>of 10)</a:t>
            </a:r>
            <a:endParaRPr lang="en-US" dirty="0"/>
          </a:p>
        </p:txBody>
      </p:sp>
      <p:sp>
        <p:nvSpPr>
          <p:cNvPr id="3" name="Content Placeholder 2"/>
          <p:cNvSpPr>
            <a:spLocks noGrp="1"/>
          </p:cNvSpPr>
          <p:nvPr>
            <p:ph idx="1"/>
          </p:nvPr>
        </p:nvSpPr>
        <p:spPr>
          <a:xfrm>
            <a:off x="685800" y="1524000"/>
            <a:ext cx="7772400" cy="4800600"/>
          </a:xfrm>
        </p:spPr>
        <p:txBody>
          <a:bodyPr/>
          <a:lstStyle/>
          <a:p>
            <a:r>
              <a:rPr lang="en-US" dirty="0"/>
              <a:t>COPD (cont’d)</a:t>
            </a:r>
          </a:p>
          <a:p>
            <a:pPr lvl="1"/>
            <a:r>
              <a:rPr lang="en-US" dirty="0"/>
              <a:t>Education</a:t>
            </a:r>
          </a:p>
          <a:p>
            <a:pPr lvl="2"/>
            <a:r>
              <a:rPr lang="en-US" dirty="0"/>
              <a:t>Tailor to the patient’s health literacy level</a:t>
            </a:r>
          </a:p>
          <a:p>
            <a:pPr lvl="2"/>
            <a:r>
              <a:rPr lang="en-US" dirty="0"/>
              <a:t>Discuss symptoms and experiences patient has had in the past; ways to manage yellow zone symptoms</a:t>
            </a:r>
          </a:p>
        </p:txBody>
      </p:sp>
    </p:spTree>
    <p:extLst>
      <p:ext uri="{BB962C8B-B14F-4D97-AF65-F5344CB8AC3E}">
        <p14:creationId xmlns:p14="http://schemas.microsoft.com/office/powerpoint/2010/main" val="33897492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r>
              <a:rPr lang="en-US" sz="2400" dirty="0"/>
              <a:t> </a:t>
            </a:r>
            <a:r>
              <a:rPr lang="en-US" sz="2400" dirty="0" smtClean="0"/>
              <a:t>(2 </a:t>
            </a:r>
            <a:r>
              <a:rPr lang="en-US" sz="2400" dirty="0"/>
              <a:t>of 2)</a:t>
            </a:r>
            <a:endParaRPr lang="en-US" sz="2800" dirty="0"/>
          </a:p>
        </p:txBody>
      </p:sp>
      <p:sp>
        <p:nvSpPr>
          <p:cNvPr id="3" name="Content Placeholder 2"/>
          <p:cNvSpPr>
            <a:spLocks noGrp="1"/>
          </p:cNvSpPr>
          <p:nvPr>
            <p:ph idx="1"/>
          </p:nvPr>
        </p:nvSpPr>
        <p:spPr/>
        <p:txBody>
          <a:bodyPr/>
          <a:lstStyle/>
          <a:p>
            <a:r>
              <a:rPr lang="en-US" dirty="0"/>
              <a:t>Community paramedics must be ready to:</a:t>
            </a:r>
          </a:p>
          <a:p>
            <a:pPr lvl="1"/>
            <a:r>
              <a:rPr lang="en-US" dirty="0"/>
              <a:t>Assess, monitor, and manage the patient to determine progress or a decline in health</a:t>
            </a:r>
          </a:p>
          <a:p>
            <a:pPr lvl="1"/>
            <a:r>
              <a:rPr lang="en-US" dirty="0"/>
              <a:t>Navigate the patient to outreach services</a:t>
            </a:r>
          </a:p>
          <a:p>
            <a:pPr lvl="1"/>
            <a:r>
              <a:rPr lang="en-US" dirty="0"/>
              <a:t>Provide support to the patient, family, caregivers</a:t>
            </a:r>
          </a:p>
        </p:txBody>
      </p:sp>
    </p:spTree>
    <p:extLst>
      <p:ext uri="{BB962C8B-B14F-4D97-AF65-F5344CB8AC3E}">
        <p14:creationId xmlns:p14="http://schemas.microsoft.com/office/powerpoint/2010/main" val="28084091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Gastrointestinal Conditions</a:t>
            </a:r>
            <a:r>
              <a:rPr lang="en-US" sz="2400" dirty="0"/>
              <a:t> (1 of 9)</a:t>
            </a:r>
          </a:p>
        </p:txBody>
      </p:sp>
      <p:sp>
        <p:nvSpPr>
          <p:cNvPr id="3" name="Content Placeholder 2"/>
          <p:cNvSpPr>
            <a:spLocks noGrp="1"/>
          </p:cNvSpPr>
          <p:nvPr>
            <p:ph idx="1"/>
          </p:nvPr>
        </p:nvSpPr>
        <p:spPr>
          <a:xfrm>
            <a:off x="685800" y="1524000"/>
            <a:ext cx="7772400" cy="4800600"/>
          </a:xfrm>
        </p:spPr>
        <p:txBody>
          <a:bodyPr/>
          <a:lstStyle/>
          <a:p>
            <a:r>
              <a:rPr lang="en-US" dirty="0"/>
              <a:t>Constipation</a:t>
            </a:r>
          </a:p>
          <a:p>
            <a:pPr lvl="1"/>
            <a:r>
              <a:rPr lang="en-US" dirty="0"/>
              <a:t>Inability to produce stool 3 or more times in a </a:t>
            </a:r>
            <a:r>
              <a:rPr lang="en-US" dirty="0" smtClean="0"/>
              <a:t>   7-day </a:t>
            </a:r>
            <a:r>
              <a:rPr lang="en-US" dirty="0"/>
              <a:t>time frame</a:t>
            </a:r>
          </a:p>
          <a:p>
            <a:pPr lvl="1"/>
            <a:r>
              <a:rPr lang="en-US" dirty="0"/>
              <a:t>Factors that influence constipation:</a:t>
            </a:r>
          </a:p>
          <a:p>
            <a:pPr lvl="2"/>
            <a:r>
              <a:rPr lang="en-US" dirty="0"/>
              <a:t>Stress</a:t>
            </a:r>
          </a:p>
          <a:p>
            <a:pPr lvl="2"/>
            <a:r>
              <a:rPr lang="en-US" dirty="0"/>
              <a:t>Travel</a:t>
            </a:r>
          </a:p>
          <a:p>
            <a:pPr lvl="2"/>
            <a:r>
              <a:rPr lang="en-US" dirty="0"/>
              <a:t>Pregnancy</a:t>
            </a:r>
          </a:p>
          <a:p>
            <a:pPr lvl="2"/>
            <a:r>
              <a:rPr lang="en-US" dirty="0"/>
              <a:t>Aging</a:t>
            </a:r>
          </a:p>
        </p:txBody>
      </p:sp>
    </p:spTree>
    <p:extLst>
      <p:ext uri="{BB962C8B-B14F-4D97-AF65-F5344CB8AC3E}">
        <p14:creationId xmlns:p14="http://schemas.microsoft.com/office/powerpoint/2010/main" val="42674613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Gastrointestinal Conditions</a:t>
            </a:r>
            <a:r>
              <a:rPr lang="en-US" sz="2400" dirty="0"/>
              <a:t> </a:t>
            </a:r>
            <a:r>
              <a:rPr lang="en-US" sz="2400" dirty="0" smtClean="0"/>
              <a:t>(2 </a:t>
            </a:r>
            <a:r>
              <a:rPr lang="en-US" sz="2400" dirty="0"/>
              <a:t>of 9)</a:t>
            </a:r>
            <a:endParaRPr lang="en-US" dirty="0"/>
          </a:p>
        </p:txBody>
      </p:sp>
      <p:sp>
        <p:nvSpPr>
          <p:cNvPr id="3" name="Content Placeholder 2"/>
          <p:cNvSpPr>
            <a:spLocks noGrp="1"/>
          </p:cNvSpPr>
          <p:nvPr>
            <p:ph idx="1"/>
          </p:nvPr>
        </p:nvSpPr>
        <p:spPr>
          <a:xfrm>
            <a:off x="685800" y="1524000"/>
            <a:ext cx="7772400" cy="4800600"/>
          </a:xfrm>
        </p:spPr>
        <p:txBody>
          <a:bodyPr/>
          <a:lstStyle/>
          <a:p>
            <a:r>
              <a:rPr lang="en-US" dirty="0"/>
              <a:t>Constipation (cont’d)</a:t>
            </a:r>
          </a:p>
          <a:p>
            <a:pPr lvl="1"/>
            <a:r>
              <a:rPr lang="en-US" dirty="0"/>
              <a:t>Monitoring</a:t>
            </a:r>
          </a:p>
          <a:p>
            <a:pPr lvl="1"/>
            <a:r>
              <a:rPr lang="en-US" dirty="0"/>
              <a:t>Speak with your patients about their normal passage of stool and ask </a:t>
            </a:r>
            <a:r>
              <a:rPr lang="en-US" dirty="0" smtClean="0"/>
              <a:t>questions.</a:t>
            </a:r>
            <a:endParaRPr lang="en-US" dirty="0"/>
          </a:p>
          <a:p>
            <a:pPr lvl="2"/>
            <a:r>
              <a:rPr lang="en-US" dirty="0"/>
              <a:t>“How often do you have a stool?”</a:t>
            </a:r>
          </a:p>
          <a:p>
            <a:pPr lvl="2"/>
            <a:r>
              <a:rPr lang="en-US" dirty="0"/>
              <a:t>“Can you describe the stool for me?”</a:t>
            </a:r>
          </a:p>
        </p:txBody>
      </p:sp>
    </p:spTree>
    <p:extLst>
      <p:ext uri="{BB962C8B-B14F-4D97-AF65-F5344CB8AC3E}">
        <p14:creationId xmlns:p14="http://schemas.microsoft.com/office/powerpoint/2010/main" val="38933547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US" dirty="0"/>
              <a:t>Common Gastrointestinal Conditions</a:t>
            </a:r>
            <a:r>
              <a:rPr lang="en-US" sz="2400" dirty="0"/>
              <a:t> </a:t>
            </a:r>
            <a:r>
              <a:rPr lang="en-US" sz="2400" dirty="0" smtClean="0"/>
              <a:t>(3 </a:t>
            </a:r>
            <a:r>
              <a:rPr lang="en-US" sz="2400" dirty="0"/>
              <a:t>of 9)</a:t>
            </a:r>
            <a:endParaRPr lang="en-US" sz="2800" b="0" dirty="0"/>
          </a:p>
        </p:txBody>
      </p:sp>
      <p:sp>
        <p:nvSpPr>
          <p:cNvPr id="1029" name="Content Placeholder 2"/>
          <p:cNvSpPr>
            <a:spLocks noGrp="1"/>
          </p:cNvSpPr>
          <p:nvPr>
            <p:ph type="body" idx="1"/>
          </p:nvPr>
        </p:nvSpPr>
        <p:spPr>
          <a:xfrm>
            <a:off x="4953000" y="1447800"/>
            <a:ext cx="3886200" cy="4800600"/>
          </a:xfrm>
        </p:spPr>
        <p:txBody>
          <a:bodyPr rIns="228600"/>
          <a:lstStyle/>
          <a:p>
            <a:pPr>
              <a:spcBef>
                <a:spcPct val="35000"/>
              </a:spcBef>
            </a:pPr>
            <a:r>
              <a:rPr lang="en-US" dirty="0"/>
              <a:t>Constipation (cont’d)</a:t>
            </a:r>
            <a:endParaRPr lang="en-US" altLang="en-US" dirty="0"/>
          </a:p>
          <a:p>
            <a:pPr lvl="1">
              <a:spcBef>
                <a:spcPct val="35000"/>
              </a:spcBef>
            </a:pPr>
            <a:r>
              <a:rPr lang="en-US" altLang="en-US" dirty="0"/>
              <a:t>Talk of frequency, consistency, straining</a:t>
            </a:r>
          </a:p>
          <a:p>
            <a:pPr lvl="1">
              <a:spcBef>
                <a:spcPct val="35000"/>
              </a:spcBef>
            </a:pPr>
            <a:r>
              <a:rPr lang="en-US" altLang="en-US" dirty="0"/>
              <a:t>Use Bristol Stool Scale</a:t>
            </a:r>
          </a:p>
        </p:txBody>
      </p:sp>
      <p:pic>
        <p:nvPicPr>
          <p:cNvPr id="7170" name="Picture 2" descr="\\10.1.1.17\productions\ART\ART PROCESS\PPT Projects\AAOS_ITK_PPT_164288\JPEG FILES\Chapter 15\9781284212785_CH15_FIGF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88316"/>
            <a:ext cx="4165600" cy="32409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14350" y="5257800"/>
            <a:ext cx="4514850" cy="369332"/>
          </a:xfrm>
          <a:prstGeom prst="rect">
            <a:avLst/>
          </a:prstGeom>
          <a:noFill/>
        </p:spPr>
        <p:txBody>
          <a:bodyPr wrap="square" rtlCol="0">
            <a:spAutoFit/>
          </a:bodyPr>
          <a:lstStyle>
            <a:defPPr>
              <a:defRPr lang="en-US"/>
            </a:defPPr>
            <a:lvl1pPr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1pPr>
            <a:lvl2pPr marL="4572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2pPr>
            <a:lvl3pPr marL="9144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3pPr>
            <a:lvl4pPr marL="13716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4pPr>
            <a:lvl5pPr marL="18288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9pPr>
          </a:lstStyle>
          <a:p>
            <a:pPr algn="l"/>
            <a:r>
              <a:rPr lang="en-IN" sz="900" dirty="0">
                <a:solidFill>
                  <a:schemeClr val="bg1">
                    <a:lumMod val="75000"/>
                  </a:schemeClr>
                </a:solidFill>
                <a:latin typeface="+mj-lt"/>
              </a:rPr>
              <a:t>Data from Lewis SJ, Heaton KW. Stool form scale as a useful guide to </a:t>
            </a:r>
            <a:r>
              <a:rPr lang="en-IN" sz="900" dirty="0" smtClean="0">
                <a:solidFill>
                  <a:schemeClr val="bg1">
                    <a:lumMod val="75000"/>
                  </a:schemeClr>
                </a:solidFill>
                <a:latin typeface="+mj-lt"/>
              </a:rPr>
              <a:t>intestinal</a:t>
            </a:r>
          </a:p>
          <a:p>
            <a:pPr algn="l"/>
            <a:r>
              <a:rPr lang="en-IN" sz="900" dirty="0" smtClean="0">
                <a:solidFill>
                  <a:schemeClr val="bg1">
                    <a:lumMod val="75000"/>
                  </a:schemeClr>
                </a:solidFill>
                <a:latin typeface="+mj-lt"/>
              </a:rPr>
              <a:t>transit time.</a:t>
            </a:r>
            <a:r>
              <a:rPr lang="en-US" sz="900" i="1" dirty="0" err="1" smtClean="0">
                <a:solidFill>
                  <a:schemeClr val="bg1">
                    <a:lumMod val="75000"/>
                  </a:schemeClr>
                </a:solidFill>
                <a:latin typeface="+mj-lt"/>
              </a:rPr>
              <a:t>Scand</a:t>
            </a:r>
            <a:r>
              <a:rPr lang="en-US" sz="900" i="1" dirty="0" smtClean="0">
                <a:solidFill>
                  <a:schemeClr val="bg1">
                    <a:lumMod val="75000"/>
                  </a:schemeClr>
                </a:solidFill>
                <a:latin typeface="+mj-lt"/>
              </a:rPr>
              <a:t> </a:t>
            </a:r>
            <a:r>
              <a:rPr lang="en-US" sz="900" i="1" dirty="0">
                <a:solidFill>
                  <a:schemeClr val="bg1">
                    <a:lumMod val="75000"/>
                  </a:schemeClr>
                </a:solidFill>
                <a:latin typeface="+mj-lt"/>
              </a:rPr>
              <a:t>J </a:t>
            </a:r>
            <a:r>
              <a:rPr lang="en-US" sz="900" i="1" dirty="0" err="1">
                <a:solidFill>
                  <a:schemeClr val="bg1">
                    <a:lumMod val="75000"/>
                  </a:schemeClr>
                </a:solidFill>
                <a:latin typeface="+mj-lt"/>
              </a:rPr>
              <a:t>Gastroenterol</a:t>
            </a:r>
            <a:r>
              <a:rPr lang="en-US" sz="900" dirty="0">
                <a:solidFill>
                  <a:schemeClr val="bg1">
                    <a:lumMod val="75000"/>
                  </a:schemeClr>
                </a:solidFill>
                <a:latin typeface="+mj-lt"/>
              </a:rPr>
              <a:t>. 1997;32(9):920-924.</a:t>
            </a:r>
          </a:p>
        </p:txBody>
      </p:sp>
    </p:spTree>
    <p:extLst>
      <p:ext uri="{BB962C8B-B14F-4D97-AF65-F5344CB8AC3E}">
        <p14:creationId xmlns:p14="http://schemas.microsoft.com/office/powerpoint/2010/main" val="7834062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Gastrointestinal Conditions</a:t>
            </a:r>
            <a:r>
              <a:rPr lang="en-US" sz="2400" dirty="0"/>
              <a:t> </a:t>
            </a:r>
            <a:r>
              <a:rPr lang="en-US" sz="2400" dirty="0" smtClean="0"/>
              <a:t>(4 </a:t>
            </a:r>
            <a:r>
              <a:rPr lang="en-US" sz="2400" dirty="0"/>
              <a:t>of 9)</a:t>
            </a:r>
            <a:endParaRPr lang="en-US" dirty="0"/>
          </a:p>
        </p:txBody>
      </p:sp>
      <p:sp>
        <p:nvSpPr>
          <p:cNvPr id="3" name="Content Placeholder 2"/>
          <p:cNvSpPr>
            <a:spLocks noGrp="1"/>
          </p:cNvSpPr>
          <p:nvPr>
            <p:ph idx="1"/>
          </p:nvPr>
        </p:nvSpPr>
        <p:spPr>
          <a:xfrm>
            <a:off x="685800" y="1524000"/>
            <a:ext cx="7772400" cy="4800600"/>
          </a:xfrm>
        </p:spPr>
        <p:txBody>
          <a:bodyPr/>
          <a:lstStyle/>
          <a:p>
            <a:r>
              <a:rPr lang="en-US" dirty="0"/>
              <a:t>Constipation (cont’d)</a:t>
            </a:r>
          </a:p>
          <a:p>
            <a:pPr lvl="1"/>
            <a:r>
              <a:rPr lang="en-US" dirty="0"/>
              <a:t>Management</a:t>
            </a:r>
          </a:p>
          <a:p>
            <a:pPr lvl="1"/>
            <a:r>
              <a:rPr lang="en-US" dirty="0"/>
              <a:t>Focuses on primary cause of this condition, such as dehydration, and use of:</a:t>
            </a:r>
          </a:p>
          <a:p>
            <a:pPr lvl="2"/>
            <a:r>
              <a:rPr lang="en-US" dirty="0"/>
              <a:t>Opioids, antacids, anticholinergics, calcium-channel blockers, iron supplements</a:t>
            </a:r>
          </a:p>
          <a:p>
            <a:pPr lvl="1"/>
            <a:r>
              <a:rPr lang="en-US" dirty="0"/>
              <a:t>More fruits, vegetables, fiber</a:t>
            </a:r>
          </a:p>
        </p:txBody>
      </p:sp>
    </p:spTree>
    <p:extLst>
      <p:ext uri="{BB962C8B-B14F-4D97-AF65-F5344CB8AC3E}">
        <p14:creationId xmlns:p14="http://schemas.microsoft.com/office/powerpoint/2010/main" val="42616307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Gastrointestinal Conditions</a:t>
            </a:r>
            <a:r>
              <a:rPr lang="en-US" sz="2400" dirty="0"/>
              <a:t> </a:t>
            </a:r>
            <a:r>
              <a:rPr lang="en-US" sz="2400" dirty="0" smtClean="0"/>
              <a:t>(5 </a:t>
            </a:r>
            <a:r>
              <a:rPr lang="en-US" sz="2400" dirty="0"/>
              <a:t>of 9)</a:t>
            </a:r>
            <a:endParaRPr lang="en-US" dirty="0"/>
          </a:p>
        </p:txBody>
      </p:sp>
      <p:sp>
        <p:nvSpPr>
          <p:cNvPr id="3" name="Content Placeholder 2"/>
          <p:cNvSpPr>
            <a:spLocks noGrp="1"/>
          </p:cNvSpPr>
          <p:nvPr>
            <p:ph idx="1"/>
          </p:nvPr>
        </p:nvSpPr>
        <p:spPr>
          <a:xfrm>
            <a:off x="685800" y="1524000"/>
            <a:ext cx="7772400" cy="4800600"/>
          </a:xfrm>
        </p:spPr>
        <p:txBody>
          <a:bodyPr/>
          <a:lstStyle/>
          <a:p>
            <a:r>
              <a:rPr lang="en-US" dirty="0"/>
              <a:t>Constipation (cont’d)</a:t>
            </a:r>
          </a:p>
          <a:p>
            <a:pPr lvl="1"/>
            <a:r>
              <a:rPr lang="en-US" dirty="0"/>
              <a:t>Education</a:t>
            </a:r>
          </a:p>
          <a:p>
            <a:pPr lvl="2"/>
            <a:r>
              <a:rPr lang="en-US" dirty="0"/>
              <a:t>Geared toward cause of the condition</a:t>
            </a:r>
          </a:p>
          <a:p>
            <a:pPr lvl="2"/>
            <a:r>
              <a:rPr lang="en-US" dirty="0"/>
              <a:t>Encourage patient to talk about any abnormality he or she encounters</a:t>
            </a:r>
          </a:p>
          <a:p>
            <a:pPr lvl="2"/>
            <a:r>
              <a:rPr lang="en-US" dirty="0"/>
              <a:t>Help patient understand the importance of prevention</a:t>
            </a:r>
          </a:p>
        </p:txBody>
      </p:sp>
    </p:spTree>
    <p:extLst>
      <p:ext uri="{BB962C8B-B14F-4D97-AF65-F5344CB8AC3E}">
        <p14:creationId xmlns:p14="http://schemas.microsoft.com/office/powerpoint/2010/main" val="5001038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Gastrointestinal Conditions</a:t>
            </a:r>
            <a:r>
              <a:rPr lang="en-US" sz="2400" dirty="0"/>
              <a:t> </a:t>
            </a:r>
            <a:r>
              <a:rPr lang="en-US" sz="2400" dirty="0" smtClean="0"/>
              <a:t>(6 </a:t>
            </a:r>
            <a:r>
              <a:rPr lang="en-US" sz="2400" dirty="0"/>
              <a:t>of 9)</a:t>
            </a:r>
            <a:endParaRPr lang="en-US" dirty="0"/>
          </a:p>
        </p:txBody>
      </p:sp>
      <p:sp>
        <p:nvSpPr>
          <p:cNvPr id="3" name="Content Placeholder 2"/>
          <p:cNvSpPr>
            <a:spLocks noGrp="1"/>
          </p:cNvSpPr>
          <p:nvPr>
            <p:ph idx="1"/>
          </p:nvPr>
        </p:nvSpPr>
        <p:spPr>
          <a:xfrm>
            <a:off x="685800" y="1524000"/>
            <a:ext cx="7772400" cy="4800600"/>
          </a:xfrm>
        </p:spPr>
        <p:txBody>
          <a:bodyPr/>
          <a:lstStyle/>
          <a:p>
            <a:r>
              <a:rPr lang="en-US" dirty="0"/>
              <a:t>Diarrhea</a:t>
            </a:r>
          </a:p>
          <a:p>
            <a:pPr lvl="1"/>
            <a:r>
              <a:rPr lang="en-US" dirty="0"/>
              <a:t>Significant change or alteration in bowel habits, characterized </a:t>
            </a:r>
            <a:r>
              <a:rPr lang="en-US" dirty="0" smtClean="0"/>
              <a:t>by:</a:t>
            </a:r>
            <a:endParaRPr lang="en-US" dirty="0"/>
          </a:p>
          <a:p>
            <a:pPr lvl="2"/>
            <a:r>
              <a:rPr lang="en-US" dirty="0"/>
              <a:t>Increased frequency</a:t>
            </a:r>
          </a:p>
          <a:p>
            <a:pPr lvl="2"/>
            <a:r>
              <a:rPr lang="en-US" dirty="0"/>
              <a:t>Decreased consistency</a:t>
            </a:r>
          </a:p>
          <a:p>
            <a:pPr lvl="2"/>
            <a:r>
              <a:rPr lang="en-US" dirty="0"/>
              <a:t>Increased volume of stool </a:t>
            </a:r>
          </a:p>
          <a:p>
            <a:pPr lvl="1"/>
            <a:r>
              <a:rPr lang="en-US" dirty="0"/>
              <a:t>Can be acute or chronic</a:t>
            </a:r>
          </a:p>
        </p:txBody>
      </p:sp>
    </p:spTree>
    <p:extLst>
      <p:ext uri="{BB962C8B-B14F-4D97-AF65-F5344CB8AC3E}">
        <p14:creationId xmlns:p14="http://schemas.microsoft.com/office/powerpoint/2010/main" val="1978617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Gastrointestinal Conditions</a:t>
            </a:r>
            <a:r>
              <a:rPr lang="en-US" sz="2400" dirty="0"/>
              <a:t> </a:t>
            </a:r>
            <a:r>
              <a:rPr lang="en-US" sz="2400" dirty="0" smtClean="0"/>
              <a:t>(7 </a:t>
            </a:r>
            <a:r>
              <a:rPr lang="en-US" sz="2400" dirty="0"/>
              <a:t>of 9)</a:t>
            </a:r>
            <a:endParaRPr lang="en-US" dirty="0"/>
          </a:p>
        </p:txBody>
      </p:sp>
      <p:sp>
        <p:nvSpPr>
          <p:cNvPr id="3" name="Content Placeholder 2"/>
          <p:cNvSpPr>
            <a:spLocks noGrp="1"/>
          </p:cNvSpPr>
          <p:nvPr>
            <p:ph idx="1"/>
          </p:nvPr>
        </p:nvSpPr>
        <p:spPr>
          <a:xfrm>
            <a:off x="685800" y="1524000"/>
            <a:ext cx="8001000" cy="4800600"/>
          </a:xfrm>
        </p:spPr>
        <p:txBody>
          <a:bodyPr/>
          <a:lstStyle/>
          <a:p>
            <a:r>
              <a:rPr lang="en-US" dirty="0"/>
              <a:t>Diarrhea (cont’d)</a:t>
            </a:r>
          </a:p>
          <a:p>
            <a:pPr lvl="1"/>
            <a:r>
              <a:rPr lang="en-US" dirty="0"/>
              <a:t>Monitoring</a:t>
            </a:r>
          </a:p>
          <a:p>
            <a:pPr lvl="2"/>
            <a:r>
              <a:rPr lang="en-US" dirty="0"/>
              <a:t>Most cases are acute and viral or bacterial in origin</a:t>
            </a:r>
          </a:p>
          <a:p>
            <a:pPr lvl="2"/>
            <a:r>
              <a:rPr lang="en-US" dirty="0"/>
              <a:t>People at risk for dehydration can develop complications even at early </a:t>
            </a:r>
            <a:r>
              <a:rPr lang="en-US" dirty="0" smtClean="0"/>
              <a:t>stages.</a:t>
            </a:r>
            <a:endParaRPr lang="en-US" dirty="0"/>
          </a:p>
          <a:p>
            <a:endParaRPr lang="en-US" dirty="0"/>
          </a:p>
        </p:txBody>
      </p:sp>
    </p:spTree>
    <p:extLst>
      <p:ext uri="{BB962C8B-B14F-4D97-AF65-F5344CB8AC3E}">
        <p14:creationId xmlns:p14="http://schemas.microsoft.com/office/powerpoint/2010/main" val="37988081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Gastrointestinal Conditions</a:t>
            </a:r>
            <a:r>
              <a:rPr lang="en-US" sz="2400" dirty="0"/>
              <a:t> </a:t>
            </a:r>
            <a:r>
              <a:rPr lang="en-US" sz="2400" dirty="0" smtClean="0"/>
              <a:t>(8 </a:t>
            </a:r>
            <a:r>
              <a:rPr lang="en-US" sz="2400" dirty="0"/>
              <a:t>of 9)</a:t>
            </a:r>
            <a:endParaRPr lang="en-US" dirty="0"/>
          </a:p>
        </p:txBody>
      </p:sp>
      <p:sp>
        <p:nvSpPr>
          <p:cNvPr id="3" name="Content Placeholder 2"/>
          <p:cNvSpPr>
            <a:spLocks noGrp="1"/>
          </p:cNvSpPr>
          <p:nvPr>
            <p:ph idx="1"/>
          </p:nvPr>
        </p:nvSpPr>
        <p:spPr>
          <a:xfrm>
            <a:off x="685800" y="1524000"/>
            <a:ext cx="7772400" cy="4800600"/>
          </a:xfrm>
        </p:spPr>
        <p:txBody>
          <a:bodyPr/>
          <a:lstStyle/>
          <a:p>
            <a:r>
              <a:rPr lang="en-US" dirty="0"/>
              <a:t>Diarrhea (cont’d)</a:t>
            </a:r>
          </a:p>
          <a:p>
            <a:pPr lvl="1"/>
            <a:r>
              <a:rPr lang="en-US" dirty="0"/>
              <a:t>Management</a:t>
            </a:r>
          </a:p>
          <a:p>
            <a:pPr lvl="2"/>
            <a:r>
              <a:rPr lang="en-US" dirty="0"/>
              <a:t>Focuses on removing the cause</a:t>
            </a:r>
          </a:p>
          <a:p>
            <a:pPr lvl="2"/>
            <a:r>
              <a:rPr lang="en-US" dirty="0"/>
              <a:t>Patients usually require only supportive treatment, such as supplementation of electrolytes and </a:t>
            </a:r>
            <a:r>
              <a:rPr lang="en-US" dirty="0" smtClean="0"/>
              <a:t>hydration.</a:t>
            </a:r>
            <a:endParaRPr lang="en-US" dirty="0"/>
          </a:p>
        </p:txBody>
      </p:sp>
    </p:spTree>
    <p:extLst>
      <p:ext uri="{BB962C8B-B14F-4D97-AF65-F5344CB8AC3E}">
        <p14:creationId xmlns:p14="http://schemas.microsoft.com/office/powerpoint/2010/main" val="30614579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Gastrointestinal Conditions</a:t>
            </a:r>
            <a:r>
              <a:rPr lang="en-US" sz="2400" dirty="0"/>
              <a:t> </a:t>
            </a:r>
            <a:r>
              <a:rPr lang="en-US" sz="2400" dirty="0" smtClean="0"/>
              <a:t>(9 </a:t>
            </a:r>
            <a:r>
              <a:rPr lang="en-US" sz="2400" dirty="0"/>
              <a:t>of 9)</a:t>
            </a:r>
            <a:endParaRPr lang="en-US" dirty="0"/>
          </a:p>
        </p:txBody>
      </p:sp>
      <p:sp>
        <p:nvSpPr>
          <p:cNvPr id="3" name="Content Placeholder 2"/>
          <p:cNvSpPr>
            <a:spLocks noGrp="1"/>
          </p:cNvSpPr>
          <p:nvPr>
            <p:ph idx="1"/>
          </p:nvPr>
        </p:nvSpPr>
        <p:spPr>
          <a:xfrm>
            <a:off x="685800" y="1524000"/>
            <a:ext cx="7772400" cy="4800600"/>
          </a:xfrm>
        </p:spPr>
        <p:txBody>
          <a:bodyPr/>
          <a:lstStyle/>
          <a:p>
            <a:r>
              <a:rPr lang="en-US" dirty="0"/>
              <a:t>Diarrhea (cont’d)</a:t>
            </a:r>
          </a:p>
          <a:p>
            <a:pPr lvl="1"/>
            <a:r>
              <a:rPr lang="en-US" dirty="0"/>
              <a:t>Education</a:t>
            </a:r>
          </a:p>
          <a:p>
            <a:pPr lvl="2"/>
            <a:r>
              <a:rPr lang="en-US" dirty="0"/>
              <a:t>Discuss aspects of each stool; help patients understand normal</a:t>
            </a:r>
          </a:p>
          <a:p>
            <a:pPr lvl="2"/>
            <a:r>
              <a:rPr lang="en-US" dirty="0"/>
              <a:t>Explain how to identify abnormalities</a:t>
            </a:r>
          </a:p>
          <a:p>
            <a:pPr lvl="2"/>
            <a:r>
              <a:rPr lang="en-US" dirty="0"/>
              <a:t>Encourage patients to start a stool log</a:t>
            </a:r>
          </a:p>
        </p:txBody>
      </p:sp>
    </p:spTree>
    <p:extLst>
      <p:ext uri="{BB962C8B-B14F-4D97-AF65-F5344CB8AC3E}">
        <p14:creationId xmlns:p14="http://schemas.microsoft.com/office/powerpoint/2010/main" val="32515849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Genitourinary Conditions</a:t>
            </a:r>
            <a:r>
              <a:rPr lang="en-US" sz="2400" dirty="0"/>
              <a:t> (</a:t>
            </a:r>
            <a:r>
              <a:rPr lang="en-US" sz="2400" dirty="0" smtClean="0"/>
              <a:t>1 </a:t>
            </a:r>
            <a:r>
              <a:rPr lang="en-US" sz="2400" dirty="0"/>
              <a:t>of </a:t>
            </a:r>
            <a:r>
              <a:rPr lang="en-US" sz="2400" dirty="0" smtClean="0"/>
              <a:t>11)</a:t>
            </a:r>
            <a:endParaRPr lang="en-US" sz="2400" dirty="0"/>
          </a:p>
        </p:txBody>
      </p:sp>
      <p:sp>
        <p:nvSpPr>
          <p:cNvPr id="3" name="Content Placeholder 2"/>
          <p:cNvSpPr>
            <a:spLocks noGrp="1"/>
          </p:cNvSpPr>
          <p:nvPr>
            <p:ph idx="1"/>
          </p:nvPr>
        </p:nvSpPr>
        <p:spPr>
          <a:xfrm>
            <a:off x="685800" y="1524000"/>
            <a:ext cx="7772400" cy="4800600"/>
          </a:xfrm>
        </p:spPr>
        <p:txBody>
          <a:bodyPr/>
          <a:lstStyle/>
          <a:p>
            <a:r>
              <a:rPr lang="en-US" dirty="0"/>
              <a:t>Dysuria</a:t>
            </a:r>
          </a:p>
          <a:p>
            <a:pPr lvl="1"/>
            <a:r>
              <a:rPr lang="en-US" dirty="0"/>
              <a:t>Change in urine production or volume that is associated with the bladder or urethra</a:t>
            </a:r>
          </a:p>
          <a:p>
            <a:pPr lvl="1"/>
            <a:r>
              <a:rPr lang="en-US" dirty="0"/>
              <a:t>Most common cause: a urinary tract infection (UTI)</a:t>
            </a:r>
          </a:p>
          <a:p>
            <a:pPr lvl="2"/>
            <a:r>
              <a:rPr lang="en-US" dirty="0"/>
              <a:t>Can also occur secondary to a structural change</a:t>
            </a:r>
          </a:p>
        </p:txBody>
      </p:sp>
    </p:spTree>
    <p:extLst>
      <p:ext uri="{BB962C8B-B14F-4D97-AF65-F5344CB8AC3E}">
        <p14:creationId xmlns:p14="http://schemas.microsoft.com/office/powerpoint/2010/main" val="34712720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Self-Management</a:t>
            </a:r>
            <a:r>
              <a:rPr lang="en-US" sz="2400" dirty="0"/>
              <a:t> (1 of 10)</a:t>
            </a:r>
          </a:p>
        </p:txBody>
      </p:sp>
      <p:sp>
        <p:nvSpPr>
          <p:cNvPr id="3" name="Content Placeholder 2"/>
          <p:cNvSpPr>
            <a:spLocks noGrp="1"/>
          </p:cNvSpPr>
          <p:nvPr>
            <p:ph idx="1"/>
          </p:nvPr>
        </p:nvSpPr>
        <p:spPr>
          <a:xfrm>
            <a:off x="685800" y="1295400"/>
            <a:ext cx="7772400" cy="4800600"/>
          </a:xfrm>
        </p:spPr>
        <p:txBody>
          <a:bodyPr/>
          <a:lstStyle/>
          <a:p>
            <a:r>
              <a:rPr lang="en-US" dirty="0" smtClean="0"/>
              <a:t>Person’s ability to understand, define, and act upon the symptoms of a disease</a:t>
            </a:r>
          </a:p>
          <a:p>
            <a:r>
              <a:rPr lang="en-US" dirty="0" smtClean="0"/>
              <a:t>Goal of community paramedic in caring for patients with chronic disease</a:t>
            </a:r>
            <a:endParaRPr lang="en-US" dirty="0"/>
          </a:p>
          <a:p>
            <a:r>
              <a:rPr lang="en-US" dirty="0"/>
              <a:t>Self-management</a:t>
            </a:r>
          </a:p>
          <a:p>
            <a:pPr lvl="1"/>
            <a:r>
              <a:rPr lang="en-US" dirty="0" smtClean="0"/>
              <a:t>Requires </a:t>
            </a:r>
            <a:r>
              <a:rPr lang="en-US" dirty="0"/>
              <a:t>that the patient/family be willing and able to provide care needed for chronic disease</a:t>
            </a:r>
          </a:p>
          <a:p>
            <a:pPr lvl="2"/>
            <a:r>
              <a:rPr lang="en-US" dirty="0"/>
              <a:t>Physically, intellectually, financially, </a:t>
            </a:r>
            <a:r>
              <a:rPr lang="en-US" dirty="0" smtClean="0"/>
              <a:t>emotionally</a:t>
            </a:r>
            <a:endParaRPr lang="en-US" dirty="0"/>
          </a:p>
        </p:txBody>
      </p:sp>
    </p:spTree>
    <p:extLst>
      <p:ext uri="{BB962C8B-B14F-4D97-AF65-F5344CB8AC3E}">
        <p14:creationId xmlns:p14="http://schemas.microsoft.com/office/powerpoint/2010/main" val="19720983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Genitourinary Conditions</a:t>
            </a:r>
            <a:r>
              <a:rPr lang="en-US" sz="2400" dirty="0"/>
              <a:t> </a:t>
            </a:r>
            <a:r>
              <a:rPr lang="en-US" sz="2400" dirty="0" smtClean="0"/>
              <a:t>(2 </a:t>
            </a:r>
            <a:r>
              <a:rPr lang="en-US" sz="2400" dirty="0"/>
              <a:t>of 11)</a:t>
            </a:r>
            <a:endParaRPr lang="en-US" dirty="0">
              <a:solidFill>
                <a:srgbClr val="FF0000"/>
              </a:solidFill>
            </a:endParaRPr>
          </a:p>
        </p:txBody>
      </p:sp>
      <p:sp>
        <p:nvSpPr>
          <p:cNvPr id="3" name="Content Placeholder 2"/>
          <p:cNvSpPr>
            <a:spLocks noGrp="1"/>
          </p:cNvSpPr>
          <p:nvPr>
            <p:ph idx="1"/>
          </p:nvPr>
        </p:nvSpPr>
        <p:spPr>
          <a:xfrm>
            <a:off x="685800" y="1524000"/>
            <a:ext cx="7772400" cy="4800600"/>
          </a:xfrm>
        </p:spPr>
        <p:txBody>
          <a:bodyPr/>
          <a:lstStyle/>
          <a:p>
            <a:r>
              <a:rPr lang="en-US" dirty="0"/>
              <a:t>Dysuria (cont’d)</a:t>
            </a:r>
          </a:p>
          <a:p>
            <a:pPr lvl="1"/>
            <a:r>
              <a:rPr lang="en-US" dirty="0"/>
              <a:t>UTI: inflammation of the urinary tract that causes:</a:t>
            </a:r>
          </a:p>
          <a:p>
            <a:pPr lvl="2"/>
            <a:r>
              <a:rPr lang="en-US" dirty="0"/>
              <a:t>Pain</a:t>
            </a:r>
          </a:p>
          <a:p>
            <a:pPr lvl="2"/>
            <a:r>
              <a:rPr lang="en-US" dirty="0"/>
              <a:t>Discomfort</a:t>
            </a:r>
          </a:p>
          <a:p>
            <a:pPr lvl="2"/>
            <a:r>
              <a:rPr lang="en-US" dirty="0"/>
              <a:t>Complete urinary tract blockage (sometimes)</a:t>
            </a:r>
          </a:p>
          <a:p>
            <a:endParaRPr lang="en-US" dirty="0"/>
          </a:p>
        </p:txBody>
      </p:sp>
    </p:spTree>
    <p:extLst>
      <p:ext uri="{BB962C8B-B14F-4D97-AF65-F5344CB8AC3E}">
        <p14:creationId xmlns:p14="http://schemas.microsoft.com/office/powerpoint/2010/main" val="42000735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Genitourinary Conditions</a:t>
            </a:r>
            <a:r>
              <a:rPr lang="en-US" sz="2400" dirty="0"/>
              <a:t> </a:t>
            </a:r>
            <a:r>
              <a:rPr lang="en-US" sz="2400" dirty="0" smtClean="0"/>
              <a:t>(3 </a:t>
            </a:r>
            <a:r>
              <a:rPr lang="en-US" sz="2400" dirty="0"/>
              <a:t>of 11)</a:t>
            </a:r>
            <a:endParaRPr lang="en-US" dirty="0">
              <a:solidFill>
                <a:srgbClr val="FF0000"/>
              </a:solidFill>
            </a:endParaRPr>
          </a:p>
        </p:txBody>
      </p:sp>
      <p:sp>
        <p:nvSpPr>
          <p:cNvPr id="3" name="Content Placeholder 2"/>
          <p:cNvSpPr>
            <a:spLocks noGrp="1"/>
          </p:cNvSpPr>
          <p:nvPr>
            <p:ph idx="1"/>
          </p:nvPr>
        </p:nvSpPr>
        <p:spPr>
          <a:xfrm>
            <a:off x="685800" y="1524000"/>
            <a:ext cx="7772400" cy="4800600"/>
          </a:xfrm>
        </p:spPr>
        <p:txBody>
          <a:bodyPr/>
          <a:lstStyle/>
          <a:p>
            <a:r>
              <a:rPr lang="en-US" dirty="0"/>
              <a:t>Dysuria (cont’d)</a:t>
            </a:r>
          </a:p>
          <a:p>
            <a:pPr lvl="1"/>
            <a:r>
              <a:rPr lang="en-US" dirty="0"/>
              <a:t>Monitoring</a:t>
            </a:r>
          </a:p>
          <a:p>
            <a:pPr lvl="1"/>
            <a:r>
              <a:rPr lang="en-US" dirty="0"/>
              <a:t>Evaluate patient to determine if this is:</a:t>
            </a:r>
          </a:p>
          <a:p>
            <a:pPr lvl="2"/>
            <a:r>
              <a:rPr lang="en-US" dirty="0"/>
              <a:t>A change in production </a:t>
            </a:r>
            <a:r>
              <a:rPr lang="en-US" dirty="0" smtClean="0"/>
              <a:t>(associated </a:t>
            </a:r>
            <a:r>
              <a:rPr lang="en-US" dirty="0"/>
              <a:t>with kidney disease)</a:t>
            </a:r>
          </a:p>
          <a:p>
            <a:pPr lvl="2"/>
            <a:r>
              <a:rPr lang="en-US" dirty="0"/>
              <a:t>A urinary tract change</a:t>
            </a:r>
          </a:p>
          <a:p>
            <a:pPr lvl="1"/>
            <a:r>
              <a:rPr lang="en-US" dirty="0"/>
              <a:t>Perform in-depth assessment </a:t>
            </a:r>
          </a:p>
          <a:p>
            <a:endParaRPr lang="en-US" dirty="0"/>
          </a:p>
        </p:txBody>
      </p:sp>
    </p:spTree>
    <p:extLst>
      <p:ext uri="{BB962C8B-B14F-4D97-AF65-F5344CB8AC3E}">
        <p14:creationId xmlns:p14="http://schemas.microsoft.com/office/powerpoint/2010/main" val="374393493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Genitourinary Conditions</a:t>
            </a:r>
            <a:r>
              <a:rPr lang="en-US" sz="2400" dirty="0"/>
              <a:t> </a:t>
            </a:r>
            <a:r>
              <a:rPr lang="en-US" sz="2400" dirty="0" smtClean="0"/>
              <a:t>(4 </a:t>
            </a:r>
            <a:r>
              <a:rPr lang="en-US" sz="2400" dirty="0"/>
              <a:t>of 11)</a:t>
            </a:r>
            <a:endParaRPr lang="en-US" dirty="0">
              <a:solidFill>
                <a:srgbClr val="FF0000"/>
              </a:solidFill>
            </a:endParaRPr>
          </a:p>
        </p:txBody>
      </p:sp>
      <p:sp>
        <p:nvSpPr>
          <p:cNvPr id="3" name="Content Placeholder 2"/>
          <p:cNvSpPr>
            <a:spLocks noGrp="1"/>
          </p:cNvSpPr>
          <p:nvPr>
            <p:ph idx="1"/>
          </p:nvPr>
        </p:nvSpPr>
        <p:spPr>
          <a:xfrm>
            <a:off x="685800" y="1524000"/>
            <a:ext cx="7772400" cy="4800600"/>
          </a:xfrm>
        </p:spPr>
        <p:txBody>
          <a:bodyPr/>
          <a:lstStyle/>
          <a:p>
            <a:r>
              <a:rPr lang="en-US" dirty="0"/>
              <a:t>Dysuria (cont’d)</a:t>
            </a:r>
          </a:p>
          <a:p>
            <a:pPr lvl="1"/>
            <a:r>
              <a:rPr lang="en-US" dirty="0"/>
              <a:t>Management</a:t>
            </a:r>
          </a:p>
          <a:p>
            <a:pPr lvl="2"/>
            <a:r>
              <a:rPr lang="en-US" sz="2400" dirty="0"/>
              <a:t>UTIs generally do not cause complications beyond a </a:t>
            </a:r>
            <a:r>
              <a:rPr lang="en-US" sz="2400" dirty="0" smtClean="0"/>
              <a:t>week.</a:t>
            </a:r>
            <a:endParaRPr lang="en-US" sz="2400" dirty="0"/>
          </a:p>
          <a:p>
            <a:pPr lvl="2"/>
            <a:r>
              <a:rPr lang="en-US" sz="2400" dirty="0"/>
              <a:t>Focuses on hydration, frequent urination</a:t>
            </a:r>
          </a:p>
        </p:txBody>
      </p:sp>
    </p:spTree>
    <p:extLst>
      <p:ext uri="{BB962C8B-B14F-4D97-AF65-F5344CB8AC3E}">
        <p14:creationId xmlns:p14="http://schemas.microsoft.com/office/powerpoint/2010/main" val="5127292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Genitourinary Conditions</a:t>
            </a:r>
            <a:r>
              <a:rPr lang="en-US" sz="2400" dirty="0"/>
              <a:t> </a:t>
            </a:r>
            <a:r>
              <a:rPr lang="en-US" sz="2400" dirty="0" smtClean="0"/>
              <a:t>(5 </a:t>
            </a:r>
            <a:r>
              <a:rPr lang="en-US" sz="2400" dirty="0"/>
              <a:t>of 11)</a:t>
            </a:r>
            <a:endParaRPr lang="en-US" dirty="0">
              <a:solidFill>
                <a:srgbClr val="FF0000"/>
              </a:solidFill>
            </a:endParaRPr>
          </a:p>
        </p:txBody>
      </p:sp>
      <p:sp>
        <p:nvSpPr>
          <p:cNvPr id="3" name="Content Placeholder 2"/>
          <p:cNvSpPr>
            <a:spLocks noGrp="1"/>
          </p:cNvSpPr>
          <p:nvPr>
            <p:ph idx="1"/>
          </p:nvPr>
        </p:nvSpPr>
        <p:spPr>
          <a:xfrm>
            <a:off x="685800" y="1524000"/>
            <a:ext cx="7772400" cy="4800600"/>
          </a:xfrm>
        </p:spPr>
        <p:txBody>
          <a:bodyPr/>
          <a:lstStyle/>
          <a:p>
            <a:r>
              <a:rPr lang="en-US" dirty="0"/>
              <a:t>Dysuria (cont’d)</a:t>
            </a:r>
          </a:p>
          <a:p>
            <a:pPr lvl="1"/>
            <a:r>
              <a:rPr lang="en-US" dirty="0"/>
              <a:t>Education</a:t>
            </a:r>
          </a:p>
          <a:p>
            <a:pPr lvl="2"/>
            <a:r>
              <a:rPr lang="en-US" dirty="0"/>
              <a:t>Focuses on preventative measures, such as hydration, appropriate hygiene</a:t>
            </a:r>
          </a:p>
          <a:p>
            <a:pPr lvl="2"/>
            <a:r>
              <a:rPr lang="en-US" dirty="0"/>
              <a:t>Some patients may feel uncomfortable speaking with community paramedics of different </a:t>
            </a:r>
            <a:r>
              <a:rPr lang="en-US" dirty="0" smtClean="0"/>
              <a:t>genders.</a:t>
            </a:r>
            <a:endParaRPr lang="en-US" dirty="0"/>
          </a:p>
        </p:txBody>
      </p:sp>
    </p:spTree>
    <p:extLst>
      <p:ext uri="{BB962C8B-B14F-4D97-AF65-F5344CB8AC3E}">
        <p14:creationId xmlns:p14="http://schemas.microsoft.com/office/powerpoint/2010/main" val="14584476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Genitourinary Conditions</a:t>
            </a:r>
            <a:r>
              <a:rPr lang="en-US" sz="2400" dirty="0"/>
              <a:t> </a:t>
            </a:r>
            <a:r>
              <a:rPr lang="en-US" sz="2400" dirty="0" smtClean="0"/>
              <a:t>(6 </a:t>
            </a:r>
            <a:r>
              <a:rPr lang="en-US" sz="2400" dirty="0"/>
              <a:t>of 11)</a:t>
            </a:r>
            <a:endParaRPr lang="en-US" dirty="0">
              <a:solidFill>
                <a:srgbClr val="FF0000"/>
              </a:solidFill>
            </a:endParaRPr>
          </a:p>
        </p:txBody>
      </p:sp>
      <p:sp>
        <p:nvSpPr>
          <p:cNvPr id="3" name="Content Placeholder 2"/>
          <p:cNvSpPr>
            <a:spLocks noGrp="1"/>
          </p:cNvSpPr>
          <p:nvPr>
            <p:ph idx="1"/>
          </p:nvPr>
        </p:nvSpPr>
        <p:spPr/>
        <p:txBody>
          <a:bodyPr/>
          <a:lstStyle/>
          <a:p>
            <a:r>
              <a:rPr lang="en-US" dirty="0"/>
              <a:t>Kidney disease/failure</a:t>
            </a:r>
          </a:p>
          <a:p>
            <a:pPr lvl="1"/>
            <a:r>
              <a:rPr lang="en-US" dirty="0"/>
              <a:t>Decrease in function or failure of the kidneys to filter waste and excess fluid </a:t>
            </a:r>
          </a:p>
          <a:p>
            <a:pPr lvl="1"/>
            <a:r>
              <a:rPr lang="en-US" dirty="0"/>
              <a:t>Acute kidney failure can occur secondary to</a:t>
            </a:r>
            <a:r>
              <a:rPr lang="en-US" dirty="0" smtClean="0"/>
              <a:t>:</a:t>
            </a:r>
          </a:p>
          <a:p>
            <a:pPr lvl="2"/>
            <a:r>
              <a:rPr lang="en-US" dirty="0"/>
              <a:t>Ischemic issues</a:t>
            </a:r>
          </a:p>
          <a:p>
            <a:pPr lvl="2"/>
            <a:r>
              <a:rPr lang="en-US" dirty="0"/>
              <a:t>Over-diuresis</a:t>
            </a:r>
          </a:p>
          <a:p>
            <a:pPr lvl="2"/>
            <a:r>
              <a:rPr lang="en-US" dirty="0"/>
              <a:t>Pyelonephritis</a:t>
            </a:r>
          </a:p>
          <a:p>
            <a:pPr lvl="2"/>
            <a:r>
              <a:rPr lang="en-US" dirty="0"/>
              <a:t>Infectious causes</a:t>
            </a:r>
          </a:p>
          <a:p>
            <a:pPr lvl="1"/>
            <a:r>
              <a:rPr lang="en-US" dirty="0" smtClean="0"/>
              <a:t>Can also be chronic</a:t>
            </a:r>
            <a:endParaRPr lang="en-US" dirty="0"/>
          </a:p>
        </p:txBody>
      </p:sp>
    </p:spTree>
    <p:extLst>
      <p:ext uri="{BB962C8B-B14F-4D97-AF65-F5344CB8AC3E}">
        <p14:creationId xmlns:p14="http://schemas.microsoft.com/office/powerpoint/2010/main" val="20737073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Genitourinary Conditions</a:t>
            </a:r>
            <a:r>
              <a:rPr lang="en-US" sz="2400" dirty="0"/>
              <a:t> </a:t>
            </a:r>
            <a:r>
              <a:rPr lang="en-US" sz="2400" dirty="0" smtClean="0"/>
              <a:t>(7 </a:t>
            </a:r>
            <a:r>
              <a:rPr lang="en-US" sz="2400" dirty="0"/>
              <a:t>of 11)</a:t>
            </a:r>
            <a:endParaRPr lang="en-US" dirty="0">
              <a:solidFill>
                <a:srgbClr val="FF0000"/>
              </a:solidFill>
            </a:endParaRPr>
          </a:p>
        </p:txBody>
      </p:sp>
      <p:sp>
        <p:nvSpPr>
          <p:cNvPr id="3" name="Content Placeholder 2"/>
          <p:cNvSpPr>
            <a:spLocks noGrp="1"/>
          </p:cNvSpPr>
          <p:nvPr>
            <p:ph idx="1"/>
          </p:nvPr>
        </p:nvSpPr>
        <p:spPr>
          <a:xfrm>
            <a:off x="685800" y="1524000"/>
            <a:ext cx="7772400" cy="4800600"/>
          </a:xfrm>
        </p:spPr>
        <p:txBody>
          <a:bodyPr/>
          <a:lstStyle/>
          <a:p>
            <a:r>
              <a:rPr lang="en-US" dirty="0"/>
              <a:t>Kidney disease/failure (cont’d)</a:t>
            </a:r>
          </a:p>
          <a:p>
            <a:pPr lvl="1"/>
            <a:r>
              <a:rPr lang="en-US" dirty="0"/>
              <a:t>Renal disease is classified into 5 stages; glomerular filtration rate (GFR)</a:t>
            </a:r>
            <a:r>
              <a:rPr lang="en-US" dirty="0">
                <a:solidFill>
                  <a:srgbClr val="FF0000"/>
                </a:solidFill>
              </a:rPr>
              <a:t> </a:t>
            </a:r>
            <a:r>
              <a:rPr lang="en-US" dirty="0" smtClean="0"/>
              <a:t>is</a:t>
            </a:r>
            <a:r>
              <a:rPr lang="en-US" dirty="0" smtClean="0">
                <a:solidFill>
                  <a:srgbClr val="FF0000"/>
                </a:solidFill>
              </a:rPr>
              <a:t> </a:t>
            </a:r>
            <a:r>
              <a:rPr lang="en-US" dirty="0" smtClean="0"/>
              <a:t>most </a:t>
            </a:r>
            <a:r>
              <a:rPr lang="en-US" dirty="0"/>
              <a:t>common way to determine </a:t>
            </a:r>
            <a:r>
              <a:rPr lang="en-US" dirty="0" smtClean="0"/>
              <a:t>stage.</a:t>
            </a:r>
            <a:endParaRPr lang="en-US" dirty="0"/>
          </a:p>
          <a:p>
            <a:pPr lvl="1"/>
            <a:r>
              <a:rPr lang="en-US" dirty="0"/>
              <a:t>Blood urea nitrogen (BUN)</a:t>
            </a:r>
          </a:p>
          <a:p>
            <a:pPr lvl="2"/>
            <a:r>
              <a:rPr lang="en-US" dirty="0"/>
              <a:t>Another test of renal </a:t>
            </a:r>
            <a:r>
              <a:rPr lang="en-US" dirty="0" smtClean="0"/>
              <a:t>function</a:t>
            </a:r>
            <a:endParaRPr lang="en-US" dirty="0"/>
          </a:p>
        </p:txBody>
      </p:sp>
    </p:spTree>
    <p:extLst>
      <p:ext uri="{BB962C8B-B14F-4D97-AF65-F5344CB8AC3E}">
        <p14:creationId xmlns:p14="http://schemas.microsoft.com/office/powerpoint/2010/main" val="231435436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Genitourinary Conditions</a:t>
            </a:r>
            <a:r>
              <a:rPr lang="en-US" sz="2400" dirty="0"/>
              <a:t> </a:t>
            </a:r>
            <a:r>
              <a:rPr lang="en-US" sz="2400" dirty="0" smtClean="0"/>
              <a:t>(8 </a:t>
            </a:r>
            <a:r>
              <a:rPr lang="en-US" sz="2400" dirty="0"/>
              <a:t>of 11)</a:t>
            </a:r>
            <a:endParaRPr lang="en-US" dirty="0">
              <a:solidFill>
                <a:srgbClr val="FF0000"/>
              </a:solidFill>
            </a:endParaRPr>
          </a:p>
        </p:txBody>
      </p:sp>
      <p:sp>
        <p:nvSpPr>
          <p:cNvPr id="3" name="Content Placeholder 2"/>
          <p:cNvSpPr>
            <a:spLocks noGrp="1"/>
          </p:cNvSpPr>
          <p:nvPr>
            <p:ph idx="1"/>
          </p:nvPr>
        </p:nvSpPr>
        <p:spPr>
          <a:xfrm>
            <a:off x="685800" y="1524000"/>
            <a:ext cx="7772400" cy="4800600"/>
          </a:xfrm>
        </p:spPr>
        <p:txBody>
          <a:bodyPr/>
          <a:lstStyle/>
          <a:p>
            <a:r>
              <a:rPr lang="en-US" dirty="0"/>
              <a:t>Kidney disease/failure (cont’d)</a:t>
            </a:r>
          </a:p>
          <a:p>
            <a:pPr lvl="1"/>
            <a:r>
              <a:rPr lang="en-US" dirty="0"/>
              <a:t>Monitoring</a:t>
            </a:r>
          </a:p>
          <a:p>
            <a:pPr lvl="2"/>
            <a:r>
              <a:rPr lang="en-US" dirty="0"/>
              <a:t>Establish the patient’s normal BUN, serum creatinine, GFR</a:t>
            </a:r>
          </a:p>
          <a:p>
            <a:pPr lvl="1"/>
            <a:r>
              <a:rPr lang="en-US" dirty="0"/>
              <a:t>Diuretics</a:t>
            </a:r>
          </a:p>
          <a:p>
            <a:pPr lvl="1"/>
            <a:r>
              <a:rPr lang="en-US" dirty="0"/>
              <a:t>End-stage renal disease: dialysis, renal transplant</a:t>
            </a:r>
          </a:p>
        </p:txBody>
      </p:sp>
    </p:spTree>
    <p:extLst>
      <p:ext uri="{BB962C8B-B14F-4D97-AF65-F5344CB8AC3E}">
        <p14:creationId xmlns:p14="http://schemas.microsoft.com/office/powerpoint/2010/main" val="51736983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US" dirty="0"/>
              <a:t>Common Genitourinary Conditions</a:t>
            </a:r>
            <a:r>
              <a:rPr lang="en-US" sz="2400" dirty="0"/>
              <a:t> </a:t>
            </a:r>
            <a:r>
              <a:rPr lang="en-US" sz="2400" dirty="0" smtClean="0"/>
              <a:t>(9 </a:t>
            </a:r>
            <a:r>
              <a:rPr lang="en-US" sz="2400" dirty="0"/>
              <a:t>of 11)</a:t>
            </a:r>
            <a:endParaRPr lang="en-US" sz="2800" b="0" dirty="0">
              <a:solidFill>
                <a:srgbClr val="FF0000"/>
              </a:solidFill>
            </a:endParaRPr>
          </a:p>
        </p:txBody>
      </p:sp>
      <p:sp>
        <p:nvSpPr>
          <p:cNvPr id="1029" name="Content Placeholder 2"/>
          <p:cNvSpPr>
            <a:spLocks noGrp="1"/>
          </p:cNvSpPr>
          <p:nvPr>
            <p:ph type="body" idx="1"/>
          </p:nvPr>
        </p:nvSpPr>
        <p:spPr>
          <a:xfrm>
            <a:off x="4876800" y="1447800"/>
            <a:ext cx="4114800" cy="4800600"/>
          </a:xfrm>
        </p:spPr>
        <p:txBody>
          <a:bodyPr rIns="228600"/>
          <a:lstStyle/>
          <a:p>
            <a:pPr>
              <a:spcBef>
                <a:spcPct val="35000"/>
              </a:spcBef>
            </a:pPr>
            <a:r>
              <a:rPr lang="en-US" dirty="0"/>
              <a:t>Kidney disease/failure (cont’d)</a:t>
            </a:r>
            <a:endParaRPr lang="en-US" altLang="en-US" dirty="0"/>
          </a:p>
          <a:p>
            <a:pPr lvl="1">
              <a:spcBef>
                <a:spcPct val="35000"/>
              </a:spcBef>
            </a:pPr>
            <a:r>
              <a:rPr lang="en-US" altLang="en-US" dirty="0"/>
              <a:t>Dialysis</a:t>
            </a:r>
          </a:p>
          <a:p>
            <a:pPr lvl="1">
              <a:spcBef>
                <a:spcPct val="35000"/>
              </a:spcBef>
            </a:pPr>
            <a:r>
              <a:rPr lang="en-US" altLang="en-US" dirty="0"/>
              <a:t>Two types: </a:t>
            </a:r>
          </a:p>
          <a:p>
            <a:pPr lvl="2">
              <a:spcBef>
                <a:spcPct val="35000"/>
              </a:spcBef>
            </a:pPr>
            <a:r>
              <a:rPr lang="en-US" altLang="en-US" dirty="0"/>
              <a:t>Hemodialysis</a:t>
            </a:r>
          </a:p>
          <a:p>
            <a:pPr lvl="2">
              <a:spcBef>
                <a:spcPct val="35000"/>
              </a:spcBef>
            </a:pPr>
            <a:r>
              <a:rPr lang="en-US" altLang="en-US" dirty="0"/>
              <a:t>Peritoneal dialysis</a:t>
            </a:r>
          </a:p>
        </p:txBody>
      </p:sp>
      <p:sp>
        <p:nvSpPr>
          <p:cNvPr id="6" name="TextBox 5"/>
          <p:cNvSpPr txBox="1"/>
          <p:nvPr/>
        </p:nvSpPr>
        <p:spPr>
          <a:xfrm>
            <a:off x="609600" y="4950768"/>
            <a:ext cx="4495800" cy="230832"/>
          </a:xfrm>
          <a:prstGeom prst="rect">
            <a:avLst/>
          </a:prstGeom>
          <a:noFill/>
        </p:spPr>
        <p:txBody>
          <a:bodyPr wrap="square" rtlCol="0">
            <a:spAutoFit/>
          </a:bodyPr>
          <a:lstStyle>
            <a:defPPr>
              <a:defRPr lang="en-US"/>
            </a:defPPr>
            <a:lvl1pPr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1pPr>
            <a:lvl2pPr marL="4572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2pPr>
            <a:lvl3pPr marL="9144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3pPr>
            <a:lvl4pPr marL="13716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4pPr>
            <a:lvl5pPr marL="18288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9pPr>
          </a:lstStyle>
          <a:p>
            <a:pPr algn="l"/>
            <a:r>
              <a:rPr lang="en-US" sz="900" dirty="0">
                <a:solidFill>
                  <a:schemeClr val="bg1">
                    <a:lumMod val="75000"/>
                  </a:schemeClr>
                </a:solidFill>
                <a:latin typeface="+mj-lt"/>
              </a:rPr>
              <a:t>© </a:t>
            </a:r>
            <a:r>
              <a:rPr lang="en-US" sz="900" dirty="0" err="1">
                <a:solidFill>
                  <a:schemeClr val="bg1">
                    <a:lumMod val="75000"/>
                  </a:schemeClr>
                </a:solidFill>
                <a:latin typeface="+mj-lt"/>
              </a:rPr>
              <a:t>Picsfive</a:t>
            </a:r>
            <a:r>
              <a:rPr lang="en-US" sz="900" dirty="0">
                <a:solidFill>
                  <a:schemeClr val="bg1">
                    <a:lumMod val="75000"/>
                  </a:schemeClr>
                </a:solidFill>
                <a:latin typeface="+mj-lt"/>
              </a:rPr>
              <a:t>/Shutterstock.</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253" y="2209800"/>
            <a:ext cx="4063147" cy="2703168"/>
          </a:xfrm>
          <a:prstGeom prst="rect">
            <a:avLst/>
          </a:prstGeom>
        </p:spPr>
      </p:pic>
    </p:spTree>
    <p:extLst>
      <p:ext uri="{BB962C8B-B14F-4D97-AF65-F5344CB8AC3E}">
        <p14:creationId xmlns:p14="http://schemas.microsoft.com/office/powerpoint/2010/main" val="8935423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Genitourinary Conditions</a:t>
            </a:r>
            <a:r>
              <a:rPr lang="en-US" sz="2400" dirty="0"/>
              <a:t> (</a:t>
            </a:r>
            <a:r>
              <a:rPr lang="en-US" sz="2400" dirty="0" smtClean="0"/>
              <a:t>10 </a:t>
            </a:r>
            <a:r>
              <a:rPr lang="en-US" sz="2400" dirty="0"/>
              <a:t>of 11)</a:t>
            </a:r>
            <a:endParaRPr lang="en-US" dirty="0">
              <a:solidFill>
                <a:srgbClr val="FF0000"/>
              </a:solidFill>
            </a:endParaRPr>
          </a:p>
        </p:txBody>
      </p:sp>
      <p:sp>
        <p:nvSpPr>
          <p:cNvPr id="3" name="Content Placeholder 2"/>
          <p:cNvSpPr>
            <a:spLocks noGrp="1"/>
          </p:cNvSpPr>
          <p:nvPr>
            <p:ph idx="1"/>
          </p:nvPr>
        </p:nvSpPr>
        <p:spPr>
          <a:xfrm>
            <a:off x="685800" y="1600200"/>
            <a:ext cx="7772400" cy="4800600"/>
          </a:xfrm>
        </p:spPr>
        <p:txBody>
          <a:bodyPr/>
          <a:lstStyle/>
          <a:p>
            <a:r>
              <a:rPr lang="en-US" dirty="0"/>
              <a:t>Kidney disease/failure (cont’d)</a:t>
            </a:r>
            <a:endParaRPr lang="en-US" altLang="en-US" dirty="0"/>
          </a:p>
          <a:p>
            <a:pPr lvl="1"/>
            <a:r>
              <a:rPr lang="en-US" dirty="0"/>
              <a:t>Management</a:t>
            </a:r>
          </a:p>
          <a:p>
            <a:pPr lvl="2"/>
            <a:r>
              <a:rPr lang="en-US" dirty="0"/>
              <a:t>Diligent monitoring of urine production</a:t>
            </a:r>
          </a:p>
          <a:p>
            <a:pPr lvl="2"/>
            <a:r>
              <a:rPr lang="en-US" dirty="0"/>
              <a:t>Management of comorbid disease(s)</a:t>
            </a:r>
          </a:p>
          <a:p>
            <a:pPr lvl="2"/>
            <a:r>
              <a:rPr lang="en-US" dirty="0"/>
              <a:t>Close monitoring of </a:t>
            </a:r>
            <a:r>
              <a:rPr lang="en-US" dirty="0" smtClean="0"/>
              <a:t>GFR</a:t>
            </a:r>
          </a:p>
          <a:p>
            <a:pPr lvl="2"/>
            <a:r>
              <a:rPr lang="en-US" dirty="0" smtClean="0"/>
              <a:t>Determine </a:t>
            </a:r>
            <a:r>
              <a:rPr lang="en-US" dirty="0"/>
              <a:t>the patient’s normal lab values and urine production per the plan of </a:t>
            </a:r>
            <a:r>
              <a:rPr lang="en-US" dirty="0" smtClean="0"/>
              <a:t>care</a:t>
            </a:r>
            <a:endParaRPr lang="en-US" dirty="0"/>
          </a:p>
        </p:txBody>
      </p:sp>
    </p:spTree>
    <p:extLst>
      <p:ext uri="{BB962C8B-B14F-4D97-AF65-F5344CB8AC3E}">
        <p14:creationId xmlns:p14="http://schemas.microsoft.com/office/powerpoint/2010/main" val="170602356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Genitourinary Conditions</a:t>
            </a:r>
            <a:r>
              <a:rPr lang="en-US" sz="2400" dirty="0"/>
              <a:t> (</a:t>
            </a:r>
            <a:r>
              <a:rPr lang="en-US" sz="2400" dirty="0" smtClean="0"/>
              <a:t>11 </a:t>
            </a:r>
            <a:r>
              <a:rPr lang="en-US" sz="2400" dirty="0"/>
              <a:t>of 11)</a:t>
            </a:r>
            <a:endParaRPr lang="en-US" dirty="0">
              <a:solidFill>
                <a:srgbClr val="FF0000"/>
              </a:solidFill>
            </a:endParaRPr>
          </a:p>
        </p:txBody>
      </p:sp>
      <p:sp>
        <p:nvSpPr>
          <p:cNvPr id="3" name="Content Placeholder 2"/>
          <p:cNvSpPr>
            <a:spLocks noGrp="1"/>
          </p:cNvSpPr>
          <p:nvPr>
            <p:ph idx="1"/>
          </p:nvPr>
        </p:nvSpPr>
        <p:spPr>
          <a:xfrm>
            <a:off x="685800" y="1600200"/>
            <a:ext cx="7772400" cy="4800600"/>
          </a:xfrm>
        </p:spPr>
        <p:txBody>
          <a:bodyPr/>
          <a:lstStyle/>
          <a:p>
            <a:r>
              <a:rPr lang="en-US" dirty="0"/>
              <a:t>Kidney disease/failure (cont’d)</a:t>
            </a:r>
            <a:endParaRPr lang="en-US" altLang="en-US" dirty="0"/>
          </a:p>
          <a:p>
            <a:pPr lvl="1"/>
            <a:r>
              <a:rPr lang="en-US" dirty="0"/>
              <a:t>Education</a:t>
            </a:r>
          </a:p>
          <a:p>
            <a:pPr lvl="2"/>
            <a:r>
              <a:rPr lang="en-US" dirty="0"/>
              <a:t>Focuses on the patient’s comorbidities and issues stemming from the disease</a:t>
            </a:r>
          </a:p>
          <a:p>
            <a:pPr lvl="2"/>
            <a:r>
              <a:rPr lang="en-US" dirty="0"/>
              <a:t>Help the patient understand </a:t>
            </a:r>
            <a:r>
              <a:rPr lang="en-US" dirty="0" smtClean="0"/>
              <a:t>symptoms </a:t>
            </a:r>
            <a:endParaRPr lang="en-US" dirty="0"/>
          </a:p>
          <a:p>
            <a:pPr lvl="2"/>
            <a:r>
              <a:rPr lang="en-US" dirty="0"/>
              <a:t>Consult with medical director on </a:t>
            </a:r>
            <a:r>
              <a:rPr lang="en-US" dirty="0" smtClean="0"/>
              <a:t>patient’s </a:t>
            </a:r>
            <a:r>
              <a:rPr lang="en-US" dirty="0"/>
              <a:t>questions about special diets, medications, supplements</a:t>
            </a:r>
          </a:p>
        </p:txBody>
      </p:sp>
    </p:spTree>
    <p:extLst>
      <p:ext uri="{BB962C8B-B14F-4D97-AF65-F5344CB8AC3E}">
        <p14:creationId xmlns:p14="http://schemas.microsoft.com/office/powerpoint/2010/main" val="39657302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lnSpc>
                <a:spcPct val="85000"/>
              </a:lnSpc>
              <a:defRPr/>
            </a:pPr>
            <a:r>
              <a:rPr lang="en-US" dirty="0"/>
              <a:t>Self-Management</a:t>
            </a:r>
            <a:r>
              <a:rPr lang="en-US" sz="2400" dirty="0"/>
              <a:t> </a:t>
            </a:r>
            <a:r>
              <a:rPr lang="en-US" sz="2400" dirty="0" smtClean="0"/>
              <a:t>(2 </a:t>
            </a:r>
            <a:r>
              <a:rPr lang="en-US" sz="2400" dirty="0"/>
              <a:t>of 10)</a:t>
            </a:r>
            <a:endParaRPr lang="en-US" sz="2800" b="0" dirty="0"/>
          </a:p>
        </p:txBody>
      </p:sp>
      <p:sp>
        <p:nvSpPr>
          <p:cNvPr id="1029" name="Content Placeholder 2"/>
          <p:cNvSpPr>
            <a:spLocks noGrp="1"/>
          </p:cNvSpPr>
          <p:nvPr>
            <p:ph type="body" idx="1"/>
          </p:nvPr>
        </p:nvSpPr>
        <p:spPr>
          <a:xfrm>
            <a:off x="4876800" y="1371600"/>
            <a:ext cx="3886200" cy="4800600"/>
          </a:xfrm>
        </p:spPr>
        <p:txBody>
          <a:bodyPr rIns="228600"/>
          <a:lstStyle/>
          <a:p>
            <a:pPr>
              <a:spcBef>
                <a:spcPct val="35000"/>
              </a:spcBef>
            </a:pPr>
            <a:r>
              <a:rPr lang="en-US" altLang="en-US" dirty="0"/>
              <a:t>Patient incentives for self-management </a:t>
            </a:r>
          </a:p>
          <a:p>
            <a:pPr lvl="1">
              <a:spcBef>
                <a:spcPct val="35000"/>
              </a:spcBef>
            </a:pPr>
            <a:r>
              <a:rPr lang="en-US" altLang="en-US" dirty="0"/>
              <a:t>Autonomy</a:t>
            </a:r>
          </a:p>
          <a:p>
            <a:pPr lvl="1">
              <a:spcBef>
                <a:spcPct val="35000"/>
              </a:spcBef>
            </a:pPr>
            <a:r>
              <a:rPr lang="en-US" altLang="en-US" dirty="0"/>
              <a:t>Self-determination</a:t>
            </a:r>
          </a:p>
        </p:txBody>
      </p:sp>
      <p:pic>
        <p:nvPicPr>
          <p:cNvPr id="1026" name="Picture 2" descr="\\10.1.1.17\productions\ART\ART PROCESS\PPT Projects\AAOS_ITK_PPT_164288\JPEG FILES\Chapter 15\9781284212785_CH15_FIGF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05000"/>
            <a:ext cx="4267200" cy="28432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5"/>
          <p:cNvSpPr txBox="1"/>
          <p:nvPr/>
        </p:nvSpPr>
        <p:spPr>
          <a:xfrm>
            <a:off x="381000" y="4798368"/>
            <a:ext cx="4495800" cy="230832"/>
          </a:xfrm>
          <a:prstGeom prst="rect">
            <a:avLst/>
          </a:prstGeom>
          <a:noFill/>
        </p:spPr>
        <p:txBody>
          <a:bodyPr wrap="square" rtlCol="0">
            <a:spAutoFit/>
          </a:bodyPr>
          <a:lstStyle>
            <a:defPPr>
              <a:defRPr lang="en-US"/>
            </a:defPPr>
            <a:lvl1pPr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1pPr>
            <a:lvl2pPr marL="4572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2pPr>
            <a:lvl3pPr marL="9144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3pPr>
            <a:lvl4pPr marL="13716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4pPr>
            <a:lvl5pPr marL="18288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9pPr>
          </a:lstStyle>
          <a:p>
            <a:pPr algn="l"/>
            <a:r>
              <a:rPr lang="en-US" sz="900" dirty="0">
                <a:solidFill>
                  <a:schemeClr val="bg1">
                    <a:lumMod val="75000"/>
                  </a:schemeClr>
                </a:solidFill>
                <a:latin typeface="+mj-lt"/>
              </a:rPr>
              <a:t>© </a:t>
            </a:r>
            <a:r>
              <a:rPr lang="en-US" sz="900" dirty="0" err="1">
                <a:solidFill>
                  <a:schemeClr val="bg1">
                    <a:lumMod val="75000"/>
                  </a:schemeClr>
                </a:solidFill>
                <a:latin typeface="+mj-lt"/>
              </a:rPr>
              <a:t>sdominick</a:t>
            </a:r>
            <a:r>
              <a:rPr lang="en-US" sz="900" dirty="0">
                <a:solidFill>
                  <a:schemeClr val="bg1">
                    <a:lumMod val="75000"/>
                  </a:schemeClr>
                </a:solidFill>
                <a:latin typeface="+mj-lt"/>
              </a:rPr>
              <a:t>/Getty.</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Musculoskeletal Conditions</a:t>
            </a:r>
            <a:r>
              <a:rPr lang="en-US" sz="2400" dirty="0"/>
              <a:t> (1 of 13)</a:t>
            </a:r>
          </a:p>
        </p:txBody>
      </p:sp>
      <p:sp>
        <p:nvSpPr>
          <p:cNvPr id="3" name="Content Placeholder 2"/>
          <p:cNvSpPr>
            <a:spLocks noGrp="1"/>
          </p:cNvSpPr>
          <p:nvPr>
            <p:ph idx="1"/>
          </p:nvPr>
        </p:nvSpPr>
        <p:spPr>
          <a:xfrm>
            <a:off x="685800" y="1600200"/>
            <a:ext cx="7772400" cy="4800600"/>
          </a:xfrm>
        </p:spPr>
        <p:txBody>
          <a:bodyPr/>
          <a:lstStyle/>
          <a:p>
            <a:r>
              <a:rPr lang="en-US" dirty="0"/>
              <a:t>Arthritis</a:t>
            </a:r>
          </a:p>
          <a:p>
            <a:pPr lvl="1"/>
            <a:r>
              <a:rPr lang="en-US" dirty="0"/>
              <a:t>Rheumatic disorder that involves one or more joints and/or inflammation</a:t>
            </a:r>
          </a:p>
          <a:p>
            <a:pPr lvl="1"/>
            <a:r>
              <a:rPr lang="en-US" dirty="0" smtClean="0"/>
              <a:t>More </a:t>
            </a:r>
            <a:r>
              <a:rPr lang="en-US" dirty="0"/>
              <a:t>than 100 different types </a:t>
            </a:r>
          </a:p>
        </p:txBody>
      </p:sp>
    </p:spTree>
    <p:extLst>
      <p:ext uri="{BB962C8B-B14F-4D97-AF65-F5344CB8AC3E}">
        <p14:creationId xmlns:p14="http://schemas.microsoft.com/office/powerpoint/2010/main" val="212430572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Musculoskeletal Conditions</a:t>
            </a:r>
            <a:r>
              <a:rPr lang="en-US" sz="2400" dirty="0"/>
              <a:t> </a:t>
            </a:r>
            <a:r>
              <a:rPr lang="en-US" sz="2400" dirty="0" smtClean="0"/>
              <a:t>(2 </a:t>
            </a:r>
            <a:r>
              <a:rPr lang="en-US" sz="2400" dirty="0"/>
              <a:t>of 13)</a:t>
            </a:r>
            <a:endParaRPr lang="en-US" dirty="0"/>
          </a:p>
        </p:txBody>
      </p:sp>
      <p:sp>
        <p:nvSpPr>
          <p:cNvPr id="3" name="Content Placeholder 2"/>
          <p:cNvSpPr>
            <a:spLocks noGrp="1"/>
          </p:cNvSpPr>
          <p:nvPr>
            <p:ph idx="1"/>
          </p:nvPr>
        </p:nvSpPr>
        <p:spPr>
          <a:xfrm>
            <a:off x="685800" y="1524000"/>
            <a:ext cx="7772400" cy="4800600"/>
          </a:xfrm>
        </p:spPr>
        <p:txBody>
          <a:bodyPr/>
          <a:lstStyle/>
          <a:p>
            <a:r>
              <a:rPr lang="en-US" dirty="0"/>
              <a:t>Arthritis (cont’d)</a:t>
            </a:r>
          </a:p>
          <a:p>
            <a:pPr lvl="1"/>
            <a:r>
              <a:rPr lang="en-US" dirty="0"/>
              <a:t>General guidelines of care for patients with any type of arthritis are the same</a:t>
            </a:r>
          </a:p>
          <a:p>
            <a:pPr lvl="2"/>
            <a:r>
              <a:rPr lang="en-US" dirty="0"/>
              <a:t>Identify the specific disease</a:t>
            </a:r>
          </a:p>
          <a:p>
            <a:pPr lvl="2"/>
            <a:r>
              <a:rPr lang="en-US" dirty="0"/>
              <a:t>Provide education, symptom relief, restoration, correction</a:t>
            </a:r>
          </a:p>
          <a:p>
            <a:pPr lvl="2"/>
            <a:r>
              <a:rPr lang="en-US" dirty="0"/>
              <a:t>Monitor/guide patient’s emotional health and suppression of symptoms</a:t>
            </a:r>
          </a:p>
          <a:p>
            <a:endParaRPr lang="en-US" dirty="0"/>
          </a:p>
        </p:txBody>
      </p:sp>
    </p:spTree>
    <p:extLst>
      <p:ext uri="{BB962C8B-B14F-4D97-AF65-F5344CB8AC3E}">
        <p14:creationId xmlns:p14="http://schemas.microsoft.com/office/powerpoint/2010/main" val="27896365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Musculoskeletal Conditions</a:t>
            </a:r>
            <a:r>
              <a:rPr lang="en-US" sz="2400" dirty="0"/>
              <a:t> </a:t>
            </a:r>
            <a:r>
              <a:rPr lang="en-US" sz="2400" dirty="0" smtClean="0"/>
              <a:t>(3 of </a:t>
            </a:r>
            <a:r>
              <a:rPr lang="en-US" sz="2400" dirty="0"/>
              <a:t>13)</a:t>
            </a:r>
            <a:endParaRPr lang="en-US" dirty="0"/>
          </a:p>
        </p:txBody>
      </p:sp>
      <p:sp>
        <p:nvSpPr>
          <p:cNvPr id="3" name="Content Placeholder 2"/>
          <p:cNvSpPr>
            <a:spLocks noGrp="1"/>
          </p:cNvSpPr>
          <p:nvPr>
            <p:ph idx="1"/>
          </p:nvPr>
        </p:nvSpPr>
        <p:spPr>
          <a:xfrm>
            <a:off x="685800" y="1524000"/>
            <a:ext cx="7772400" cy="4800600"/>
          </a:xfrm>
        </p:spPr>
        <p:txBody>
          <a:bodyPr/>
          <a:lstStyle/>
          <a:p>
            <a:r>
              <a:rPr lang="en-US" dirty="0"/>
              <a:t>Arthritis (cont’d)</a:t>
            </a:r>
          </a:p>
          <a:p>
            <a:pPr lvl="1"/>
            <a:r>
              <a:rPr lang="en-US" dirty="0"/>
              <a:t>Two forms of arthritis that the community paramedic is most likely to encounter:</a:t>
            </a:r>
          </a:p>
          <a:p>
            <a:pPr lvl="2"/>
            <a:r>
              <a:rPr lang="en-US" dirty="0"/>
              <a:t>Osteoarthritis</a:t>
            </a:r>
          </a:p>
          <a:p>
            <a:pPr lvl="2"/>
            <a:r>
              <a:rPr lang="en-US" dirty="0"/>
              <a:t>Rheumatoid arthritis (RA)</a:t>
            </a:r>
          </a:p>
        </p:txBody>
      </p:sp>
    </p:spTree>
    <p:extLst>
      <p:ext uri="{BB962C8B-B14F-4D97-AF65-F5344CB8AC3E}">
        <p14:creationId xmlns:p14="http://schemas.microsoft.com/office/powerpoint/2010/main" val="7421633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US" dirty="0"/>
              <a:t>Common Musculoskeletal Conditions</a:t>
            </a:r>
            <a:r>
              <a:rPr lang="en-US" sz="2400" dirty="0"/>
              <a:t> </a:t>
            </a:r>
            <a:r>
              <a:rPr lang="en-US" sz="2400" dirty="0" smtClean="0"/>
              <a:t>(4 </a:t>
            </a:r>
            <a:r>
              <a:rPr lang="en-US" sz="2400" dirty="0"/>
              <a:t>of 13)</a:t>
            </a:r>
            <a:endParaRPr lang="en-US" sz="2800" b="0" dirty="0"/>
          </a:p>
        </p:txBody>
      </p:sp>
      <p:sp>
        <p:nvSpPr>
          <p:cNvPr id="1029" name="Content Placeholder 2"/>
          <p:cNvSpPr>
            <a:spLocks noGrp="1"/>
          </p:cNvSpPr>
          <p:nvPr>
            <p:ph type="body" idx="1"/>
          </p:nvPr>
        </p:nvSpPr>
        <p:spPr>
          <a:xfrm>
            <a:off x="4876800" y="1524000"/>
            <a:ext cx="3886200" cy="4800600"/>
          </a:xfrm>
        </p:spPr>
        <p:txBody>
          <a:bodyPr rIns="228600"/>
          <a:lstStyle/>
          <a:p>
            <a:pPr>
              <a:spcBef>
                <a:spcPct val="35000"/>
              </a:spcBef>
            </a:pPr>
            <a:r>
              <a:rPr lang="en-US" altLang="en-US" dirty="0"/>
              <a:t>Osteoarthritis</a:t>
            </a:r>
          </a:p>
          <a:p>
            <a:pPr lvl="1">
              <a:spcBef>
                <a:spcPct val="35000"/>
              </a:spcBef>
            </a:pPr>
            <a:r>
              <a:rPr lang="en-US" altLang="en-US" dirty="0"/>
              <a:t>Most common form of arthritis</a:t>
            </a:r>
          </a:p>
          <a:p>
            <a:pPr lvl="1">
              <a:spcBef>
                <a:spcPct val="35000"/>
              </a:spcBef>
            </a:pPr>
            <a:r>
              <a:rPr lang="en-US" altLang="en-US" dirty="0"/>
              <a:t>Enlargement of interphalangeal joints</a:t>
            </a:r>
          </a:p>
        </p:txBody>
      </p:sp>
      <p:sp>
        <p:nvSpPr>
          <p:cNvPr id="5" name="TextBox 5"/>
          <p:cNvSpPr txBox="1"/>
          <p:nvPr/>
        </p:nvSpPr>
        <p:spPr>
          <a:xfrm>
            <a:off x="457200" y="4876800"/>
            <a:ext cx="4495800" cy="230832"/>
          </a:xfrm>
          <a:prstGeom prst="rect">
            <a:avLst/>
          </a:prstGeom>
          <a:noFill/>
        </p:spPr>
        <p:txBody>
          <a:bodyPr wrap="square" rtlCol="0">
            <a:spAutoFit/>
          </a:bodyPr>
          <a:lstStyle>
            <a:defPPr>
              <a:defRPr lang="en-US"/>
            </a:defPPr>
            <a:lvl1pPr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1pPr>
            <a:lvl2pPr marL="4572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2pPr>
            <a:lvl3pPr marL="9144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3pPr>
            <a:lvl4pPr marL="13716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4pPr>
            <a:lvl5pPr marL="18288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9pPr>
          </a:lstStyle>
          <a:p>
            <a:pPr algn="l"/>
            <a:r>
              <a:rPr lang="en-US" sz="900" dirty="0">
                <a:solidFill>
                  <a:schemeClr val="bg1">
                    <a:lumMod val="75000"/>
                  </a:schemeClr>
                </a:solidFill>
                <a:latin typeface="+mj-lt"/>
              </a:rPr>
              <a:t>© </a:t>
            </a:r>
            <a:r>
              <a:rPr lang="en-US" sz="900" dirty="0" err="1">
                <a:solidFill>
                  <a:schemeClr val="bg1">
                    <a:lumMod val="75000"/>
                  </a:schemeClr>
                </a:solidFill>
                <a:latin typeface="+mj-lt"/>
              </a:rPr>
              <a:t>Mediscan</a:t>
            </a:r>
            <a:r>
              <a:rPr lang="en-US" sz="900" dirty="0">
                <a:solidFill>
                  <a:schemeClr val="bg1">
                    <a:lumMod val="75000"/>
                  </a:schemeClr>
                </a:solidFill>
                <a:latin typeface="+mj-lt"/>
              </a:rPr>
              <a:t>/</a:t>
            </a:r>
            <a:r>
              <a:rPr lang="en-US" sz="900" dirty="0" err="1">
                <a:solidFill>
                  <a:schemeClr val="bg1">
                    <a:lumMod val="75000"/>
                  </a:schemeClr>
                </a:solidFill>
                <a:latin typeface="+mj-lt"/>
              </a:rPr>
              <a:t>Alamy</a:t>
            </a:r>
            <a:r>
              <a:rPr lang="en-US" sz="900" dirty="0">
                <a:solidFill>
                  <a:schemeClr val="bg1">
                    <a:lumMod val="75000"/>
                  </a:schemeClr>
                </a:solidFill>
                <a:latin typeface="+mj-lt"/>
              </a:rPr>
              <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722" y="2057400"/>
            <a:ext cx="4121477" cy="2791968"/>
          </a:xfrm>
          <a:prstGeom prst="rect">
            <a:avLst/>
          </a:prstGeom>
        </p:spPr>
      </p:pic>
    </p:spTree>
    <p:extLst>
      <p:ext uri="{BB962C8B-B14F-4D97-AF65-F5344CB8AC3E}">
        <p14:creationId xmlns:p14="http://schemas.microsoft.com/office/powerpoint/2010/main" val="345789742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Musculoskeletal Conditions</a:t>
            </a:r>
            <a:r>
              <a:rPr lang="en-US" sz="2400" dirty="0"/>
              <a:t> </a:t>
            </a:r>
            <a:r>
              <a:rPr lang="en-US" sz="2400" dirty="0" smtClean="0"/>
              <a:t>(5 </a:t>
            </a:r>
            <a:r>
              <a:rPr lang="en-US" sz="2400" dirty="0"/>
              <a:t>of 13)</a:t>
            </a:r>
            <a:endParaRPr lang="en-US" dirty="0"/>
          </a:p>
        </p:txBody>
      </p:sp>
      <p:sp>
        <p:nvSpPr>
          <p:cNvPr id="3" name="Content Placeholder 2"/>
          <p:cNvSpPr>
            <a:spLocks noGrp="1"/>
          </p:cNvSpPr>
          <p:nvPr>
            <p:ph idx="1"/>
          </p:nvPr>
        </p:nvSpPr>
        <p:spPr>
          <a:xfrm>
            <a:off x="685800" y="1524000"/>
            <a:ext cx="7772400" cy="4800600"/>
          </a:xfrm>
        </p:spPr>
        <p:txBody>
          <a:bodyPr/>
          <a:lstStyle/>
          <a:p>
            <a:r>
              <a:rPr lang="en-US" altLang="en-US" dirty="0"/>
              <a:t>Osteoarthritis (cont’d)</a:t>
            </a:r>
          </a:p>
          <a:p>
            <a:pPr lvl="1"/>
            <a:r>
              <a:rPr lang="en-US" altLang="en-US" dirty="0"/>
              <a:t>Common radiographic findings include:</a:t>
            </a:r>
          </a:p>
          <a:p>
            <a:pPr lvl="2"/>
            <a:r>
              <a:rPr lang="en-US" altLang="en-US" dirty="0" err="1" smtClean="0"/>
              <a:t>Nonuniform</a:t>
            </a:r>
            <a:r>
              <a:rPr lang="en-US" altLang="en-US" dirty="0" smtClean="0"/>
              <a:t> </a:t>
            </a:r>
            <a:r>
              <a:rPr lang="en-US" altLang="en-US" dirty="0"/>
              <a:t>joint space loss</a:t>
            </a:r>
          </a:p>
          <a:p>
            <a:pPr lvl="2"/>
            <a:r>
              <a:rPr lang="en-US" altLang="en-US" dirty="0"/>
              <a:t>Osteophyte formation</a:t>
            </a:r>
          </a:p>
          <a:p>
            <a:pPr lvl="2"/>
            <a:r>
              <a:rPr lang="en-US" altLang="en-US" dirty="0"/>
              <a:t>Cyst formation</a:t>
            </a:r>
          </a:p>
          <a:p>
            <a:pPr lvl="2"/>
            <a:r>
              <a:rPr lang="en-US" altLang="en-US" dirty="0"/>
              <a:t>Calcification of the cartilage</a:t>
            </a:r>
          </a:p>
          <a:p>
            <a:pPr lvl="2"/>
            <a:r>
              <a:rPr lang="en-US" altLang="en-US" dirty="0"/>
              <a:t>Subchondral sclerosis</a:t>
            </a:r>
          </a:p>
          <a:p>
            <a:endParaRPr lang="en-US" dirty="0"/>
          </a:p>
        </p:txBody>
      </p:sp>
    </p:spTree>
    <p:extLst>
      <p:ext uri="{BB962C8B-B14F-4D97-AF65-F5344CB8AC3E}">
        <p14:creationId xmlns:p14="http://schemas.microsoft.com/office/powerpoint/2010/main" val="146095166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Musculoskeletal Conditions</a:t>
            </a:r>
            <a:r>
              <a:rPr lang="en-US" sz="2400" dirty="0"/>
              <a:t> </a:t>
            </a:r>
            <a:r>
              <a:rPr lang="en-US" sz="2400" dirty="0" smtClean="0"/>
              <a:t>(6 </a:t>
            </a:r>
            <a:r>
              <a:rPr lang="en-US" sz="2400" dirty="0"/>
              <a:t>of 13)</a:t>
            </a:r>
            <a:endParaRPr lang="en-US" dirty="0"/>
          </a:p>
        </p:txBody>
      </p:sp>
      <p:sp>
        <p:nvSpPr>
          <p:cNvPr id="3" name="Content Placeholder 2"/>
          <p:cNvSpPr>
            <a:spLocks noGrp="1"/>
          </p:cNvSpPr>
          <p:nvPr>
            <p:ph idx="1"/>
          </p:nvPr>
        </p:nvSpPr>
        <p:spPr>
          <a:xfrm>
            <a:off x="685800" y="1447800"/>
            <a:ext cx="7772400" cy="4800600"/>
          </a:xfrm>
        </p:spPr>
        <p:txBody>
          <a:bodyPr/>
          <a:lstStyle/>
          <a:p>
            <a:r>
              <a:rPr lang="en-US" altLang="en-US" dirty="0"/>
              <a:t>Osteoarthritis (cont’d)</a:t>
            </a:r>
          </a:p>
          <a:p>
            <a:pPr lvl="1"/>
            <a:r>
              <a:rPr lang="en-US" dirty="0"/>
              <a:t>Monitoring: look for</a:t>
            </a:r>
          </a:p>
          <a:p>
            <a:pPr lvl="2"/>
            <a:r>
              <a:rPr lang="en-US" dirty="0"/>
              <a:t>Inflammation</a:t>
            </a:r>
          </a:p>
          <a:p>
            <a:pPr lvl="2"/>
            <a:r>
              <a:rPr lang="en-US" dirty="0"/>
              <a:t>Limitations in movement</a:t>
            </a:r>
          </a:p>
          <a:p>
            <a:pPr lvl="2"/>
            <a:r>
              <a:rPr lang="en-US" dirty="0"/>
              <a:t>Crepitus</a:t>
            </a:r>
          </a:p>
          <a:p>
            <a:pPr lvl="2"/>
            <a:r>
              <a:rPr lang="en-US" dirty="0"/>
              <a:t>Painful movement</a:t>
            </a:r>
          </a:p>
          <a:p>
            <a:pPr lvl="2"/>
            <a:r>
              <a:rPr lang="en-US" dirty="0"/>
              <a:t>Strength</a:t>
            </a:r>
          </a:p>
          <a:p>
            <a:pPr lvl="2"/>
            <a:r>
              <a:rPr lang="en-US" dirty="0"/>
              <a:t>Range of motion and passive range of motion</a:t>
            </a:r>
          </a:p>
          <a:p>
            <a:pPr lvl="2"/>
            <a:endParaRPr lang="en-US" dirty="0"/>
          </a:p>
        </p:txBody>
      </p:sp>
    </p:spTree>
    <p:extLst>
      <p:ext uri="{BB962C8B-B14F-4D97-AF65-F5344CB8AC3E}">
        <p14:creationId xmlns:p14="http://schemas.microsoft.com/office/powerpoint/2010/main" val="405658243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Musculoskeletal Conditions</a:t>
            </a:r>
            <a:r>
              <a:rPr lang="en-US" sz="2400" dirty="0"/>
              <a:t> </a:t>
            </a:r>
            <a:r>
              <a:rPr lang="en-US" sz="2400" dirty="0" smtClean="0"/>
              <a:t>(7 </a:t>
            </a:r>
            <a:r>
              <a:rPr lang="en-US" sz="2400" dirty="0"/>
              <a:t>of 13)</a:t>
            </a:r>
            <a:endParaRPr lang="en-US" dirty="0"/>
          </a:p>
        </p:txBody>
      </p:sp>
      <p:sp>
        <p:nvSpPr>
          <p:cNvPr id="3" name="Content Placeholder 2"/>
          <p:cNvSpPr>
            <a:spLocks noGrp="1"/>
          </p:cNvSpPr>
          <p:nvPr>
            <p:ph idx="1"/>
          </p:nvPr>
        </p:nvSpPr>
        <p:spPr/>
        <p:txBody>
          <a:bodyPr/>
          <a:lstStyle/>
          <a:p>
            <a:r>
              <a:rPr lang="en-US" altLang="en-US" dirty="0"/>
              <a:t>Osteoarthritis (cont’d)</a:t>
            </a:r>
          </a:p>
          <a:p>
            <a:pPr lvl="1"/>
            <a:r>
              <a:rPr lang="en-US" dirty="0"/>
              <a:t>Management</a:t>
            </a:r>
          </a:p>
          <a:p>
            <a:pPr lvl="2"/>
            <a:r>
              <a:rPr lang="en-US" dirty="0"/>
              <a:t>Ensure the patient exercises at least twice a day</a:t>
            </a:r>
          </a:p>
          <a:p>
            <a:pPr lvl="2"/>
            <a:r>
              <a:rPr lang="en-US" dirty="0"/>
              <a:t>Avoids activity that causes pain for more than 2 hours</a:t>
            </a:r>
          </a:p>
          <a:p>
            <a:pPr lvl="2"/>
            <a:r>
              <a:rPr lang="en-US" dirty="0"/>
              <a:t>Braces, orthotics, joint support</a:t>
            </a:r>
          </a:p>
          <a:p>
            <a:pPr lvl="2"/>
            <a:r>
              <a:rPr lang="en-US" dirty="0"/>
              <a:t>Lose weight</a:t>
            </a:r>
          </a:p>
          <a:p>
            <a:pPr lvl="2"/>
            <a:r>
              <a:rPr lang="en-US" dirty="0"/>
              <a:t>Use of nonsteroidal anti-inflammatory drugs (NSAIDs)</a:t>
            </a:r>
          </a:p>
        </p:txBody>
      </p:sp>
    </p:spTree>
    <p:extLst>
      <p:ext uri="{BB962C8B-B14F-4D97-AF65-F5344CB8AC3E}">
        <p14:creationId xmlns:p14="http://schemas.microsoft.com/office/powerpoint/2010/main" val="14061389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Musculoskeletal Conditions</a:t>
            </a:r>
            <a:r>
              <a:rPr lang="en-US" sz="2400" dirty="0"/>
              <a:t> </a:t>
            </a:r>
            <a:r>
              <a:rPr lang="en-US" sz="2400" dirty="0" smtClean="0"/>
              <a:t>(8 </a:t>
            </a:r>
            <a:r>
              <a:rPr lang="en-US" sz="2400" dirty="0"/>
              <a:t>of 13)</a:t>
            </a:r>
            <a:endParaRPr lang="en-US" dirty="0"/>
          </a:p>
        </p:txBody>
      </p:sp>
      <p:sp>
        <p:nvSpPr>
          <p:cNvPr id="3" name="Content Placeholder 2"/>
          <p:cNvSpPr>
            <a:spLocks noGrp="1"/>
          </p:cNvSpPr>
          <p:nvPr>
            <p:ph idx="1"/>
          </p:nvPr>
        </p:nvSpPr>
        <p:spPr>
          <a:xfrm>
            <a:off x="685800" y="1524000"/>
            <a:ext cx="7772400" cy="4800600"/>
          </a:xfrm>
        </p:spPr>
        <p:txBody>
          <a:bodyPr/>
          <a:lstStyle/>
          <a:p>
            <a:r>
              <a:rPr lang="en-US" altLang="en-US" dirty="0"/>
              <a:t>Osteoarthritis (cont’d)</a:t>
            </a:r>
          </a:p>
          <a:p>
            <a:pPr lvl="1"/>
            <a:r>
              <a:rPr lang="en-US" altLang="en-US" dirty="0"/>
              <a:t>Education</a:t>
            </a:r>
          </a:p>
          <a:p>
            <a:pPr lvl="2"/>
            <a:r>
              <a:rPr lang="en-US" altLang="en-US" dirty="0"/>
              <a:t>Focused on ensuring the patient understands severity of disease and management techniques</a:t>
            </a:r>
          </a:p>
          <a:p>
            <a:pPr lvl="2"/>
            <a:r>
              <a:rPr lang="en-US" altLang="en-US" dirty="0"/>
              <a:t>Assess patient’s understanding of his or her </a:t>
            </a:r>
            <a:r>
              <a:rPr lang="en-US" altLang="en-US" dirty="0" smtClean="0"/>
              <a:t>symptoms</a:t>
            </a:r>
          </a:p>
          <a:p>
            <a:pPr lvl="2"/>
            <a:r>
              <a:rPr lang="en-US" altLang="en-US" dirty="0" smtClean="0"/>
              <a:t>Develop a log of symptoms</a:t>
            </a:r>
            <a:endParaRPr lang="en-US" altLang="en-US" dirty="0"/>
          </a:p>
        </p:txBody>
      </p:sp>
    </p:spTree>
    <p:extLst>
      <p:ext uri="{BB962C8B-B14F-4D97-AF65-F5344CB8AC3E}">
        <p14:creationId xmlns:p14="http://schemas.microsoft.com/office/powerpoint/2010/main" val="426325136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Musculoskeletal Conditions</a:t>
            </a:r>
            <a:r>
              <a:rPr lang="en-US" sz="2400" dirty="0"/>
              <a:t> </a:t>
            </a:r>
            <a:r>
              <a:rPr lang="en-US" sz="2400" dirty="0" smtClean="0"/>
              <a:t>(9 </a:t>
            </a:r>
            <a:r>
              <a:rPr lang="en-US" sz="2400" dirty="0"/>
              <a:t>of 13)</a:t>
            </a:r>
            <a:endParaRPr lang="en-US" dirty="0">
              <a:solidFill>
                <a:srgbClr val="FF0000"/>
              </a:solidFill>
            </a:endParaRPr>
          </a:p>
        </p:txBody>
      </p:sp>
      <p:sp>
        <p:nvSpPr>
          <p:cNvPr id="3" name="Content Placeholder 2"/>
          <p:cNvSpPr>
            <a:spLocks noGrp="1"/>
          </p:cNvSpPr>
          <p:nvPr>
            <p:ph idx="1"/>
          </p:nvPr>
        </p:nvSpPr>
        <p:spPr>
          <a:xfrm>
            <a:off x="685800" y="1524000"/>
            <a:ext cx="7772400" cy="4800600"/>
          </a:xfrm>
        </p:spPr>
        <p:txBody>
          <a:bodyPr/>
          <a:lstStyle/>
          <a:p>
            <a:r>
              <a:rPr lang="en-US" dirty="0" smtClean="0"/>
              <a:t>Rheumatoid arthritis</a:t>
            </a:r>
            <a:r>
              <a:rPr lang="en-US" dirty="0" smtClean="0">
                <a:solidFill>
                  <a:srgbClr val="FF0000"/>
                </a:solidFill>
              </a:rPr>
              <a:t> </a:t>
            </a:r>
            <a:endParaRPr lang="en-US" dirty="0"/>
          </a:p>
          <a:p>
            <a:pPr lvl="1"/>
            <a:r>
              <a:rPr lang="en-US" dirty="0"/>
              <a:t>Chronic autoimmune, polyarthritic inflammatory disease</a:t>
            </a:r>
          </a:p>
          <a:p>
            <a:pPr lvl="1"/>
            <a:r>
              <a:rPr lang="en-US" dirty="0"/>
              <a:t>Long progression; patients present with:</a:t>
            </a:r>
          </a:p>
          <a:p>
            <a:pPr lvl="2"/>
            <a:r>
              <a:rPr lang="en-US" dirty="0"/>
              <a:t>Only a few joints being affected</a:t>
            </a:r>
          </a:p>
          <a:p>
            <a:pPr lvl="2"/>
            <a:r>
              <a:rPr lang="en-US" dirty="0"/>
              <a:t>Morning stiffness</a:t>
            </a:r>
          </a:p>
          <a:p>
            <a:pPr lvl="2"/>
            <a:r>
              <a:rPr lang="en-US" dirty="0"/>
              <a:t>Fatigue without pain</a:t>
            </a:r>
          </a:p>
        </p:txBody>
      </p:sp>
    </p:spTree>
    <p:extLst>
      <p:ext uri="{BB962C8B-B14F-4D97-AF65-F5344CB8AC3E}">
        <p14:creationId xmlns:p14="http://schemas.microsoft.com/office/powerpoint/2010/main" val="260915981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US" dirty="0"/>
              <a:t>Common Musculoskeletal Conditions</a:t>
            </a:r>
            <a:r>
              <a:rPr lang="en-US" sz="2400" dirty="0"/>
              <a:t> (</a:t>
            </a:r>
            <a:r>
              <a:rPr lang="en-US" sz="2400" dirty="0" smtClean="0"/>
              <a:t>10 </a:t>
            </a:r>
            <a:r>
              <a:rPr lang="en-US" sz="2400" dirty="0"/>
              <a:t>of 13)</a:t>
            </a:r>
            <a:endParaRPr lang="en-US" sz="2800" b="0" dirty="0">
              <a:solidFill>
                <a:srgbClr val="FF0000"/>
              </a:solidFill>
            </a:endParaRPr>
          </a:p>
        </p:txBody>
      </p:sp>
      <p:sp>
        <p:nvSpPr>
          <p:cNvPr id="1029" name="Content Placeholder 2"/>
          <p:cNvSpPr>
            <a:spLocks noGrp="1"/>
          </p:cNvSpPr>
          <p:nvPr>
            <p:ph type="body" idx="1"/>
          </p:nvPr>
        </p:nvSpPr>
        <p:spPr>
          <a:xfrm>
            <a:off x="4572000" y="1600200"/>
            <a:ext cx="3886200" cy="4800600"/>
          </a:xfrm>
        </p:spPr>
        <p:txBody>
          <a:bodyPr rIns="228600"/>
          <a:lstStyle/>
          <a:p>
            <a:pPr>
              <a:spcBef>
                <a:spcPct val="35000"/>
              </a:spcBef>
            </a:pPr>
            <a:r>
              <a:rPr lang="en-US" altLang="en-US" dirty="0" smtClean="0"/>
              <a:t>RA </a:t>
            </a:r>
            <a:r>
              <a:rPr lang="en-US" dirty="0"/>
              <a:t>(cont’d)</a:t>
            </a:r>
          </a:p>
          <a:p>
            <a:pPr lvl="1">
              <a:spcBef>
                <a:spcPct val="35000"/>
              </a:spcBef>
            </a:pPr>
            <a:r>
              <a:rPr lang="en-US" altLang="en-US" dirty="0" smtClean="0"/>
              <a:t>Hammer </a:t>
            </a:r>
            <a:r>
              <a:rPr lang="en-US" altLang="en-US" dirty="0"/>
              <a:t>fingers</a:t>
            </a:r>
          </a:p>
          <a:p>
            <a:pPr lvl="1">
              <a:spcBef>
                <a:spcPct val="35000"/>
              </a:spcBef>
            </a:pPr>
            <a:r>
              <a:rPr lang="en-US" altLang="en-US" dirty="0"/>
              <a:t>Boutonniere</a:t>
            </a:r>
          </a:p>
          <a:p>
            <a:pPr lvl="1">
              <a:spcBef>
                <a:spcPct val="35000"/>
              </a:spcBef>
            </a:pPr>
            <a:r>
              <a:rPr lang="en-US" altLang="en-US" dirty="0"/>
              <a:t>Flexion deformities of the toes</a:t>
            </a:r>
          </a:p>
        </p:txBody>
      </p:sp>
      <p:sp>
        <p:nvSpPr>
          <p:cNvPr id="5" name="TextBox 5"/>
          <p:cNvSpPr txBox="1"/>
          <p:nvPr/>
        </p:nvSpPr>
        <p:spPr>
          <a:xfrm>
            <a:off x="1066800" y="4876800"/>
            <a:ext cx="4495800" cy="230832"/>
          </a:xfrm>
          <a:prstGeom prst="rect">
            <a:avLst/>
          </a:prstGeom>
          <a:noFill/>
        </p:spPr>
        <p:txBody>
          <a:bodyPr wrap="square" rtlCol="0">
            <a:spAutoFit/>
          </a:bodyPr>
          <a:lstStyle>
            <a:defPPr>
              <a:defRPr lang="en-US"/>
            </a:defPPr>
            <a:lvl1pPr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1pPr>
            <a:lvl2pPr marL="4572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2pPr>
            <a:lvl3pPr marL="9144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3pPr>
            <a:lvl4pPr marL="13716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4pPr>
            <a:lvl5pPr marL="18288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9pPr>
          </a:lstStyle>
          <a:p>
            <a:pPr algn="l"/>
            <a:r>
              <a:rPr lang="en-US" sz="900" dirty="0">
                <a:solidFill>
                  <a:schemeClr val="bg1">
                    <a:lumMod val="75000"/>
                  </a:schemeClr>
                </a:solidFill>
                <a:latin typeface="+mj-lt"/>
              </a:rPr>
              <a:t>© Cristina </a:t>
            </a:r>
            <a:r>
              <a:rPr lang="en-US" sz="900" dirty="0" err="1">
                <a:solidFill>
                  <a:schemeClr val="bg1">
                    <a:lumMod val="75000"/>
                  </a:schemeClr>
                </a:solidFill>
                <a:latin typeface="+mj-lt"/>
              </a:rPr>
              <a:t>Pedrazzini</a:t>
            </a:r>
            <a:r>
              <a:rPr lang="en-US" sz="900" dirty="0">
                <a:solidFill>
                  <a:schemeClr val="bg1">
                    <a:lumMod val="75000"/>
                  </a:schemeClr>
                </a:solidFill>
                <a:latin typeface="+mj-lt"/>
              </a:rPr>
              <a:t>/Science Source.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808" y="1932432"/>
            <a:ext cx="2907792" cy="2944368"/>
          </a:xfrm>
          <a:prstGeom prst="rect">
            <a:avLst/>
          </a:prstGeom>
        </p:spPr>
      </p:pic>
    </p:spTree>
    <p:extLst>
      <p:ext uri="{BB962C8B-B14F-4D97-AF65-F5344CB8AC3E}">
        <p14:creationId xmlns:p14="http://schemas.microsoft.com/office/powerpoint/2010/main" val="41552639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Self-Management</a:t>
            </a:r>
            <a:r>
              <a:rPr lang="en-US" sz="2400" dirty="0"/>
              <a:t> </a:t>
            </a:r>
            <a:r>
              <a:rPr lang="en-US" sz="2400" dirty="0" smtClean="0"/>
              <a:t>(3 </a:t>
            </a:r>
            <a:r>
              <a:rPr lang="en-US" sz="2400" dirty="0"/>
              <a:t>of 10)</a:t>
            </a:r>
            <a:endParaRPr lang="en-US" dirty="0"/>
          </a:p>
        </p:txBody>
      </p:sp>
      <p:sp>
        <p:nvSpPr>
          <p:cNvPr id="3" name="Content Placeholder 2"/>
          <p:cNvSpPr>
            <a:spLocks noGrp="1"/>
          </p:cNvSpPr>
          <p:nvPr>
            <p:ph idx="1"/>
          </p:nvPr>
        </p:nvSpPr>
        <p:spPr>
          <a:xfrm>
            <a:off x="685800" y="1524000"/>
            <a:ext cx="7772400" cy="4800600"/>
          </a:xfrm>
        </p:spPr>
        <p:txBody>
          <a:bodyPr/>
          <a:lstStyle/>
          <a:p>
            <a:r>
              <a:rPr lang="en-US" dirty="0"/>
              <a:t>Key measures of effective self-management:</a:t>
            </a:r>
          </a:p>
          <a:p>
            <a:pPr lvl="1"/>
            <a:r>
              <a:rPr lang="en-US" dirty="0"/>
              <a:t>Outcomes of improved health</a:t>
            </a:r>
          </a:p>
          <a:p>
            <a:pPr lvl="1"/>
            <a:r>
              <a:rPr lang="en-US" dirty="0"/>
              <a:t>Prevention of complications of chronic illness</a:t>
            </a:r>
          </a:p>
          <a:p>
            <a:pPr lvl="1"/>
            <a:r>
              <a:rPr lang="en-US" dirty="0"/>
              <a:t>Prevention of worsening conditions</a:t>
            </a:r>
          </a:p>
        </p:txBody>
      </p:sp>
    </p:spTree>
    <p:extLst>
      <p:ext uri="{BB962C8B-B14F-4D97-AF65-F5344CB8AC3E}">
        <p14:creationId xmlns:p14="http://schemas.microsoft.com/office/powerpoint/2010/main" val="408445539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Musculoskeletal Conditions</a:t>
            </a:r>
            <a:r>
              <a:rPr lang="en-US" sz="2400" dirty="0"/>
              <a:t> (</a:t>
            </a:r>
            <a:r>
              <a:rPr lang="en-US" sz="2400" dirty="0" smtClean="0"/>
              <a:t>11 </a:t>
            </a:r>
            <a:r>
              <a:rPr lang="en-US" sz="2400" dirty="0"/>
              <a:t>of 13)</a:t>
            </a:r>
            <a:endParaRPr lang="en-US" dirty="0"/>
          </a:p>
        </p:txBody>
      </p:sp>
      <p:sp>
        <p:nvSpPr>
          <p:cNvPr id="3" name="Content Placeholder 2"/>
          <p:cNvSpPr>
            <a:spLocks noGrp="1"/>
          </p:cNvSpPr>
          <p:nvPr>
            <p:ph idx="1"/>
          </p:nvPr>
        </p:nvSpPr>
        <p:spPr>
          <a:xfrm>
            <a:off x="685800" y="1524000"/>
            <a:ext cx="7772400" cy="4800600"/>
          </a:xfrm>
        </p:spPr>
        <p:txBody>
          <a:bodyPr/>
          <a:lstStyle/>
          <a:p>
            <a:r>
              <a:rPr lang="en-US" dirty="0"/>
              <a:t>RA (cont’d)</a:t>
            </a:r>
          </a:p>
          <a:p>
            <a:pPr lvl="1"/>
            <a:r>
              <a:rPr lang="en-US" dirty="0"/>
              <a:t>To confirm presence of disease, physicians use:</a:t>
            </a:r>
          </a:p>
          <a:p>
            <a:pPr lvl="2"/>
            <a:r>
              <a:rPr lang="en-US" dirty="0"/>
              <a:t>Multiple differential diagnoses</a:t>
            </a:r>
          </a:p>
          <a:p>
            <a:pPr lvl="2"/>
            <a:r>
              <a:rPr lang="en-US" dirty="0"/>
              <a:t>Laboratory tests</a:t>
            </a:r>
          </a:p>
          <a:p>
            <a:pPr lvl="2"/>
            <a:r>
              <a:rPr lang="en-US" dirty="0"/>
              <a:t>Radiographic examinations</a:t>
            </a:r>
          </a:p>
        </p:txBody>
      </p:sp>
    </p:spTree>
    <p:extLst>
      <p:ext uri="{BB962C8B-B14F-4D97-AF65-F5344CB8AC3E}">
        <p14:creationId xmlns:p14="http://schemas.microsoft.com/office/powerpoint/2010/main" val="17944980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Musculoskeletal Conditions</a:t>
            </a:r>
            <a:r>
              <a:rPr lang="en-US" sz="2400" dirty="0"/>
              <a:t> (</a:t>
            </a:r>
            <a:r>
              <a:rPr lang="en-US" sz="2400" dirty="0" smtClean="0"/>
              <a:t>12 </a:t>
            </a:r>
            <a:r>
              <a:rPr lang="en-US" sz="2400" dirty="0"/>
              <a:t>of 13)</a:t>
            </a:r>
            <a:endParaRPr lang="en-US" dirty="0"/>
          </a:p>
        </p:txBody>
      </p:sp>
      <p:sp>
        <p:nvSpPr>
          <p:cNvPr id="3" name="Content Placeholder 2"/>
          <p:cNvSpPr>
            <a:spLocks noGrp="1"/>
          </p:cNvSpPr>
          <p:nvPr>
            <p:ph idx="1"/>
          </p:nvPr>
        </p:nvSpPr>
        <p:spPr>
          <a:xfrm>
            <a:off x="685800" y="1524000"/>
            <a:ext cx="7772400" cy="4800600"/>
          </a:xfrm>
        </p:spPr>
        <p:txBody>
          <a:bodyPr/>
          <a:lstStyle/>
          <a:p>
            <a:r>
              <a:rPr lang="en-US" dirty="0"/>
              <a:t>RA (cont’d)</a:t>
            </a:r>
          </a:p>
          <a:p>
            <a:pPr lvl="1"/>
            <a:r>
              <a:rPr lang="en-US" dirty="0" smtClean="0"/>
              <a:t>Management </a:t>
            </a:r>
          </a:p>
          <a:p>
            <a:pPr lvl="1"/>
            <a:r>
              <a:rPr lang="en-US" dirty="0" smtClean="0"/>
              <a:t>Patients </a:t>
            </a:r>
            <a:r>
              <a:rPr lang="en-US" dirty="0"/>
              <a:t>are prescribed:</a:t>
            </a:r>
          </a:p>
          <a:p>
            <a:pPr lvl="2"/>
            <a:r>
              <a:rPr lang="en-US" dirty="0"/>
              <a:t>Disease-modifying antirheumatic drugs (DMARDs)</a:t>
            </a:r>
          </a:p>
          <a:p>
            <a:pPr lvl="2"/>
            <a:r>
              <a:rPr lang="en-US" dirty="0"/>
              <a:t>Biologics</a:t>
            </a:r>
          </a:p>
          <a:p>
            <a:pPr lvl="2"/>
            <a:r>
              <a:rPr lang="en-US" dirty="0"/>
              <a:t>Corticosteroids</a:t>
            </a:r>
          </a:p>
        </p:txBody>
      </p:sp>
    </p:spTree>
    <p:extLst>
      <p:ext uri="{BB962C8B-B14F-4D97-AF65-F5344CB8AC3E}">
        <p14:creationId xmlns:p14="http://schemas.microsoft.com/office/powerpoint/2010/main" val="54693972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Musculoskeletal Conditions</a:t>
            </a:r>
            <a:r>
              <a:rPr lang="en-US" sz="2400" dirty="0"/>
              <a:t> (</a:t>
            </a:r>
            <a:r>
              <a:rPr lang="en-US" sz="2400" dirty="0" smtClean="0"/>
              <a:t>13 </a:t>
            </a:r>
            <a:r>
              <a:rPr lang="en-US" sz="2400" dirty="0"/>
              <a:t>of 13)</a:t>
            </a:r>
            <a:endParaRPr lang="en-US" dirty="0"/>
          </a:p>
        </p:txBody>
      </p:sp>
      <p:sp>
        <p:nvSpPr>
          <p:cNvPr id="3" name="Content Placeholder 2"/>
          <p:cNvSpPr>
            <a:spLocks noGrp="1"/>
          </p:cNvSpPr>
          <p:nvPr>
            <p:ph idx="1"/>
          </p:nvPr>
        </p:nvSpPr>
        <p:spPr>
          <a:xfrm>
            <a:off x="685800" y="1524000"/>
            <a:ext cx="7772400" cy="4800600"/>
          </a:xfrm>
        </p:spPr>
        <p:txBody>
          <a:bodyPr/>
          <a:lstStyle/>
          <a:p>
            <a:r>
              <a:rPr lang="en-US" dirty="0"/>
              <a:t>RA (cont’d)</a:t>
            </a:r>
          </a:p>
          <a:p>
            <a:pPr lvl="1"/>
            <a:r>
              <a:rPr lang="en-US" dirty="0"/>
              <a:t>Education</a:t>
            </a:r>
          </a:p>
          <a:p>
            <a:pPr lvl="2"/>
            <a:r>
              <a:rPr lang="en-US" dirty="0"/>
              <a:t>Focuses on ensuring the patient understands the severity of disease and management techniques</a:t>
            </a:r>
          </a:p>
          <a:p>
            <a:pPr lvl="2"/>
            <a:r>
              <a:rPr lang="en-US" dirty="0" smtClean="0"/>
              <a:t>Medications and therapies may take weeks to months to achieve response</a:t>
            </a:r>
            <a:endParaRPr lang="en-US" dirty="0"/>
          </a:p>
          <a:p>
            <a:pPr lvl="2"/>
            <a:r>
              <a:rPr lang="en-US" dirty="0"/>
              <a:t>Patient diary or log of symptoms</a:t>
            </a:r>
          </a:p>
        </p:txBody>
      </p:sp>
    </p:spTree>
    <p:extLst>
      <p:ext uri="{BB962C8B-B14F-4D97-AF65-F5344CB8AC3E}">
        <p14:creationId xmlns:p14="http://schemas.microsoft.com/office/powerpoint/2010/main" val="108062034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Integumentary Conditions</a:t>
            </a:r>
            <a:r>
              <a:rPr lang="en-US" sz="2400" dirty="0"/>
              <a:t> (1 of 13)</a:t>
            </a:r>
          </a:p>
        </p:txBody>
      </p:sp>
      <p:sp>
        <p:nvSpPr>
          <p:cNvPr id="3" name="Content Placeholder 2"/>
          <p:cNvSpPr>
            <a:spLocks noGrp="1"/>
          </p:cNvSpPr>
          <p:nvPr>
            <p:ph idx="1"/>
          </p:nvPr>
        </p:nvSpPr>
        <p:spPr>
          <a:xfrm>
            <a:off x="685800" y="1524000"/>
            <a:ext cx="7772400" cy="4800600"/>
          </a:xfrm>
        </p:spPr>
        <p:txBody>
          <a:bodyPr/>
          <a:lstStyle/>
          <a:p>
            <a:r>
              <a:rPr lang="en-US" dirty="0"/>
              <a:t>Wounds</a:t>
            </a:r>
          </a:p>
          <a:p>
            <a:r>
              <a:rPr lang="en-US" dirty="0"/>
              <a:t>As a community paramedic, you need to:</a:t>
            </a:r>
          </a:p>
          <a:p>
            <a:pPr lvl="1"/>
            <a:r>
              <a:rPr lang="en-US" dirty="0"/>
              <a:t>Understand the stages of wounds and their therapy</a:t>
            </a:r>
          </a:p>
          <a:p>
            <a:pPr lvl="1"/>
            <a:r>
              <a:rPr lang="en-US" dirty="0"/>
              <a:t>Follow the patient’s plan of care and local protocols</a:t>
            </a:r>
          </a:p>
          <a:p>
            <a:pPr lvl="1"/>
            <a:r>
              <a:rPr lang="en-US" dirty="0"/>
              <a:t>Consult with the medical director </a:t>
            </a:r>
          </a:p>
          <a:p>
            <a:pPr lvl="1"/>
            <a:endParaRPr lang="en-US" dirty="0"/>
          </a:p>
        </p:txBody>
      </p:sp>
    </p:spTree>
    <p:extLst>
      <p:ext uri="{BB962C8B-B14F-4D97-AF65-F5344CB8AC3E}">
        <p14:creationId xmlns:p14="http://schemas.microsoft.com/office/powerpoint/2010/main" val="152654288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Integumentary Conditions</a:t>
            </a:r>
            <a:r>
              <a:rPr lang="en-US" sz="2400" dirty="0"/>
              <a:t> </a:t>
            </a:r>
            <a:r>
              <a:rPr lang="en-US" sz="2400" dirty="0" smtClean="0"/>
              <a:t>(2 </a:t>
            </a:r>
            <a:r>
              <a:rPr lang="en-US" sz="2400" dirty="0"/>
              <a:t>of 13)</a:t>
            </a:r>
            <a:endParaRPr lang="en-US" dirty="0"/>
          </a:p>
        </p:txBody>
      </p:sp>
      <p:sp>
        <p:nvSpPr>
          <p:cNvPr id="3" name="Content Placeholder 2"/>
          <p:cNvSpPr>
            <a:spLocks noGrp="1"/>
          </p:cNvSpPr>
          <p:nvPr>
            <p:ph idx="1"/>
          </p:nvPr>
        </p:nvSpPr>
        <p:spPr>
          <a:xfrm>
            <a:off x="685800" y="1524000"/>
            <a:ext cx="7772400" cy="4800600"/>
          </a:xfrm>
        </p:spPr>
        <p:txBody>
          <a:bodyPr/>
          <a:lstStyle/>
          <a:p>
            <a:r>
              <a:rPr lang="en-US" dirty="0"/>
              <a:t>Wounds (cont’d)</a:t>
            </a:r>
          </a:p>
          <a:p>
            <a:pPr lvl="1"/>
            <a:r>
              <a:rPr lang="en-US" dirty="0"/>
              <a:t>Types of wounds</a:t>
            </a:r>
          </a:p>
          <a:p>
            <a:pPr lvl="2"/>
            <a:r>
              <a:rPr lang="en-US" dirty="0"/>
              <a:t>Contusions</a:t>
            </a:r>
          </a:p>
          <a:p>
            <a:pPr lvl="2"/>
            <a:r>
              <a:rPr lang="en-US" dirty="0"/>
              <a:t>Abrasions</a:t>
            </a:r>
          </a:p>
          <a:p>
            <a:pPr lvl="2"/>
            <a:r>
              <a:rPr lang="en-US" dirty="0"/>
              <a:t>Lacerations</a:t>
            </a:r>
          </a:p>
        </p:txBody>
      </p:sp>
    </p:spTree>
    <p:extLst>
      <p:ext uri="{BB962C8B-B14F-4D97-AF65-F5344CB8AC3E}">
        <p14:creationId xmlns:p14="http://schemas.microsoft.com/office/powerpoint/2010/main" val="354702312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US" dirty="0"/>
              <a:t>Common Integumentary Conditions</a:t>
            </a:r>
            <a:r>
              <a:rPr lang="en-US" sz="2400" dirty="0"/>
              <a:t> </a:t>
            </a:r>
            <a:r>
              <a:rPr lang="en-US" sz="2400" dirty="0" smtClean="0"/>
              <a:t>(3 </a:t>
            </a:r>
            <a:r>
              <a:rPr lang="en-US" sz="2400" dirty="0"/>
              <a:t>of 13)</a:t>
            </a:r>
            <a:endParaRPr lang="en-US" sz="2800" b="0" dirty="0"/>
          </a:p>
        </p:txBody>
      </p:sp>
      <p:sp>
        <p:nvSpPr>
          <p:cNvPr id="1029" name="Content Placeholder 2"/>
          <p:cNvSpPr>
            <a:spLocks noGrp="1"/>
          </p:cNvSpPr>
          <p:nvPr>
            <p:ph type="body" idx="1"/>
          </p:nvPr>
        </p:nvSpPr>
        <p:spPr>
          <a:xfrm>
            <a:off x="4267200" y="1600200"/>
            <a:ext cx="4267200" cy="4800600"/>
          </a:xfrm>
        </p:spPr>
        <p:txBody>
          <a:bodyPr rIns="228600"/>
          <a:lstStyle/>
          <a:p>
            <a:pPr>
              <a:spcBef>
                <a:spcPct val="35000"/>
              </a:spcBef>
            </a:pPr>
            <a:r>
              <a:rPr lang="en-US" altLang="en-US" dirty="0" smtClean="0"/>
              <a:t>Contusion</a:t>
            </a:r>
            <a:endParaRPr lang="en-US" altLang="en-US" dirty="0"/>
          </a:p>
          <a:p>
            <a:pPr lvl="1">
              <a:spcBef>
                <a:spcPct val="35000"/>
              </a:spcBef>
            </a:pPr>
            <a:r>
              <a:rPr lang="en-US" altLang="en-US" dirty="0"/>
              <a:t>Injury that leaves the epidermis intact</a:t>
            </a:r>
          </a:p>
        </p:txBody>
      </p:sp>
      <p:sp>
        <p:nvSpPr>
          <p:cNvPr id="5" name="TextBox 5"/>
          <p:cNvSpPr txBox="1"/>
          <p:nvPr/>
        </p:nvSpPr>
        <p:spPr>
          <a:xfrm>
            <a:off x="990600" y="4800600"/>
            <a:ext cx="4495800" cy="230832"/>
          </a:xfrm>
          <a:prstGeom prst="rect">
            <a:avLst/>
          </a:prstGeom>
          <a:noFill/>
        </p:spPr>
        <p:txBody>
          <a:bodyPr wrap="square" rtlCol="0">
            <a:spAutoFit/>
          </a:bodyPr>
          <a:lstStyle>
            <a:defPPr>
              <a:defRPr lang="en-US"/>
            </a:defPPr>
            <a:lvl1pPr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1pPr>
            <a:lvl2pPr marL="4572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2pPr>
            <a:lvl3pPr marL="9144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3pPr>
            <a:lvl4pPr marL="13716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4pPr>
            <a:lvl5pPr marL="18288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9pPr>
          </a:lstStyle>
          <a:p>
            <a:pPr algn="l"/>
            <a:r>
              <a:rPr lang="en-IN" sz="900" dirty="0">
                <a:solidFill>
                  <a:schemeClr val="bg1">
                    <a:lumMod val="75000"/>
                  </a:schemeClr>
                </a:solidFill>
                <a:latin typeface="+mj-lt"/>
              </a:rPr>
              <a:t>© Jones &amp; Bartlett Learning. Courtesy of MIEMSS.</a:t>
            </a:r>
            <a:endParaRPr lang="en-US" sz="900" dirty="0">
              <a:solidFill>
                <a:schemeClr val="bg1">
                  <a:lumMod val="75000"/>
                </a:schemeClr>
              </a:solidFill>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032" y="1856232"/>
            <a:ext cx="2944368" cy="2944368"/>
          </a:xfrm>
          <a:prstGeom prst="rect">
            <a:avLst/>
          </a:prstGeom>
        </p:spPr>
      </p:pic>
    </p:spTree>
    <p:extLst>
      <p:ext uri="{BB962C8B-B14F-4D97-AF65-F5344CB8AC3E}">
        <p14:creationId xmlns:p14="http://schemas.microsoft.com/office/powerpoint/2010/main" val="128238299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US" dirty="0"/>
              <a:t>Common Integumentary Conditions</a:t>
            </a:r>
            <a:r>
              <a:rPr lang="en-US" sz="2400" dirty="0"/>
              <a:t> </a:t>
            </a:r>
            <a:r>
              <a:rPr lang="en-US" sz="2400" dirty="0" smtClean="0"/>
              <a:t>(4 </a:t>
            </a:r>
            <a:r>
              <a:rPr lang="en-US" sz="2400" dirty="0"/>
              <a:t>of 13)</a:t>
            </a:r>
            <a:endParaRPr lang="en-US" sz="2800" b="0" dirty="0"/>
          </a:p>
        </p:txBody>
      </p:sp>
      <p:sp>
        <p:nvSpPr>
          <p:cNvPr id="1029" name="Content Placeholder 2"/>
          <p:cNvSpPr>
            <a:spLocks noGrp="1"/>
          </p:cNvSpPr>
          <p:nvPr>
            <p:ph type="body" idx="1"/>
          </p:nvPr>
        </p:nvSpPr>
        <p:spPr>
          <a:xfrm>
            <a:off x="5105400" y="1524000"/>
            <a:ext cx="3810000" cy="4800600"/>
          </a:xfrm>
        </p:spPr>
        <p:txBody>
          <a:bodyPr rIns="228600"/>
          <a:lstStyle/>
          <a:p>
            <a:pPr>
              <a:spcBef>
                <a:spcPct val="35000"/>
              </a:spcBef>
            </a:pPr>
            <a:r>
              <a:rPr lang="en-US" altLang="en-US" dirty="0" smtClean="0"/>
              <a:t>Abrasion</a:t>
            </a:r>
            <a:endParaRPr lang="en-US" altLang="en-US" dirty="0"/>
          </a:p>
          <a:p>
            <a:pPr lvl="1">
              <a:spcBef>
                <a:spcPct val="35000"/>
              </a:spcBef>
            </a:pPr>
            <a:r>
              <a:rPr lang="en-US" altLang="en-US" dirty="0"/>
              <a:t>Scraping-like injury to the epidermis and tissues below it</a:t>
            </a:r>
          </a:p>
        </p:txBody>
      </p:sp>
      <p:sp>
        <p:nvSpPr>
          <p:cNvPr id="5" name="TextBox 5"/>
          <p:cNvSpPr txBox="1"/>
          <p:nvPr/>
        </p:nvSpPr>
        <p:spPr>
          <a:xfrm>
            <a:off x="381000" y="4953000"/>
            <a:ext cx="4495800" cy="230832"/>
          </a:xfrm>
          <a:prstGeom prst="rect">
            <a:avLst/>
          </a:prstGeom>
          <a:noFill/>
        </p:spPr>
        <p:txBody>
          <a:bodyPr wrap="square" rtlCol="0">
            <a:spAutoFit/>
          </a:bodyPr>
          <a:lstStyle>
            <a:defPPr>
              <a:defRPr lang="en-US"/>
            </a:defPPr>
            <a:lvl1pPr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1pPr>
            <a:lvl2pPr marL="4572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2pPr>
            <a:lvl3pPr marL="9144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3pPr>
            <a:lvl4pPr marL="13716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4pPr>
            <a:lvl5pPr marL="18288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9pPr>
          </a:lstStyle>
          <a:p>
            <a:pPr algn="l"/>
            <a:r>
              <a:rPr lang="en-IN" sz="900" dirty="0">
                <a:solidFill>
                  <a:schemeClr val="bg1">
                    <a:lumMod val="75000"/>
                  </a:schemeClr>
                </a:solidFill>
                <a:latin typeface="+mj-lt"/>
              </a:rPr>
              <a:t>© American Academy of Orthopaedic Surgeons.</a:t>
            </a:r>
            <a:endParaRPr lang="en-US" sz="900" dirty="0">
              <a:solidFill>
                <a:schemeClr val="bg1">
                  <a:lumMod val="75000"/>
                </a:schemeClr>
              </a:solidFill>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133600"/>
            <a:ext cx="4419600" cy="2791968"/>
          </a:xfrm>
          <a:prstGeom prst="rect">
            <a:avLst/>
          </a:prstGeom>
        </p:spPr>
      </p:pic>
    </p:spTree>
    <p:extLst>
      <p:ext uri="{BB962C8B-B14F-4D97-AF65-F5344CB8AC3E}">
        <p14:creationId xmlns:p14="http://schemas.microsoft.com/office/powerpoint/2010/main" val="97049292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US" dirty="0"/>
              <a:t>Common Integumentary Conditions</a:t>
            </a:r>
            <a:r>
              <a:rPr lang="en-US" sz="2400" dirty="0"/>
              <a:t> </a:t>
            </a:r>
            <a:r>
              <a:rPr lang="en-US" sz="2400" dirty="0" smtClean="0"/>
              <a:t>(5 </a:t>
            </a:r>
            <a:r>
              <a:rPr lang="en-US" sz="2400" dirty="0"/>
              <a:t>of 13)</a:t>
            </a:r>
            <a:endParaRPr lang="en-US" sz="2800" b="0" dirty="0"/>
          </a:p>
        </p:txBody>
      </p:sp>
      <p:sp>
        <p:nvSpPr>
          <p:cNvPr id="1029" name="Content Placeholder 2"/>
          <p:cNvSpPr>
            <a:spLocks noGrp="1"/>
          </p:cNvSpPr>
          <p:nvPr>
            <p:ph type="body" idx="1"/>
          </p:nvPr>
        </p:nvSpPr>
        <p:spPr>
          <a:xfrm>
            <a:off x="4876800" y="1524000"/>
            <a:ext cx="4038600" cy="4800600"/>
          </a:xfrm>
        </p:spPr>
        <p:txBody>
          <a:bodyPr rIns="228600"/>
          <a:lstStyle/>
          <a:p>
            <a:pPr>
              <a:spcBef>
                <a:spcPct val="35000"/>
              </a:spcBef>
            </a:pPr>
            <a:r>
              <a:rPr lang="en-US" altLang="en-US" dirty="0" smtClean="0"/>
              <a:t>Laceration</a:t>
            </a:r>
            <a:endParaRPr lang="en-US" altLang="en-US" dirty="0"/>
          </a:p>
          <a:p>
            <a:pPr lvl="1">
              <a:spcBef>
                <a:spcPct val="35000"/>
              </a:spcBef>
            </a:pPr>
            <a:r>
              <a:rPr lang="en-US" altLang="en-US" dirty="0"/>
              <a:t>A sharp cut or tear of the epidermis or deeper tissue</a:t>
            </a:r>
          </a:p>
        </p:txBody>
      </p:sp>
      <p:sp>
        <p:nvSpPr>
          <p:cNvPr id="5" name="TextBox 5"/>
          <p:cNvSpPr txBox="1"/>
          <p:nvPr/>
        </p:nvSpPr>
        <p:spPr>
          <a:xfrm>
            <a:off x="685800" y="4876800"/>
            <a:ext cx="4495800" cy="230832"/>
          </a:xfrm>
          <a:prstGeom prst="rect">
            <a:avLst/>
          </a:prstGeom>
          <a:noFill/>
        </p:spPr>
        <p:txBody>
          <a:bodyPr wrap="square" rtlCol="0">
            <a:spAutoFit/>
          </a:bodyPr>
          <a:lstStyle>
            <a:defPPr>
              <a:defRPr lang="en-US"/>
            </a:defPPr>
            <a:lvl1pPr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1pPr>
            <a:lvl2pPr marL="4572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2pPr>
            <a:lvl3pPr marL="9144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3pPr>
            <a:lvl4pPr marL="13716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4pPr>
            <a:lvl5pPr marL="18288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9pPr>
          </a:lstStyle>
          <a:p>
            <a:pPr algn="l"/>
            <a:r>
              <a:rPr lang="en-IN" sz="900" dirty="0">
                <a:solidFill>
                  <a:schemeClr val="bg1">
                    <a:lumMod val="75000"/>
                  </a:schemeClr>
                </a:solidFill>
                <a:latin typeface="+mj-lt"/>
              </a:rPr>
              <a:t>© Scott </a:t>
            </a:r>
            <a:r>
              <a:rPr lang="en-IN" sz="900" dirty="0" err="1">
                <a:solidFill>
                  <a:schemeClr val="bg1">
                    <a:lumMod val="75000"/>
                  </a:schemeClr>
                </a:solidFill>
                <a:latin typeface="+mj-lt"/>
              </a:rPr>
              <a:t>Camazine</a:t>
            </a:r>
            <a:r>
              <a:rPr lang="en-IN" sz="900" dirty="0">
                <a:solidFill>
                  <a:schemeClr val="bg1">
                    <a:lumMod val="75000"/>
                  </a:schemeClr>
                </a:solidFill>
                <a:latin typeface="+mj-lt"/>
              </a:rPr>
              <a:t>/</a:t>
            </a:r>
            <a:r>
              <a:rPr lang="en-IN" sz="900" dirty="0" err="1">
                <a:solidFill>
                  <a:schemeClr val="bg1">
                    <a:lumMod val="75000"/>
                  </a:schemeClr>
                </a:solidFill>
                <a:latin typeface="+mj-lt"/>
              </a:rPr>
              <a:t>Alamy</a:t>
            </a:r>
            <a:r>
              <a:rPr lang="en-IN" sz="900" dirty="0">
                <a:solidFill>
                  <a:schemeClr val="bg1">
                    <a:lumMod val="75000"/>
                  </a:schemeClr>
                </a:solidFill>
                <a:latin typeface="+mj-lt"/>
              </a:rPr>
              <a:t>.</a:t>
            </a:r>
            <a:endParaRPr lang="en-US" sz="900" dirty="0">
              <a:solidFill>
                <a:schemeClr val="bg1">
                  <a:lumMod val="75000"/>
                </a:schemeClr>
              </a:solidFill>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789" y="2209800"/>
            <a:ext cx="4021682" cy="2671902"/>
          </a:xfrm>
          <a:prstGeom prst="rect">
            <a:avLst/>
          </a:prstGeom>
        </p:spPr>
      </p:pic>
    </p:spTree>
    <p:extLst>
      <p:ext uri="{BB962C8B-B14F-4D97-AF65-F5344CB8AC3E}">
        <p14:creationId xmlns:p14="http://schemas.microsoft.com/office/powerpoint/2010/main" val="54443794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Integumentary Conditions</a:t>
            </a:r>
            <a:r>
              <a:rPr lang="en-US" sz="2400" dirty="0"/>
              <a:t> </a:t>
            </a:r>
            <a:r>
              <a:rPr lang="en-US" sz="2400" dirty="0" smtClean="0"/>
              <a:t>(6 </a:t>
            </a:r>
            <a:r>
              <a:rPr lang="en-US" sz="2400" dirty="0"/>
              <a:t>of 13)</a:t>
            </a:r>
            <a:endParaRPr lang="en-US" dirty="0"/>
          </a:p>
        </p:txBody>
      </p:sp>
      <p:sp>
        <p:nvSpPr>
          <p:cNvPr id="3" name="Content Placeholder 2"/>
          <p:cNvSpPr>
            <a:spLocks noGrp="1"/>
          </p:cNvSpPr>
          <p:nvPr>
            <p:ph idx="1"/>
          </p:nvPr>
        </p:nvSpPr>
        <p:spPr>
          <a:xfrm>
            <a:off x="685800" y="1524000"/>
            <a:ext cx="7772400" cy="4800600"/>
          </a:xfrm>
        </p:spPr>
        <p:txBody>
          <a:bodyPr/>
          <a:lstStyle/>
          <a:p>
            <a:r>
              <a:rPr lang="en-US" dirty="0" smtClean="0"/>
              <a:t>Ulcerations</a:t>
            </a:r>
            <a:endParaRPr lang="en-US" dirty="0"/>
          </a:p>
          <a:p>
            <a:pPr lvl="1"/>
            <a:r>
              <a:rPr lang="en-US" dirty="0"/>
              <a:t>Aging and other medical conditions may cause a breakdown of a person’s:</a:t>
            </a:r>
          </a:p>
          <a:p>
            <a:pPr lvl="2"/>
            <a:r>
              <a:rPr lang="en-US" dirty="0"/>
              <a:t>Vascular </a:t>
            </a:r>
            <a:r>
              <a:rPr lang="en-US" dirty="0" smtClean="0"/>
              <a:t>systems</a:t>
            </a:r>
            <a:endParaRPr lang="en-US" dirty="0"/>
          </a:p>
          <a:p>
            <a:pPr lvl="2"/>
            <a:r>
              <a:rPr lang="en-US" dirty="0"/>
              <a:t>Lymphatic </a:t>
            </a:r>
            <a:r>
              <a:rPr lang="en-US" dirty="0" smtClean="0"/>
              <a:t>systems</a:t>
            </a:r>
            <a:endParaRPr lang="en-US" dirty="0"/>
          </a:p>
          <a:p>
            <a:pPr lvl="2"/>
            <a:r>
              <a:rPr lang="en-US" dirty="0"/>
              <a:t>Nerves</a:t>
            </a:r>
          </a:p>
          <a:p>
            <a:pPr lvl="1"/>
            <a:r>
              <a:rPr lang="en-US" dirty="0"/>
              <a:t>Breakdowns create prime environment for skin ulcerations</a:t>
            </a:r>
          </a:p>
        </p:txBody>
      </p:sp>
    </p:spTree>
    <p:extLst>
      <p:ext uri="{BB962C8B-B14F-4D97-AF65-F5344CB8AC3E}">
        <p14:creationId xmlns:p14="http://schemas.microsoft.com/office/powerpoint/2010/main" val="146993566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US" dirty="0"/>
              <a:t>Common Integumentary Conditions</a:t>
            </a:r>
            <a:r>
              <a:rPr lang="en-US" sz="2400" dirty="0"/>
              <a:t> </a:t>
            </a:r>
            <a:r>
              <a:rPr lang="en-US" sz="2400" dirty="0" smtClean="0"/>
              <a:t>(7 </a:t>
            </a:r>
            <a:r>
              <a:rPr lang="en-US" sz="2400" dirty="0"/>
              <a:t>of 13)</a:t>
            </a:r>
            <a:endParaRPr lang="en-US" sz="2800" b="0" dirty="0"/>
          </a:p>
        </p:txBody>
      </p:sp>
      <p:sp>
        <p:nvSpPr>
          <p:cNvPr id="1029" name="Content Placeholder 2"/>
          <p:cNvSpPr>
            <a:spLocks noGrp="1"/>
          </p:cNvSpPr>
          <p:nvPr>
            <p:ph type="body" idx="1"/>
          </p:nvPr>
        </p:nvSpPr>
        <p:spPr>
          <a:xfrm>
            <a:off x="5029200" y="1447800"/>
            <a:ext cx="3886200" cy="4800600"/>
          </a:xfrm>
        </p:spPr>
        <p:txBody>
          <a:bodyPr rIns="228600"/>
          <a:lstStyle/>
          <a:p>
            <a:pPr>
              <a:spcBef>
                <a:spcPct val="35000"/>
              </a:spcBef>
            </a:pPr>
            <a:r>
              <a:rPr lang="en-US" altLang="en-US" dirty="0"/>
              <a:t>Venous skin ulcerations</a:t>
            </a:r>
          </a:p>
          <a:p>
            <a:pPr lvl="1">
              <a:spcBef>
                <a:spcPct val="35000"/>
              </a:spcBef>
            </a:pPr>
            <a:r>
              <a:rPr lang="en-US" altLang="en-US" dirty="0"/>
              <a:t>Common, associated with deep venous thrombosis</a:t>
            </a:r>
          </a:p>
          <a:p>
            <a:pPr lvl="1">
              <a:spcBef>
                <a:spcPct val="35000"/>
              </a:spcBef>
            </a:pPr>
            <a:r>
              <a:rPr lang="en-US" altLang="en-US" dirty="0"/>
              <a:t>Pooling of </a:t>
            </a:r>
            <a:r>
              <a:rPr lang="en-US" altLang="en-US" dirty="0" smtClean="0"/>
              <a:t>blood</a:t>
            </a:r>
            <a:endParaRPr lang="en-US" altLang="en-US" dirty="0"/>
          </a:p>
        </p:txBody>
      </p:sp>
      <p:sp>
        <p:nvSpPr>
          <p:cNvPr id="5" name="TextBox 5"/>
          <p:cNvSpPr txBox="1"/>
          <p:nvPr/>
        </p:nvSpPr>
        <p:spPr>
          <a:xfrm>
            <a:off x="381000" y="4953000"/>
            <a:ext cx="4495800" cy="230832"/>
          </a:xfrm>
          <a:prstGeom prst="rect">
            <a:avLst/>
          </a:prstGeom>
          <a:noFill/>
        </p:spPr>
        <p:txBody>
          <a:bodyPr wrap="square" rtlCol="0">
            <a:spAutoFit/>
          </a:bodyPr>
          <a:lstStyle>
            <a:defPPr>
              <a:defRPr lang="en-US"/>
            </a:defPPr>
            <a:lvl1pPr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1pPr>
            <a:lvl2pPr marL="4572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2pPr>
            <a:lvl3pPr marL="9144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3pPr>
            <a:lvl4pPr marL="13716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4pPr>
            <a:lvl5pPr marL="18288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9pPr>
          </a:lstStyle>
          <a:p>
            <a:pPr algn="l"/>
            <a:r>
              <a:rPr lang="en-US" sz="900" dirty="0">
                <a:solidFill>
                  <a:schemeClr val="bg1">
                    <a:lumMod val="75000"/>
                  </a:schemeClr>
                </a:solidFill>
                <a:latin typeface="+mj-lt"/>
              </a:rPr>
              <a:t>© </a:t>
            </a:r>
            <a:r>
              <a:rPr lang="en-US" sz="900" dirty="0" err="1">
                <a:solidFill>
                  <a:schemeClr val="bg1">
                    <a:lumMod val="75000"/>
                  </a:schemeClr>
                </a:solidFill>
                <a:latin typeface="+mj-lt"/>
              </a:rPr>
              <a:t>Mediscan</a:t>
            </a:r>
            <a:r>
              <a:rPr lang="en-US" sz="900" dirty="0">
                <a:solidFill>
                  <a:schemeClr val="bg1">
                    <a:lumMod val="75000"/>
                  </a:schemeClr>
                </a:solidFill>
                <a:latin typeface="+mj-lt"/>
              </a:rPr>
              <a:t>/</a:t>
            </a:r>
            <a:r>
              <a:rPr lang="en-US" sz="900" dirty="0" err="1">
                <a:solidFill>
                  <a:schemeClr val="bg1">
                    <a:lumMod val="75000"/>
                  </a:schemeClr>
                </a:solidFill>
                <a:latin typeface="+mj-lt"/>
              </a:rPr>
              <a:t>Alamy</a:t>
            </a:r>
            <a:r>
              <a:rPr lang="en-US" sz="900" dirty="0">
                <a:solidFill>
                  <a:schemeClr val="bg1">
                    <a:lumMod val="75000"/>
                  </a:schemeClr>
                </a:solidFill>
                <a:latin typeface="+mj-lt"/>
              </a:rPr>
              <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008632"/>
            <a:ext cx="4419600" cy="2944368"/>
          </a:xfrm>
          <a:prstGeom prst="rect">
            <a:avLst/>
          </a:prstGeom>
        </p:spPr>
      </p:pic>
    </p:spTree>
    <p:extLst>
      <p:ext uri="{BB962C8B-B14F-4D97-AF65-F5344CB8AC3E}">
        <p14:creationId xmlns:p14="http://schemas.microsoft.com/office/powerpoint/2010/main" val="8235372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Self-Management</a:t>
            </a:r>
            <a:r>
              <a:rPr lang="en-US" sz="2400" dirty="0"/>
              <a:t> </a:t>
            </a:r>
            <a:r>
              <a:rPr lang="en-US" sz="2400" dirty="0" smtClean="0"/>
              <a:t>(4 </a:t>
            </a:r>
            <a:r>
              <a:rPr lang="en-US" sz="2400" dirty="0"/>
              <a:t>of 10)</a:t>
            </a:r>
            <a:endParaRPr lang="en-US" dirty="0"/>
          </a:p>
        </p:txBody>
      </p:sp>
      <p:sp>
        <p:nvSpPr>
          <p:cNvPr id="3" name="Content Placeholder 2"/>
          <p:cNvSpPr>
            <a:spLocks noGrp="1"/>
          </p:cNvSpPr>
          <p:nvPr>
            <p:ph idx="1"/>
          </p:nvPr>
        </p:nvSpPr>
        <p:spPr/>
        <p:txBody>
          <a:bodyPr/>
          <a:lstStyle/>
          <a:p>
            <a:r>
              <a:rPr lang="en-US" dirty="0"/>
              <a:t>Self-management is achieved by:</a:t>
            </a:r>
          </a:p>
          <a:p>
            <a:pPr lvl="1"/>
            <a:r>
              <a:rPr lang="en-US" dirty="0"/>
              <a:t>Self-monitoring</a:t>
            </a:r>
          </a:p>
          <a:p>
            <a:pPr lvl="1"/>
            <a:r>
              <a:rPr lang="en-US" dirty="0"/>
              <a:t>Organization of medications</a:t>
            </a:r>
          </a:p>
          <a:p>
            <a:pPr lvl="1"/>
            <a:r>
              <a:rPr lang="en-US" dirty="0"/>
              <a:t>Better communication with health care providers</a:t>
            </a:r>
          </a:p>
          <a:p>
            <a:pPr lvl="1"/>
            <a:r>
              <a:rPr lang="en-US" dirty="0"/>
              <a:t>An understanding </a:t>
            </a:r>
            <a:r>
              <a:rPr lang="en-US" dirty="0" smtClean="0"/>
              <a:t>of </a:t>
            </a:r>
            <a:r>
              <a:rPr lang="en-US" dirty="0" smtClean="0"/>
              <a:t>patient’s disease</a:t>
            </a:r>
            <a:endParaRPr lang="en-US" dirty="0"/>
          </a:p>
        </p:txBody>
      </p:sp>
    </p:spTree>
    <p:extLst>
      <p:ext uri="{BB962C8B-B14F-4D97-AF65-F5344CB8AC3E}">
        <p14:creationId xmlns:p14="http://schemas.microsoft.com/office/powerpoint/2010/main" val="193960985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US" dirty="0"/>
              <a:t>Common Integumentary Conditions</a:t>
            </a:r>
            <a:r>
              <a:rPr lang="en-US" sz="2400" dirty="0"/>
              <a:t> </a:t>
            </a:r>
            <a:r>
              <a:rPr lang="en-US" sz="2400" dirty="0" smtClean="0"/>
              <a:t>(8 </a:t>
            </a:r>
            <a:r>
              <a:rPr lang="en-US" sz="2400" dirty="0"/>
              <a:t>of 13)</a:t>
            </a:r>
            <a:endParaRPr lang="en-US" sz="2800" b="0" dirty="0"/>
          </a:p>
        </p:txBody>
      </p:sp>
      <p:sp>
        <p:nvSpPr>
          <p:cNvPr id="1029" name="Content Placeholder 2"/>
          <p:cNvSpPr>
            <a:spLocks noGrp="1"/>
          </p:cNvSpPr>
          <p:nvPr>
            <p:ph type="body" idx="1"/>
          </p:nvPr>
        </p:nvSpPr>
        <p:spPr>
          <a:xfrm>
            <a:off x="4876800" y="1600200"/>
            <a:ext cx="3886200" cy="4800600"/>
          </a:xfrm>
        </p:spPr>
        <p:txBody>
          <a:bodyPr rIns="228600"/>
          <a:lstStyle/>
          <a:p>
            <a:pPr>
              <a:spcBef>
                <a:spcPct val="35000"/>
              </a:spcBef>
            </a:pPr>
            <a:r>
              <a:rPr lang="en-US" altLang="en-US" dirty="0"/>
              <a:t>Neuropathic skin ulcerations</a:t>
            </a:r>
          </a:p>
          <a:p>
            <a:pPr lvl="1">
              <a:spcBef>
                <a:spcPct val="35000"/>
              </a:spcBef>
            </a:pPr>
            <a:r>
              <a:rPr lang="en-US" altLang="en-US" dirty="0"/>
              <a:t>Occur in conjunction with damage to nerve endings in skin</a:t>
            </a:r>
          </a:p>
        </p:txBody>
      </p:sp>
      <p:sp>
        <p:nvSpPr>
          <p:cNvPr id="5" name="TextBox 5"/>
          <p:cNvSpPr txBox="1"/>
          <p:nvPr/>
        </p:nvSpPr>
        <p:spPr>
          <a:xfrm>
            <a:off x="457200" y="5029200"/>
            <a:ext cx="4495800" cy="230832"/>
          </a:xfrm>
          <a:prstGeom prst="rect">
            <a:avLst/>
          </a:prstGeom>
          <a:noFill/>
        </p:spPr>
        <p:txBody>
          <a:bodyPr wrap="square" rtlCol="0">
            <a:spAutoFit/>
          </a:bodyPr>
          <a:lstStyle>
            <a:defPPr>
              <a:defRPr lang="en-US"/>
            </a:defPPr>
            <a:lvl1pPr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1pPr>
            <a:lvl2pPr marL="4572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2pPr>
            <a:lvl3pPr marL="9144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3pPr>
            <a:lvl4pPr marL="13716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4pPr>
            <a:lvl5pPr marL="18288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9pPr>
          </a:lstStyle>
          <a:p>
            <a:pPr algn="l"/>
            <a:r>
              <a:rPr lang="en-US" sz="900" dirty="0">
                <a:solidFill>
                  <a:schemeClr val="bg1">
                    <a:lumMod val="75000"/>
                  </a:schemeClr>
                </a:solidFill>
                <a:latin typeface="+mj-lt"/>
              </a:rPr>
              <a:t>© </a:t>
            </a:r>
            <a:r>
              <a:rPr lang="en-US" sz="900" dirty="0" err="1">
                <a:solidFill>
                  <a:schemeClr val="bg1">
                    <a:lumMod val="75000"/>
                  </a:schemeClr>
                </a:solidFill>
                <a:latin typeface="+mj-lt"/>
              </a:rPr>
              <a:t>Rattana</a:t>
            </a:r>
            <a:r>
              <a:rPr lang="en-US" sz="900" dirty="0">
                <a:solidFill>
                  <a:schemeClr val="bg1">
                    <a:lumMod val="75000"/>
                  </a:schemeClr>
                </a:solidFill>
                <a:latin typeface="+mj-lt"/>
              </a:rPr>
              <a:t>/Shutterstock</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066" y="2209800"/>
            <a:ext cx="4240334" cy="2817168"/>
          </a:xfrm>
          <a:prstGeom prst="rect">
            <a:avLst/>
          </a:prstGeom>
        </p:spPr>
      </p:pic>
    </p:spTree>
    <p:extLst>
      <p:ext uri="{BB962C8B-B14F-4D97-AF65-F5344CB8AC3E}">
        <p14:creationId xmlns:p14="http://schemas.microsoft.com/office/powerpoint/2010/main" val="7582308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US" dirty="0"/>
              <a:t>Common Integumentary Conditions</a:t>
            </a:r>
            <a:r>
              <a:rPr lang="en-US" sz="2400" dirty="0"/>
              <a:t> </a:t>
            </a:r>
            <a:r>
              <a:rPr lang="en-US" sz="2400" dirty="0" smtClean="0"/>
              <a:t>(9 </a:t>
            </a:r>
            <a:r>
              <a:rPr lang="en-US" sz="2400" dirty="0"/>
              <a:t>of 13)</a:t>
            </a:r>
            <a:endParaRPr lang="en-US" sz="2800" b="0" dirty="0"/>
          </a:p>
        </p:txBody>
      </p:sp>
      <p:sp>
        <p:nvSpPr>
          <p:cNvPr id="1029" name="Content Placeholder 2"/>
          <p:cNvSpPr>
            <a:spLocks noGrp="1"/>
          </p:cNvSpPr>
          <p:nvPr>
            <p:ph type="body" idx="1"/>
          </p:nvPr>
        </p:nvSpPr>
        <p:spPr>
          <a:xfrm>
            <a:off x="4953000" y="1447800"/>
            <a:ext cx="3886200" cy="4800600"/>
          </a:xfrm>
        </p:spPr>
        <p:txBody>
          <a:bodyPr rIns="228600"/>
          <a:lstStyle/>
          <a:p>
            <a:pPr>
              <a:spcBef>
                <a:spcPct val="35000"/>
              </a:spcBef>
            </a:pPr>
            <a:r>
              <a:rPr lang="en-US" altLang="en-US" dirty="0"/>
              <a:t>Pressure ulcerations</a:t>
            </a:r>
          </a:p>
          <a:p>
            <a:pPr lvl="1">
              <a:spcBef>
                <a:spcPct val="35000"/>
              </a:spcBef>
            </a:pPr>
            <a:r>
              <a:rPr lang="en-US" altLang="en-US" dirty="0"/>
              <a:t>Pressure between skin and bony tissue</a:t>
            </a:r>
          </a:p>
          <a:p>
            <a:pPr lvl="1">
              <a:spcBef>
                <a:spcPct val="35000"/>
              </a:spcBef>
            </a:pPr>
            <a:r>
              <a:rPr lang="en-US" altLang="en-US" dirty="0" smtClean="0"/>
              <a:t>Create </a:t>
            </a:r>
            <a:r>
              <a:rPr lang="en-US" altLang="en-US" dirty="0"/>
              <a:t>necrotic and damaged tissue</a:t>
            </a:r>
          </a:p>
        </p:txBody>
      </p:sp>
      <p:sp>
        <p:nvSpPr>
          <p:cNvPr id="5" name="TextBox 5"/>
          <p:cNvSpPr txBox="1"/>
          <p:nvPr/>
        </p:nvSpPr>
        <p:spPr>
          <a:xfrm>
            <a:off x="685800" y="4876800"/>
            <a:ext cx="4495800" cy="230832"/>
          </a:xfrm>
          <a:prstGeom prst="rect">
            <a:avLst/>
          </a:prstGeom>
          <a:noFill/>
        </p:spPr>
        <p:txBody>
          <a:bodyPr wrap="square" rtlCol="0">
            <a:spAutoFit/>
          </a:bodyPr>
          <a:lstStyle>
            <a:defPPr>
              <a:defRPr lang="en-US"/>
            </a:defPPr>
            <a:lvl1pPr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1pPr>
            <a:lvl2pPr marL="4572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2pPr>
            <a:lvl3pPr marL="9144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3pPr>
            <a:lvl4pPr marL="13716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4pPr>
            <a:lvl5pPr marL="18288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9pPr>
          </a:lstStyle>
          <a:p>
            <a:pPr algn="l"/>
            <a:r>
              <a:rPr lang="en-US" sz="900" dirty="0">
                <a:solidFill>
                  <a:schemeClr val="bg1">
                    <a:lumMod val="75000"/>
                  </a:schemeClr>
                </a:solidFill>
                <a:latin typeface="+mj-lt"/>
              </a:rPr>
              <a:t>© </a:t>
            </a:r>
            <a:r>
              <a:rPr lang="en-US" sz="900" dirty="0" err="1">
                <a:solidFill>
                  <a:schemeClr val="bg1">
                    <a:lumMod val="75000"/>
                  </a:schemeClr>
                </a:solidFill>
                <a:latin typeface="+mj-lt"/>
              </a:rPr>
              <a:t>Boilershot</a:t>
            </a:r>
            <a:r>
              <a:rPr lang="en-US" sz="900" dirty="0">
                <a:solidFill>
                  <a:schemeClr val="bg1">
                    <a:lumMod val="75000"/>
                  </a:schemeClr>
                </a:solidFill>
                <a:latin typeface="+mj-lt"/>
              </a:rPr>
              <a:t> Photo/Science Source.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376" y="1932432"/>
            <a:ext cx="3925824" cy="2944368"/>
          </a:xfrm>
          <a:prstGeom prst="rect">
            <a:avLst/>
          </a:prstGeom>
        </p:spPr>
      </p:pic>
    </p:spTree>
    <p:extLst>
      <p:ext uri="{BB962C8B-B14F-4D97-AF65-F5344CB8AC3E}">
        <p14:creationId xmlns:p14="http://schemas.microsoft.com/office/powerpoint/2010/main" val="424601707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Integumentary Conditions</a:t>
            </a:r>
            <a:r>
              <a:rPr lang="en-US" sz="2400" dirty="0"/>
              <a:t> (</a:t>
            </a:r>
            <a:r>
              <a:rPr lang="en-US" sz="2400" dirty="0" smtClean="0"/>
              <a:t>10 </a:t>
            </a:r>
            <a:r>
              <a:rPr lang="en-US" sz="2400" dirty="0"/>
              <a:t>of 13)</a:t>
            </a:r>
            <a:endParaRPr lang="en-US" dirty="0"/>
          </a:p>
        </p:txBody>
      </p:sp>
      <p:sp>
        <p:nvSpPr>
          <p:cNvPr id="3" name="Content Placeholder 2"/>
          <p:cNvSpPr>
            <a:spLocks noGrp="1"/>
          </p:cNvSpPr>
          <p:nvPr>
            <p:ph idx="1"/>
          </p:nvPr>
        </p:nvSpPr>
        <p:spPr>
          <a:xfrm>
            <a:off x="685800" y="1447800"/>
            <a:ext cx="7772400" cy="4800600"/>
          </a:xfrm>
        </p:spPr>
        <p:txBody>
          <a:bodyPr/>
          <a:lstStyle/>
          <a:p>
            <a:r>
              <a:rPr lang="en-US" dirty="0"/>
              <a:t>Wounds </a:t>
            </a:r>
          </a:p>
          <a:p>
            <a:pPr lvl="1"/>
            <a:r>
              <a:rPr lang="en-US" dirty="0"/>
              <a:t>Monitoring</a:t>
            </a:r>
          </a:p>
          <a:p>
            <a:pPr lvl="2"/>
            <a:r>
              <a:rPr lang="en-US" dirty="0"/>
              <a:t>Ask about the potential for skin breakdown or any possible </a:t>
            </a:r>
            <a:r>
              <a:rPr lang="en-US" dirty="0" smtClean="0"/>
              <a:t>injury.</a:t>
            </a:r>
            <a:endParaRPr lang="en-US" dirty="0"/>
          </a:p>
          <a:p>
            <a:pPr lvl="2"/>
            <a:r>
              <a:rPr lang="en-US" dirty="0"/>
              <a:t>Evaluate skin that has encountered lack of circulation, venous stasis, or potential for pressure lasting longer than 30 </a:t>
            </a:r>
            <a:r>
              <a:rPr lang="en-US" dirty="0" smtClean="0"/>
              <a:t>minutes.</a:t>
            </a:r>
            <a:endParaRPr lang="en-US" dirty="0"/>
          </a:p>
        </p:txBody>
      </p:sp>
    </p:spTree>
    <p:extLst>
      <p:ext uri="{BB962C8B-B14F-4D97-AF65-F5344CB8AC3E}">
        <p14:creationId xmlns:p14="http://schemas.microsoft.com/office/powerpoint/2010/main" val="33875220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Integumentary Conditions</a:t>
            </a:r>
            <a:r>
              <a:rPr lang="en-US" sz="2400" dirty="0"/>
              <a:t> (</a:t>
            </a:r>
            <a:r>
              <a:rPr lang="en-US" sz="2400" dirty="0" smtClean="0"/>
              <a:t>11 </a:t>
            </a:r>
            <a:r>
              <a:rPr lang="en-US" sz="2400" dirty="0"/>
              <a:t>of 13)</a:t>
            </a:r>
            <a:endParaRPr lang="en-US" dirty="0"/>
          </a:p>
        </p:txBody>
      </p:sp>
      <p:sp>
        <p:nvSpPr>
          <p:cNvPr id="3" name="Content Placeholder 2"/>
          <p:cNvSpPr>
            <a:spLocks noGrp="1"/>
          </p:cNvSpPr>
          <p:nvPr>
            <p:ph idx="1"/>
          </p:nvPr>
        </p:nvSpPr>
        <p:spPr/>
        <p:txBody>
          <a:bodyPr/>
          <a:lstStyle/>
          <a:p>
            <a:r>
              <a:rPr lang="en-US" dirty="0"/>
              <a:t>Wounds (cont’d)</a:t>
            </a:r>
          </a:p>
          <a:p>
            <a:pPr lvl="1"/>
            <a:r>
              <a:rPr lang="en-US" dirty="0"/>
              <a:t>Management</a:t>
            </a:r>
          </a:p>
          <a:p>
            <a:pPr lvl="1"/>
            <a:r>
              <a:rPr lang="en-US" dirty="0"/>
              <a:t>Focuses on:</a:t>
            </a:r>
          </a:p>
          <a:p>
            <a:pPr lvl="2"/>
            <a:r>
              <a:rPr lang="en-US" dirty="0"/>
              <a:t>Decreasing the likelihood of reinjury</a:t>
            </a:r>
          </a:p>
          <a:p>
            <a:pPr lvl="2"/>
            <a:r>
              <a:rPr lang="en-US" dirty="0"/>
              <a:t>Creating a prime environment for healing </a:t>
            </a:r>
          </a:p>
          <a:p>
            <a:pPr lvl="2"/>
            <a:r>
              <a:rPr lang="en-US" dirty="0"/>
              <a:t>Ensuring that the patient has sufficient intake of protein, vitamin C, and fluids</a:t>
            </a:r>
          </a:p>
        </p:txBody>
      </p:sp>
    </p:spTree>
    <p:extLst>
      <p:ext uri="{BB962C8B-B14F-4D97-AF65-F5344CB8AC3E}">
        <p14:creationId xmlns:p14="http://schemas.microsoft.com/office/powerpoint/2010/main" val="389311242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Integumentary Conditions</a:t>
            </a:r>
            <a:r>
              <a:rPr lang="en-US" sz="2400" dirty="0"/>
              <a:t> (</a:t>
            </a:r>
            <a:r>
              <a:rPr lang="en-US" sz="2400" dirty="0" smtClean="0"/>
              <a:t>12 </a:t>
            </a:r>
            <a:r>
              <a:rPr lang="en-US" sz="2400" dirty="0"/>
              <a:t>of 13)</a:t>
            </a:r>
            <a:endParaRPr lang="en-US" dirty="0"/>
          </a:p>
        </p:txBody>
      </p:sp>
      <p:sp>
        <p:nvSpPr>
          <p:cNvPr id="3" name="Content Placeholder 2"/>
          <p:cNvSpPr>
            <a:spLocks noGrp="1"/>
          </p:cNvSpPr>
          <p:nvPr>
            <p:ph idx="1"/>
          </p:nvPr>
        </p:nvSpPr>
        <p:spPr/>
        <p:txBody>
          <a:bodyPr/>
          <a:lstStyle/>
          <a:p>
            <a:r>
              <a:rPr lang="en-US" dirty="0"/>
              <a:t>Wounds (cont’d)</a:t>
            </a:r>
          </a:p>
          <a:p>
            <a:pPr lvl="1"/>
            <a:r>
              <a:rPr lang="en-US" dirty="0" smtClean="0"/>
              <a:t>Management (cont’d)</a:t>
            </a:r>
            <a:endParaRPr lang="en-US" dirty="0"/>
          </a:p>
          <a:p>
            <a:pPr lvl="1"/>
            <a:r>
              <a:rPr lang="en-US" dirty="0"/>
              <a:t>Contusions, abrasions, lacerations treated with:</a:t>
            </a:r>
          </a:p>
          <a:p>
            <a:pPr lvl="2"/>
            <a:r>
              <a:rPr lang="en-US" dirty="0"/>
              <a:t>RICE (rest, ice, compression, elevation) </a:t>
            </a:r>
          </a:p>
          <a:p>
            <a:pPr lvl="2"/>
            <a:r>
              <a:rPr lang="en-US" dirty="0"/>
              <a:t>Bleeding control</a:t>
            </a:r>
          </a:p>
          <a:p>
            <a:pPr lvl="2"/>
            <a:r>
              <a:rPr lang="en-US" dirty="0"/>
              <a:t>Pain management</a:t>
            </a:r>
          </a:p>
          <a:p>
            <a:pPr lvl="2"/>
            <a:r>
              <a:rPr lang="en-US" dirty="0"/>
              <a:t>Sutures (sometimes)</a:t>
            </a:r>
          </a:p>
        </p:txBody>
      </p:sp>
    </p:spTree>
    <p:extLst>
      <p:ext uri="{BB962C8B-B14F-4D97-AF65-F5344CB8AC3E}">
        <p14:creationId xmlns:p14="http://schemas.microsoft.com/office/powerpoint/2010/main" val="219655059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Integumentary Conditions</a:t>
            </a:r>
            <a:r>
              <a:rPr lang="en-US" sz="2400" dirty="0"/>
              <a:t> (</a:t>
            </a:r>
            <a:r>
              <a:rPr lang="en-US" sz="2400" dirty="0" smtClean="0"/>
              <a:t>13 </a:t>
            </a:r>
            <a:r>
              <a:rPr lang="en-US" sz="2400" dirty="0"/>
              <a:t>of 13)</a:t>
            </a:r>
            <a:endParaRPr lang="en-US" dirty="0"/>
          </a:p>
        </p:txBody>
      </p:sp>
      <p:sp>
        <p:nvSpPr>
          <p:cNvPr id="3" name="Content Placeholder 2"/>
          <p:cNvSpPr>
            <a:spLocks noGrp="1"/>
          </p:cNvSpPr>
          <p:nvPr>
            <p:ph idx="1"/>
          </p:nvPr>
        </p:nvSpPr>
        <p:spPr/>
        <p:txBody>
          <a:bodyPr/>
          <a:lstStyle/>
          <a:p>
            <a:r>
              <a:rPr lang="en-US" dirty="0"/>
              <a:t>Wounds (cont’d)</a:t>
            </a:r>
          </a:p>
          <a:p>
            <a:pPr lvl="1"/>
            <a:r>
              <a:rPr lang="en-US" dirty="0"/>
              <a:t>Education should be based on:</a:t>
            </a:r>
          </a:p>
          <a:p>
            <a:pPr lvl="2"/>
            <a:r>
              <a:rPr lang="en-US" dirty="0"/>
              <a:t>Preventing such wounds from occurring</a:t>
            </a:r>
          </a:p>
          <a:p>
            <a:pPr lvl="2"/>
            <a:r>
              <a:rPr lang="en-US" dirty="0"/>
              <a:t>Limiting further damage to tissue </a:t>
            </a:r>
          </a:p>
          <a:p>
            <a:pPr lvl="2"/>
            <a:r>
              <a:rPr lang="en-US" dirty="0"/>
              <a:t>Encouraging patients to evaluate skin daily if they have certain conditions</a:t>
            </a:r>
          </a:p>
          <a:p>
            <a:pPr lvl="2"/>
            <a:r>
              <a:rPr lang="en-US" dirty="0"/>
              <a:t>Helping patients understand normal physiology of wound response</a:t>
            </a:r>
          </a:p>
          <a:p>
            <a:pPr lvl="2"/>
            <a:endParaRPr lang="en-US" dirty="0"/>
          </a:p>
        </p:txBody>
      </p:sp>
    </p:spTree>
    <p:extLst>
      <p:ext uri="{BB962C8B-B14F-4D97-AF65-F5344CB8AC3E}">
        <p14:creationId xmlns:p14="http://schemas.microsoft.com/office/powerpoint/2010/main" val="54284798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Neurologic Conditions</a:t>
            </a:r>
            <a:r>
              <a:rPr lang="en-US" sz="2400" dirty="0"/>
              <a:t> (1 of 39)</a:t>
            </a:r>
          </a:p>
        </p:txBody>
      </p:sp>
      <p:sp>
        <p:nvSpPr>
          <p:cNvPr id="3" name="Content Placeholder 2"/>
          <p:cNvSpPr>
            <a:spLocks noGrp="1"/>
          </p:cNvSpPr>
          <p:nvPr>
            <p:ph idx="1"/>
          </p:nvPr>
        </p:nvSpPr>
        <p:spPr>
          <a:xfrm>
            <a:off x="685800" y="1524000"/>
            <a:ext cx="7772400" cy="4800600"/>
          </a:xfrm>
        </p:spPr>
        <p:txBody>
          <a:bodyPr/>
          <a:lstStyle/>
          <a:p>
            <a:r>
              <a:rPr lang="en-US" dirty="0"/>
              <a:t>Cognitive decline or impairment</a:t>
            </a:r>
          </a:p>
          <a:p>
            <a:pPr lvl="1"/>
            <a:r>
              <a:rPr lang="en-US" dirty="0"/>
              <a:t>Decline in cognition may be evidenced by:</a:t>
            </a:r>
          </a:p>
          <a:p>
            <a:pPr lvl="2"/>
            <a:r>
              <a:rPr lang="en-US" dirty="0"/>
              <a:t>Memory loss</a:t>
            </a:r>
          </a:p>
          <a:p>
            <a:pPr lvl="2"/>
            <a:r>
              <a:rPr lang="en-US" dirty="0"/>
              <a:t>Change in personality</a:t>
            </a:r>
          </a:p>
          <a:p>
            <a:pPr lvl="2"/>
            <a:r>
              <a:rPr lang="en-US" dirty="0"/>
              <a:t>Reduced mental capacity</a:t>
            </a:r>
          </a:p>
          <a:p>
            <a:pPr lvl="2"/>
            <a:r>
              <a:rPr lang="en-US" dirty="0"/>
              <a:t>Decreased overall cognitive function</a:t>
            </a:r>
          </a:p>
        </p:txBody>
      </p:sp>
    </p:spTree>
    <p:extLst>
      <p:ext uri="{BB962C8B-B14F-4D97-AF65-F5344CB8AC3E}">
        <p14:creationId xmlns:p14="http://schemas.microsoft.com/office/powerpoint/2010/main" val="217892035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Neurologic Conditions</a:t>
            </a:r>
            <a:r>
              <a:rPr lang="en-US" sz="2400" dirty="0"/>
              <a:t> </a:t>
            </a:r>
            <a:r>
              <a:rPr lang="en-US" sz="2400" dirty="0" smtClean="0"/>
              <a:t>(2 </a:t>
            </a:r>
            <a:r>
              <a:rPr lang="en-US" sz="2400" dirty="0"/>
              <a:t>of 39)</a:t>
            </a:r>
            <a:endParaRPr lang="en-US" dirty="0"/>
          </a:p>
        </p:txBody>
      </p:sp>
      <p:sp>
        <p:nvSpPr>
          <p:cNvPr id="3" name="Content Placeholder 2"/>
          <p:cNvSpPr>
            <a:spLocks noGrp="1"/>
          </p:cNvSpPr>
          <p:nvPr>
            <p:ph idx="1"/>
          </p:nvPr>
        </p:nvSpPr>
        <p:spPr/>
        <p:txBody>
          <a:bodyPr/>
          <a:lstStyle/>
          <a:p>
            <a:r>
              <a:rPr lang="en-US" dirty="0"/>
              <a:t>Cognitive decline or impairment</a:t>
            </a:r>
          </a:p>
          <a:p>
            <a:pPr lvl="1"/>
            <a:r>
              <a:rPr lang="en-US" dirty="0"/>
              <a:t>Forms of dementia</a:t>
            </a:r>
          </a:p>
          <a:p>
            <a:pPr lvl="2"/>
            <a:r>
              <a:rPr lang="en-US" dirty="0"/>
              <a:t>Alzheimer disease</a:t>
            </a:r>
          </a:p>
          <a:p>
            <a:pPr lvl="2"/>
            <a:r>
              <a:rPr lang="en-US" dirty="0"/>
              <a:t>Vascular dementia</a:t>
            </a:r>
          </a:p>
          <a:p>
            <a:pPr lvl="2"/>
            <a:r>
              <a:rPr lang="en-US" dirty="0"/>
              <a:t>Frontal lobe temporal dementia</a:t>
            </a:r>
          </a:p>
          <a:p>
            <a:pPr lvl="2"/>
            <a:r>
              <a:rPr lang="en-US" dirty="0"/>
              <a:t>Lewy body dementia</a:t>
            </a:r>
          </a:p>
          <a:p>
            <a:pPr lvl="2"/>
            <a:r>
              <a:rPr lang="en-US" dirty="0"/>
              <a:t>Parkinson dementia</a:t>
            </a:r>
          </a:p>
          <a:p>
            <a:pPr lvl="2"/>
            <a:r>
              <a:rPr lang="en-US" dirty="0" smtClean="0"/>
              <a:t>Wernicke</a:t>
            </a:r>
            <a:r>
              <a:rPr lang="en-US" dirty="0"/>
              <a:t>–</a:t>
            </a:r>
            <a:r>
              <a:rPr lang="en-US" dirty="0" err="1" smtClean="0"/>
              <a:t>Korsakoff</a:t>
            </a:r>
            <a:r>
              <a:rPr lang="en-US" dirty="0" smtClean="0"/>
              <a:t> </a:t>
            </a:r>
            <a:r>
              <a:rPr lang="en-US" dirty="0"/>
              <a:t>syndrome</a:t>
            </a:r>
          </a:p>
        </p:txBody>
      </p:sp>
    </p:spTree>
    <p:extLst>
      <p:ext uri="{BB962C8B-B14F-4D97-AF65-F5344CB8AC3E}">
        <p14:creationId xmlns:p14="http://schemas.microsoft.com/office/powerpoint/2010/main" val="128623229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Neurologic Conditions</a:t>
            </a:r>
            <a:r>
              <a:rPr lang="en-US" sz="2400" dirty="0"/>
              <a:t> </a:t>
            </a:r>
            <a:r>
              <a:rPr lang="en-US" sz="2400" dirty="0" smtClean="0"/>
              <a:t>(3 </a:t>
            </a:r>
            <a:r>
              <a:rPr lang="en-US" sz="2400" dirty="0"/>
              <a:t>of 39)</a:t>
            </a:r>
            <a:endParaRPr lang="en-US" dirty="0"/>
          </a:p>
        </p:txBody>
      </p:sp>
      <p:sp>
        <p:nvSpPr>
          <p:cNvPr id="3" name="Content Placeholder 2"/>
          <p:cNvSpPr>
            <a:spLocks noGrp="1"/>
          </p:cNvSpPr>
          <p:nvPr>
            <p:ph idx="1"/>
          </p:nvPr>
        </p:nvSpPr>
        <p:spPr>
          <a:xfrm>
            <a:off x="685800" y="1524000"/>
            <a:ext cx="7772400" cy="4800600"/>
          </a:xfrm>
        </p:spPr>
        <p:txBody>
          <a:bodyPr/>
          <a:lstStyle/>
          <a:p>
            <a:r>
              <a:rPr lang="en-US" dirty="0"/>
              <a:t>Cognitive decline or impairment (cont’d)</a:t>
            </a:r>
          </a:p>
          <a:p>
            <a:pPr lvl="1"/>
            <a:r>
              <a:rPr lang="en-US" dirty="0"/>
              <a:t>Mild cognitive impairment (MCI) screening done with Montreal Cognitive Assessment (MoCA) Mini-Cog test</a:t>
            </a:r>
          </a:p>
          <a:p>
            <a:pPr lvl="1"/>
            <a:r>
              <a:rPr lang="en-US" dirty="0"/>
              <a:t>Monitoring</a:t>
            </a:r>
          </a:p>
          <a:p>
            <a:pPr lvl="2"/>
            <a:r>
              <a:rPr lang="en-US" dirty="0"/>
              <a:t>Community paramedic identifies loss in cognition and specific findings that warrant referral</a:t>
            </a:r>
          </a:p>
          <a:p>
            <a:pPr lvl="1"/>
            <a:endParaRPr lang="en-US" dirty="0"/>
          </a:p>
        </p:txBody>
      </p:sp>
    </p:spTree>
    <p:extLst>
      <p:ext uri="{BB962C8B-B14F-4D97-AF65-F5344CB8AC3E}">
        <p14:creationId xmlns:p14="http://schemas.microsoft.com/office/powerpoint/2010/main" val="373466947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Neurologic Conditions</a:t>
            </a:r>
            <a:r>
              <a:rPr lang="en-US" sz="2400" dirty="0"/>
              <a:t> </a:t>
            </a:r>
            <a:r>
              <a:rPr lang="en-US" sz="2400" dirty="0" smtClean="0"/>
              <a:t>(4 </a:t>
            </a:r>
            <a:r>
              <a:rPr lang="en-US" sz="2400" dirty="0"/>
              <a:t>of 39)</a:t>
            </a:r>
            <a:endParaRPr lang="en-US" dirty="0"/>
          </a:p>
        </p:txBody>
      </p:sp>
      <p:sp>
        <p:nvSpPr>
          <p:cNvPr id="3" name="Content Placeholder 2"/>
          <p:cNvSpPr>
            <a:spLocks noGrp="1"/>
          </p:cNvSpPr>
          <p:nvPr>
            <p:ph idx="1"/>
          </p:nvPr>
        </p:nvSpPr>
        <p:spPr>
          <a:xfrm>
            <a:off x="685800" y="1524000"/>
            <a:ext cx="7772400" cy="4800600"/>
          </a:xfrm>
        </p:spPr>
        <p:txBody>
          <a:bodyPr/>
          <a:lstStyle/>
          <a:p>
            <a:r>
              <a:rPr lang="en-US" dirty="0"/>
              <a:t>Cognitive decline or impairment (cont’d)</a:t>
            </a:r>
          </a:p>
          <a:p>
            <a:pPr lvl="1"/>
            <a:r>
              <a:rPr lang="en-US" dirty="0"/>
              <a:t>Be alert for sudden-onset changes, such as those that occur with:</a:t>
            </a:r>
          </a:p>
          <a:p>
            <a:pPr lvl="2"/>
            <a:r>
              <a:rPr lang="en-US" dirty="0"/>
              <a:t>Hypoxia</a:t>
            </a:r>
          </a:p>
          <a:p>
            <a:pPr lvl="2"/>
            <a:r>
              <a:rPr lang="en-US" dirty="0"/>
              <a:t>Vitamin B</a:t>
            </a:r>
            <a:r>
              <a:rPr lang="en-US" baseline="-25000" dirty="0"/>
              <a:t>12 </a:t>
            </a:r>
            <a:r>
              <a:rPr lang="en-US" dirty="0"/>
              <a:t>deficiency</a:t>
            </a:r>
          </a:p>
          <a:p>
            <a:pPr lvl="2"/>
            <a:r>
              <a:rPr lang="en-US" dirty="0"/>
              <a:t>Depression</a:t>
            </a:r>
          </a:p>
          <a:p>
            <a:pPr lvl="2"/>
            <a:r>
              <a:rPr lang="en-US" dirty="0"/>
              <a:t>Hypothyroidism</a:t>
            </a:r>
          </a:p>
        </p:txBody>
      </p:sp>
    </p:spTree>
    <p:extLst>
      <p:ext uri="{BB962C8B-B14F-4D97-AF65-F5344CB8AC3E}">
        <p14:creationId xmlns:p14="http://schemas.microsoft.com/office/powerpoint/2010/main" val="15029514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Self-Management</a:t>
            </a:r>
            <a:r>
              <a:rPr lang="en-US" sz="2400" dirty="0"/>
              <a:t> </a:t>
            </a:r>
            <a:r>
              <a:rPr lang="en-US" sz="2400" dirty="0" smtClean="0"/>
              <a:t>(5 </a:t>
            </a:r>
            <a:r>
              <a:rPr lang="en-US" sz="2400" dirty="0"/>
              <a:t>of 10)</a:t>
            </a:r>
            <a:endParaRPr lang="en-US" dirty="0"/>
          </a:p>
        </p:txBody>
      </p:sp>
      <p:sp>
        <p:nvSpPr>
          <p:cNvPr id="3" name="Content Placeholder 2"/>
          <p:cNvSpPr>
            <a:spLocks noGrp="1"/>
          </p:cNvSpPr>
          <p:nvPr>
            <p:ph idx="1"/>
          </p:nvPr>
        </p:nvSpPr>
        <p:spPr>
          <a:xfrm>
            <a:off x="685800" y="1447800"/>
            <a:ext cx="7772400" cy="4800600"/>
          </a:xfrm>
        </p:spPr>
        <p:txBody>
          <a:bodyPr/>
          <a:lstStyle/>
          <a:p>
            <a:r>
              <a:rPr lang="en-US" dirty="0"/>
              <a:t>The community paramedic can assist the patient’s self-management by:</a:t>
            </a:r>
          </a:p>
          <a:p>
            <a:pPr lvl="1"/>
            <a:r>
              <a:rPr lang="en-US" dirty="0"/>
              <a:t>Providing education</a:t>
            </a:r>
          </a:p>
          <a:p>
            <a:pPr lvl="1"/>
            <a:r>
              <a:rPr lang="en-US" dirty="0"/>
              <a:t>Acting as a navigator to outreach resources</a:t>
            </a:r>
          </a:p>
          <a:p>
            <a:pPr lvl="1"/>
            <a:r>
              <a:rPr lang="en-US" dirty="0"/>
              <a:t>Developing a better communication process between the patient’s </a:t>
            </a:r>
            <a:r>
              <a:rPr lang="en-US" dirty="0" smtClean="0"/>
              <a:t>providers</a:t>
            </a:r>
            <a:endParaRPr lang="en-US" dirty="0"/>
          </a:p>
        </p:txBody>
      </p:sp>
    </p:spTree>
    <p:extLst>
      <p:ext uri="{BB962C8B-B14F-4D97-AF65-F5344CB8AC3E}">
        <p14:creationId xmlns:p14="http://schemas.microsoft.com/office/powerpoint/2010/main" val="306165641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Neurologic Conditions</a:t>
            </a:r>
            <a:r>
              <a:rPr lang="en-US" sz="2400" dirty="0"/>
              <a:t> </a:t>
            </a:r>
            <a:r>
              <a:rPr lang="en-US" sz="2400" dirty="0" smtClean="0"/>
              <a:t>(5 </a:t>
            </a:r>
            <a:r>
              <a:rPr lang="en-US" sz="2400" dirty="0"/>
              <a:t>of 39)</a:t>
            </a:r>
            <a:endParaRPr lang="en-US" dirty="0"/>
          </a:p>
        </p:txBody>
      </p:sp>
      <p:sp>
        <p:nvSpPr>
          <p:cNvPr id="3" name="Content Placeholder 2"/>
          <p:cNvSpPr>
            <a:spLocks noGrp="1"/>
          </p:cNvSpPr>
          <p:nvPr>
            <p:ph idx="1"/>
          </p:nvPr>
        </p:nvSpPr>
        <p:spPr>
          <a:xfrm>
            <a:off x="685800" y="1524000"/>
            <a:ext cx="7772400" cy="4800600"/>
          </a:xfrm>
        </p:spPr>
        <p:txBody>
          <a:bodyPr/>
          <a:lstStyle/>
          <a:p>
            <a:r>
              <a:rPr lang="en-US" dirty="0"/>
              <a:t>Cognitive decline or impairment (cont’d)</a:t>
            </a:r>
          </a:p>
          <a:p>
            <a:pPr lvl="1"/>
            <a:r>
              <a:rPr lang="en-US" dirty="0"/>
              <a:t>Management</a:t>
            </a:r>
          </a:p>
          <a:p>
            <a:pPr lvl="2"/>
            <a:r>
              <a:rPr lang="en-US" dirty="0"/>
              <a:t>Focuses on the specific cause of the cognitive decline</a:t>
            </a:r>
          </a:p>
          <a:p>
            <a:pPr lvl="2"/>
            <a:r>
              <a:rPr lang="en-US" dirty="0"/>
              <a:t>Includes medications, behavioral therapies, or a combination</a:t>
            </a:r>
          </a:p>
        </p:txBody>
      </p:sp>
    </p:spTree>
    <p:extLst>
      <p:ext uri="{BB962C8B-B14F-4D97-AF65-F5344CB8AC3E}">
        <p14:creationId xmlns:p14="http://schemas.microsoft.com/office/powerpoint/2010/main" val="64149592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Neurologic Conditions</a:t>
            </a:r>
            <a:r>
              <a:rPr lang="en-US" sz="2400" dirty="0"/>
              <a:t> </a:t>
            </a:r>
            <a:r>
              <a:rPr lang="en-US" sz="2400" dirty="0" smtClean="0"/>
              <a:t>(6 </a:t>
            </a:r>
            <a:r>
              <a:rPr lang="en-US" sz="2400" dirty="0"/>
              <a:t>of 39)</a:t>
            </a:r>
            <a:endParaRPr lang="en-US" dirty="0"/>
          </a:p>
        </p:txBody>
      </p:sp>
      <p:sp>
        <p:nvSpPr>
          <p:cNvPr id="3" name="Content Placeholder 2"/>
          <p:cNvSpPr>
            <a:spLocks noGrp="1"/>
          </p:cNvSpPr>
          <p:nvPr>
            <p:ph idx="1"/>
          </p:nvPr>
        </p:nvSpPr>
        <p:spPr>
          <a:xfrm>
            <a:off x="685800" y="1524000"/>
            <a:ext cx="7772400" cy="4800600"/>
          </a:xfrm>
        </p:spPr>
        <p:txBody>
          <a:bodyPr/>
          <a:lstStyle/>
          <a:p>
            <a:r>
              <a:rPr lang="en-US" dirty="0"/>
              <a:t>Cognitive decline or impairment (cont’d)</a:t>
            </a:r>
          </a:p>
          <a:p>
            <a:pPr lvl="1"/>
            <a:r>
              <a:rPr lang="en-US" dirty="0"/>
              <a:t>Education</a:t>
            </a:r>
          </a:p>
          <a:p>
            <a:pPr lvl="2"/>
            <a:r>
              <a:rPr lang="en-US" dirty="0"/>
              <a:t>Reassure patients that you are there to help them manage their symptoms</a:t>
            </a:r>
          </a:p>
          <a:p>
            <a:pPr lvl="2"/>
            <a:r>
              <a:rPr lang="en-US" dirty="0"/>
              <a:t>Encourage patients to be honest</a:t>
            </a:r>
          </a:p>
          <a:p>
            <a:pPr lvl="2"/>
            <a:r>
              <a:rPr lang="en-US" dirty="0"/>
              <a:t>Help patients know when to seek help or implement specific management techniques</a:t>
            </a:r>
          </a:p>
        </p:txBody>
      </p:sp>
    </p:spTree>
    <p:extLst>
      <p:ext uri="{BB962C8B-B14F-4D97-AF65-F5344CB8AC3E}">
        <p14:creationId xmlns:p14="http://schemas.microsoft.com/office/powerpoint/2010/main" val="85028922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Neurologic Conditions</a:t>
            </a:r>
            <a:r>
              <a:rPr lang="en-US" sz="2400" dirty="0"/>
              <a:t> </a:t>
            </a:r>
            <a:r>
              <a:rPr lang="en-US" sz="2400" dirty="0" smtClean="0"/>
              <a:t>(7 </a:t>
            </a:r>
            <a:r>
              <a:rPr lang="en-US" sz="2400" dirty="0"/>
              <a:t>of 39)</a:t>
            </a:r>
            <a:endParaRPr lang="en-US" dirty="0"/>
          </a:p>
        </p:txBody>
      </p:sp>
      <p:sp>
        <p:nvSpPr>
          <p:cNvPr id="3" name="Content Placeholder 2"/>
          <p:cNvSpPr>
            <a:spLocks noGrp="1"/>
          </p:cNvSpPr>
          <p:nvPr>
            <p:ph idx="1"/>
          </p:nvPr>
        </p:nvSpPr>
        <p:spPr>
          <a:xfrm>
            <a:off x="685800" y="1524000"/>
            <a:ext cx="7772400" cy="4800600"/>
          </a:xfrm>
        </p:spPr>
        <p:txBody>
          <a:bodyPr/>
          <a:lstStyle/>
          <a:p>
            <a:r>
              <a:rPr lang="en-US" dirty="0"/>
              <a:t>Alzheimer disease</a:t>
            </a:r>
          </a:p>
          <a:p>
            <a:pPr lvl="1"/>
            <a:r>
              <a:rPr lang="en-US" dirty="0"/>
              <a:t>Most common form of </a:t>
            </a:r>
            <a:r>
              <a:rPr lang="en-US" dirty="0" smtClean="0"/>
              <a:t>dementia </a:t>
            </a:r>
          </a:p>
          <a:p>
            <a:pPr lvl="2"/>
            <a:r>
              <a:rPr lang="en-US" dirty="0" smtClean="0"/>
              <a:t>60</a:t>
            </a:r>
            <a:r>
              <a:rPr lang="en-US" dirty="0"/>
              <a:t>% to 80% </a:t>
            </a:r>
            <a:r>
              <a:rPr lang="en-US" dirty="0" smtClean="0"/>
              <a:t>of cases</a:t>
            </a:r>
            <a:endParaRPr lang="en-US" dirty="0"/>
          </a:p>
          <a:p>
            <a:pPr lvl="2"/>
            <a:r>
              <a:rPr lang="en-US" dirty="0" smtClean="0"/>
              <a:t>More </a:t>
            </a:r>
            <a:r>
              <a:rPr lang="en-US" dirty="0"/>
              <a:t>than 5 million people in the United </a:t>
            </a:r>
            <a:r>
              <a:rPr lang="en-US" dirty="0" smtClean="0"/>
              <a:t>States</a:t>
            </a:r>
            <a:endParaRPr lang="en-US" dirty="0"/>
          </a:p>
        </p:txBody>
      </p:sp>
    </p:spTree>
    <p:extLst>
      <p:ext uri="{BB962C8B-B14F-4D97-AF65-F5344CB8AC3E}">
        <p14:creationId xmlns:p14="http://schemas.microsoft.com/office/powerpoint/2010/main" val="223269480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Neurologic Conditions</a:t>
            </a:r>
            <a:r>
              <a:rPr lang="en-US" sz="2400" dirty="0"/>
              <a:t> </a:t>
            </a:r>
            <a:r>
              <a:rPr lang="en-US" sz="2400" dirty="0" smtClean="0"/>
              <a:t>(8 </a:t>
            </a:r>
            <a:r>
              <a:rPr lang="en-US" sz="2400" dirty="0"/>
              <a:t>of 39)</a:t>
            </a:r>
            <a:endParaRPr lang="en-US" dirty="0"/>
          </a:p>
        </p:txBody>
      </p:sp>
      <p:sp>
        <p:nvSpPr>
          <p:cNvPr id="3" name="Content Placeholder 2"/>
          <p:cNvSpPr>
            <a:spLocks noGrp="1"/>
          </p:cNvSpPr>
          <p:nvPr>
            <p:ph idx="1"/>
          </p:nvPr>
        </p:nvSpPr>
        <p:spPr>
          <a:xfrm>
            <a:off x="685800" y="1524000"/>
            <a:ext cx="7772400" cy="4800600"/>
          </a:xfrm>
        </p:spPr>
        <p:txBody>
          <a:bodyPr/>
          <a:lstStyle/>
          <a:p>
            <a:r>
              <a:rPr lang="en-US" dirty="0"/>
              <a:t>Alzheimer disease (cont’d)</a:t>
            </a:r>
          </a:p>
          <a:p>
            <a:pPr lvl="1"/>
            <a:r>
              <a:rPr lang="en-US" dirty="0"/>
              <a:t>Classified into 3 stages</a:t>
            </a:r>
          </a:p>
          <a:p>
            <a:pPr lvl="2"/>
            <a:r>
              <a:rPr lang="en-US" dirty="0"/>
              <a:t>Mild</a:t>
            </a:r>
          </a:p>
          <a:p>
            <a:pPr lvl="2"/>
            <a:r>
              <a:rPr lang="en-US" dirty="0"/>
              <a:t>Moderate</a:t>
            </a:r>
          </a:p>
          <a:p>
            <a:pPr lvl="2"/>
            <a:r>
              <a:rPr lang="en-US" dirty="0"/>
              <a:t>Severe/end stage</a:t>
            </a:r>
          </a:p>
          <a:p>
            <a:endParaRPr lang="en-US" dirty="0"/>
          </a:p>
        </p:txBody>
      </p:sp>
    </p:spTree>
    <p:extLst>
      <p:ext uri="{BB962C8B-B14F-4D97-AF65-F5344CB8AC3E}">
        <p14:creationId xmlns:p14="http://schemas.microsoft.com/office/powerpoint/2010/main" val="307651770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defRPr/>
            </a:pPr>
            <a:r>
              <a:rPr lang="en-US" dirty="0"/>
              <a:t>Common Neurologic Conditions</a:t>
            </a:r>
            <a:r>
              <a:rPr lang="en-US" sz="2400" dirty="0"/>
              <a:t> </a:t>
            </a:r>
            <a:r>
              <a:rPr lang="en-US" sz="2400" dirty="0" smtClean="0"/>
              <a:t>(9 </a:t>
            </a:r>
            <a:r>
              <a:rPr lang="en-US" sz="2400" dirty="0"/>
              <a:t>of 39)</a:t>
            </a:r>
            <a:endParaRPr lang="en-US" sz="2800" b="0" dirty="0"/>
          </a:p>
        </p:txBody>
      </p:sp>
      <p:sp>
        <p:nvSpPr>
          <p:cNvPr id="1029" name="Content Placeholder 2"/>
          <p:cNvSpPr>
            <a:spLocks noGrp="1"/>
          </p:cNvSpPr>
          <p:nvPr>
            <p:ph type="body" idx="1"/>
          </p:nvPr>
        </p:nvSpPr>
        <p:spPr>
          <a:xfrm>
            <a:off x="457200" y="1447800"/>
            <a:ext cx="3962400" cy="4267200"/>
          </a:xfrm>
        </p:spPr>
        <p:txBody>
          <a:bodyPr rIns="228600"/>
          <a:lstStyle/>
          <a:p>
            <a:r>
              <a:rPr lang="en-US" dirty="0"/>
              <a:t>Alzheimer disease (cont’d)</a:t>
            </a:r>
          </a:p>
          <a:p>
            <a:pPr lvl="1"/>
            <a:r>
              <a:rPr lang="en-US" dirty="0"/>
              <a:t>Monitoring</a:t>
            </a:r>
          </a:p>
          <a:p>
            <a:pPr lvl="2">
              <a:spcBef>
                <a:spcPts val="0"/>
              </a:spcBef>
            </a:pPr>
            <a:r>
              <a:rPr lang="en-US" dirty="0"/>
              <a:t>Look for warning signs</a:t>
            </a:r>
          </a:p>
          <a:p>
            <a:pPr lvl="2">
              <a:spcBef>
                <a:spcPts val="0"/>
              </a:spcBef>
            </a:pPr>
            <a:r>
              <a:rPr lang="en-US" dirty="0"/>
              <a:t>Document any changes that may be assessed</a:t>
            </a:r>
          </a:p>
        </p:txBody>
      </p:sp>
      <p:sp>
        <p:nvSpPr>
          <p:cNvPr id="5" name="TextBox 5"/>
          <p:cNvSpPr txBox="1"/>
          <p:nvPr/>
        </p:nvSpPr>
        <p:spPr>
          <a:xfrm>
            <a:off x="2362200" y="6246168"/>
            <a:ext cx="4495800" cy="230832"/>
          </a:xfrm>
          <a:prstGeom prst="rect">
            <a:avLst/>
          </a:prstGeom>
          <a:noFill/>
        </p:spPr>
        <p:txBody>
          <a:bodyPr wrap="square" rtlCol="0">
            <a:spAutoFit/>
          </a:bodyPr>
          <a:lstStyle>
            <a:defPPr>
              <a:defRPr lang="en-US"/>
            </a:defPPr>
            <a:lvl1pPr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1pPr>
            <a:lvl2pPr marL="4572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2pPr>
            <a:lvl3pPr marL="9144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3pPr>
            <a:lvl4pPr marL="13716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4pPr>
            <a:lvl5pPr marL="1828800" algn="ctr" rtl="0" fontAlgn="base">
              <a:spcBef>
                <a:spcPct val="0"/>
              </a:spcBef>
              <a:spcAft>
                <a:spcPct val="0"/>
              </a:spcAft>
              <a:defRPr sz="2400" kern="1200">
                <a:solidFill>
                  <a:schemeClr val="tx1"/>
                </a:solidFill>
                <a:latin typeface="Times New Roman" panose="02020603050405020304" pitchFamily="18" charset="0"/>
                <a:ea typeface="ヒラギノ角ゴ Pro W3" pitchFamily="1"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ヒラギノ角ゴ Pro W3" pitchFamily="1" charset="-128"/>
                <a:cs typeface="+mn-cs"/>
              </a:defRPr>
            </a:lvl9pPr>
          </a:lstStyle>
          <a:p>
            <a:pPr algn="l"/>
            <a:r>
              <a:rPr lang="en-IN" sz="900" dirty="0">
                <a:solidFill>
                  <a:schemeClr val="bg1">
                    <a:lumMod val="75000"/>
                  </a:schemeClr>
                </a:solidFill>
                <a:latin typeface="+mj-lt"/>
              </a:rPr>
              <a:t>© 2009 Alzheimer’s Association®. All rights reserved.</a:t>
            </a:r>
            <a:endParaRPr lang="en-US" sz="900" dirty="0">
              <a:solidFill>
                <a:schemeClr val="bg1">
                  <a:lumMod val="75000"/>
                </a:schemeClr>
              </a:solidFill>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828800"/>
            <a:ext cx="3581400" cy="3042956"/>
          </a:xfrm>
          <a:prstGeom prst="rect">
            <a:avLst/>
          </a:prstGeom>
        </p:spPr>
      </p:pic>
    </p:spTree>
    <p:extLst>
      <p:ext uri="{BB962C8B-B14F-4D97-AF65-F5344CB8AC3E}">
        <p14:creationId xmlns:p14="http://schemas.microsoft.com/office/powerpoint/2010/main" val="302175194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Neurologic Conditions</a:t>
            </a:r>
            <a:r>
              <a:rPr lang="en-US" sz="2400" dirty="0"/>
              <a:t> (</a:t>
            </a:r>
            <a:r>
              <a:rPr lang="en-US" sz="2400" dirty="0" smtClean="0"/>
              <a:t>10 </a:t>
            </a:r>
            <a:r>
              <a:rPr lang="en-US" sz="2400" dirty="0"/>
              <a:t>of 39)</a:t>
            </a:r>
            <a:endParaRPr lang="en-US" dirty="0"/>
          </a:p>
        </p:txBody>
      </p:sp>
      <p:sp>
        <p:nvSpPr>
          <p:cNvPr id="3" name="Content Placeholder 2"/>
          <p:cNvSpPr>
            <a:spLocks noGrp="1"/>
          </p:cNvSpPr>
          <p:nvPr>
            <p:ph idx="1"/>
          </p:nvPr>
        </p:nvSpPr>
        <p:spPr>
          <a:xfrm>
            <a:off x="685800" y="1524000"/>
            <a:ext cx="7772400" cy="4800600"/>
          </a:xfrm>
        </p:spPr>
        <p:txBody>
          <a:bodyPr/>
          <a:lstStyle/>
          <a:p>
            <a:r>
              <a:rPr lang="en-US" dirty="0"/>
              <a:t>Alzheimer disease (cont’d)</a:t>
            </a:r>
          </a:p>
          <a:p>
            <a:pPr lvl="1"/>
            <a:r>
              <a:rPr lang="en-US" dirty="0"/>
              <a:t>Management primarily geared toward</a:t>
            </a:r>
            <a:r>
              <a:rPr lang="en-US" dirty="0" smtClean="0"/>
              <a:t>:</a:t>
            </a:r>
          </a:p>
          <a:p>
            <a:pPr lvl="2"/>
            <a:r>
              <a:rPr lang="en-US" dirty="0"/>
              <a:t>Recognition of symptoms</a:t>
            </a:r>
          </a:p>
          <a:p>
            <a:pPr lvl="2"/>
            <a:r>
              <a:rPr lang="en-US" dirty="0"/>
              <a:t>Recognition of changes in symptoms</a:t>
            </a:r>
          </a:p>
          <a:p>
            <a:pPr lvl="2"/>
            <a:r>
              <a:rPr lang="en-US" dirty="0"/>
              <a:t>Monitoring for progression of the disease</a:t>
            </a:r>
          </a:p>
          <a:p>
            <a:pPr lvl="1"/>
            <a:r>
              <a:rPr lang="en-US" dirty="0" smtClean="0"/>
              <a:t>Medication, behavioral changes, treatments</a:t>
            </a:r>
          </a:p>
        </p:txBody>
      </p:sp>
    </p:spTree>
    <p:extLst>
      <p:ext uri="{BB962C8B-B14F-4D97-AF65-F5344CB8AC3E}">
        <p14:creationId xmlns:p14="http://schemas.microsoft.com/office/powerpoint/2010/main" val="232947302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Neurologic Conditions</a:t>
            </a:r>
            <a:r>
              <a:rPr lang="en-US" sz="2400" dirty="0"/>
              <a:t> (</a:t>
            </a:r>
            <a:r>
              <a:rPr lang="en-US" sz="2400" dirty="0" smtClean="0"/>
              <a:t>11 </a:t>
            </a:r>
            <a:r>
              <a:rPr lang="en-US" sz="2400" dirty="0"/>
              <a:t>of 39)</a:t>
            </a:r>
            <a:endParaRPr lang="en-US" dirty="0"/>
          </a:p>
        </p:txBody>
      </p:sp>
      <p:sp>
        <p:nvSpPr>
          <p:cNvPr id="3" name="Content Placeholder 2"/>
          <p:cNvSpPr>
            <a:spLocks noGrp="1"/>
          </p:cNvSpPr>
          <p:nvPr>
            <p:ph idx="1"/>
          </p:nvPr>
        </p:nvSpPr>
        <p:spPr>
          <a:xfrm>
            <a:off x="685800" y="1524000"/>
            <a:ext cx="7772400" cy="4800600"/>
          </a:xfrm>
        </p:spPr>
        <p:txBody>
          <a:bodyPr/>
          <a:lstStyle/>
          <a:p>
            <a:r>
              <a:rPr lang="en-US" dirty="0"/>
              <a:t>Alzheimer disease (cont’d)</a:t>
            </a:r>
          </a:p>
          <a:p>
            <a:pPr lvl="1"/>
            <a:r>
              <a:rPr lang="en-US" dirty="0" smtClean="0"/>
              <a:t>Education: many </a:t>
            </a:r>
            <a:r>
              <a:rPr lang="en-US" dirty="0"/>
              <a:t>resources available</a:t>
            </a:r>
          </a:p>
          <a:p>
            <a:pPr lvl="2"/>
            <a:r>
              <a:rPr lang="en-US" dirty="0"/>
              <a:t>Alzheimer’s Association helpline, website, and local chapters</a:t>
            </a:r>
          </a:p>
          <a:p>
            <a:pPr lvl="2"/>
            <a:r>
              <a:rPr lang="en-US" dirty="0"/>
              <a:t>Only </a:t>
            </a:r>
            <a:r>
              <a:rPr lang="en-US" dirty="0" smtClean="0"/>
              <a:t>possibility is to </a:t>
            </a:r>
            <a:r>
              <a:rPr lang="en-US" dirty="0"/>
              <a:t>educate patient in early stages of disease; </a:t>
            </a:r>
            <a:r>
              <a:rPr lang="en-US" dirty="0" smtClean="0"/>
              <a:t>in later stages refocus </a:t>
            </a:r>
            <a:r>
              <a:rPr lang="en-US" dirty="0"/>
              <a:t>education to caregivers</a:t>
            </a:r>
          </a:p>
        </p:txBody>
      </p:sp>
    </p:spTree>
    <p:extLst>
      <p:ext uri="{BB962C8B-B14F-4D97-AF65-F5344CB8AC3E}">
        <p14:creationId xmlns:p14="http://schemas.microsoft.com/office/powerpoint/2010/main" val="277274231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Neurologic Conditions</a:t>
            </a:r>
            <a:r>
              <a:rPr lang="en-US" sz="2400" dirty="0"/>
              <a:t> (</a:t>
            </a:r>
            <a:r>
              <a:rPr lang="en-US" sz="2400" dirty="0" smtClean="0"/>
              <a:t>12 </a:t>
            </a:r>
            <a:r>
              <a:rPr lang="en-US" sz="2400" dirty="0"/>
              <a:t>of 39)</a:t>
            </a:r>
            <a:endParaRPr lang="en-US" dirty="0"/>
          </a:p>
        </p:txBody>
      </p:sp>
      <p:sp>
        <p:nvSpPr>
          <p:cNvPr id="3" name="Content Placeholder 2"/>
          <p:cNvSpPr>
            <a:spLocks noGrp="1"/>
          </p:cNvSpPr>
          <p:nvPr>
            <p:ph idx="1"/>
          </p:nvPr>
        </p:nvSpPr>
        <p:spPr/>
        <p:txBody>
          <a:bodyPr/>
          <a:lstStyle/>
          <a:p>
            <a:r>
              <a:rPr lang="en-US" dirty="0"/>
              <a:t>Parkinson disease</a:t>
            </a:r>
          </a:p>
          <a:p>
            <a:pPr lvl="1"/>
            <a:r>
              <a:rPr lang="en-US" dirty="0"/>
              <a:t>Chronic neurologic disease that affects motor neuron response</a:t>
            </a:r>
          </a:p>
          <a:p>
            <a:pPr lvl="1"/>
            <a:r>
              <a:rPr lang="en-US" dirty="0"/>
              <a:t>Four symptoms are used for diagnosis:</a:t>
            </a:r>
          </a:p>
          <a:p>
            <a:pPr lvl="2"/>
            <a:r>
              <a:rPr lang="en-US" dirty="0"/>
              <a:t>Tremor</a:t>
            </a:r>
          </a:p>
          <a:p>
            <a:pPr lvl="2"/>
            <a:r>
              <a:rPr lang="en-US" dirty="0"/>
              <a:t>Bradykinesia</a:t>
            </a:r>
          </a:p>
          <a:p>
            <a:pPr lvl="2"/>
            <a:r>
              <a:rPr lang="en-US" dirty="0"/>
              <a:t>Postural instability</a:t>
            </a:r>
          </a:p>
          <a:p>
            <a:pPr lvl="2"/>
            <a:r>
              <a:rPr lang="en-US" dirty="0"/>
              <a:t>Rigidity</a:t>
            </a:r>
          </a:p>
        </p:txBody>
      </p:sp>
    </p:spTree>
    <p:extLst>
      <p:ext uri="{BB962C8B-B14F-4D97-AF65-F5344CB8AC3E}">
        <p14:creationId xmlns:p14="http://schemas.microsoft.com/office/powerpoint/2010/main" val="205635968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Neurologic Conditions</a:t>
            </a:r>
            <a:r>
              <a:rPr lang="en-US" sz="2400" dirty="0"/>
              <a:t> (</a:t>
            </a:r>
            <a:r>
              <a:rPr lang="en-US" sz="2400" dirty="0" smtClean="0"/>
              <a:t>13 </a:t>
            </a:r>
            <a:r>
              <a:rPr lang="en-US" sz="2400" dirty="0"/>
              <a:t>of 39)</a:t>
            </a:r>
            <a:endParaRPr lang="en-US" dirty="0"/>
          </a:p>
        </p:txBody>
      </p:sp>
      <p:sp>
        <p:nvSpPr>
          <p:cNvPr id="3" name="Content Placeholder 2"/>
          <p:cNvSpPr>
            <a:spLocks noGrp="1"/>
          </p:cNvSpPr>
          <p:nvPr>
            <p:ph idx="1"/>
          </p:nvPr>
        </p:nvSpPr>
        <p:spPr>
          <a:xfrm>
            <a:off x="685800" y="1600200"/>
            <a:ext cx="7772400" cy="4800600"/>
          </a:xfrm>
        </p:spPr>
        <p:txBody>
          <a:bodyPr/>
          <a:lstStyle/>
          <a:p>
            <a:r>
              <a:rPr lang="en-US" dirty="0"/>
              <a:t>Parkinson disease (cont’d)</a:t>
            </a:r>
          </a:p>
          <a:p>
            <a:pPr lvl="1"/>
            <a:r>
              <a:rPr lang="en-US" dirty="0"/>
              <a:t>General stages include:</a:t>
            </a:r>
          </a:p>
          <a:p>
            <a:pPr lvl="2"/>
            <a:r>
              <a:rPr lang="en-US" dirty="0"/>
              <a:t>Mild</a:t>
            </a:r>
          </a:p>
          <a:p>
            <a:pPr lvl="2"/>
            <a:r>
              <a:rPr lang="en-US" dirty="0"/>
              <a:t>Moderate</a:t>
            </a:r>
          </a:p>
          <a:p>
            <a:pPr lvl="2"/>
            <a:r>
              <a:rPr lang="en-US" dirty="0"/>
              <a:t>Advanced</a:t>
            </a:r>
          </a:p>
        </p:txBody>
      </p:sp>
    </p:spTree>
    <p:extLst>
      <p:ext uri="{BB962C8B-B14F-4D97-AF65-F5344CB8AC3E}">
        <p14:creationId xmlns:p14="http://schemas.microsoft.com/office/powerpoint/2010/main" val="203345958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Neurologic Conditions</a:t>
            </a:r>
            <a:r>
              <a:rPr lang="en-US" sz="2400" dirty="0"/>
              <a:t> (</a:t>
            </a:r>
            <a:r>
              <a:rPr lang="en-US" sz="2400" dirty="0" smtClean="0"/>
              <a:t>14 </a:t>
            </a:r>
            <a:r>
              <a:rPr lang="en-US" sz="2400" dirty="0"/>
              <a:t>of 39)</a:t>
            </a:r>
            <a:endParaRPr lang="en-US" dirty="0"/>
          </a:p>
        </p:txBody>
      </p:sp>
      <p:sp>
        <p:nvSpPr>
          <p:cNvPr id="3" name="Content Placeholder 2"/>
          <p:cNvSpPr>
            <a:spLocks noGrp="1"/>
          </p:cNvSpPr>
          <p:nvPr>
            <p:ph idx="1"/>
          </p:nvPr>
        </p:nvSpPr>
        <p:spPr/>
        <p:txBody>
          <a:bodyPr/>
          <a:lstStyle/>
          <a:p>
            <a:r>
              <a:rPr lang="en-US" dirty="0"/>
              <a:t>Parkinson disease (cont’d)</a:t>
            </a:r>
          </a:p>
          <a:p>
            <a:pPr lvl="1"/>
            <a:r>
              <a:rPr lang="en-US" dirty="0"/>
              <a:t>Monitoring</a:t>
            </a:r>
          </a:p>
          <a:p>
            <a:pPr lvl="2"/>
            <a:r>
              <a:rPr lang="en-US" dirty="0"/>
              <a:t>Watch the progression of the disease to decrease issues surrounding comorbidities or conditions that could become severe</a:t>
            </a:r>
          </a:p>
          <a:p>
            <a:pPr lvl="2"/>
            <a:r>
              <a:rPr lang="en-US" dirty="0"/>
              <a:t>Patients should be assessed for genitourinary symptoms, fall risks, gastrointestinal issues </a:t>
            </a:r>
          </a:p>
        </p:txBody>
      </p:sp>
    </p:spTree>
    <p:extLst>
      <p:ext uri="{BB962C8B-B14F-4D97-AF65-F5344CB8AC3E}">
        <p14:creationId xmlns:p14="http://schemas.microsoft.com/office/powerpoint/2010/main" val="72399147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sign_template">
  <a:themeElements>
    <a:clrScheme name="design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sign_template">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FFFF">
            <a:alpha val="27000"/>
          </a:srgb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8099" dir="2700000" algn="ctr" rotWithShape="0">
                  <a:schemeClr val="bg2">
                    <a:alpha val="74998"/>
                  </a:schemeClr>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 charset="0"/>
            <a:ea typeface="ヒラギノ角ゴ Pro W3" pitchFamily="1" charset="-128"/>
          </a:defRPr>
        </a:defPPr>
      </a:lstStyle>
    </a:spDef>
    <a:lnDef>
      <a:spPr bwMode="auto">
        <a:xfrm>
          <a:off x="0" y="0"/>
          <a:ext cx="1" cy="1"/>
        </a:xfrm>
        <a:custGeom>
          <a:avLst/>
          <a:gdLst/>
          <a:ahLst/>
          <a:cxnLst/>
          <a:rect l="0" t="0" r="0" b="0"/>
          <a:pathLst/>
        </a:custGeom>
        <a:solidFill>
          <a:srgbClr val="00FFFF">
            <a:alpha val="27000"/>
          </a:srgb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8099" dir="2700000" algn="ctr" rotWithShape="0">
                  <a:schemeClr val="bg2">
                    <a:alpha val="74998"/>
                  </a:schemeClr>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 charset="0"/>
            <a:ea typeface="ヒラギノ角ゴ Pro W3" pitchFamily="1" charset="-128"/>
          </a:defRPr>
        </a:defPPr>
      </a:lstStyle>
    </a:lnDef>
  </a:objectDefaults>
  <a:extraClrSchemeLst>
    <a:extraClrScheme>
      <a:clrScheme name="design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ign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ign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ign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ign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ign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ign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EMT_TEMPLT</Template>
  <TotalTime>8080</TotalTime>
  <Words>7137</Words>
  <Application>Microsoft Office PowerPoint</Application>
  <PresentationFormat>On-screen Show (4:3)</PresentationFormat>
  <Paragraphs>3505</Paragraphs>
  <Slides>177</Slides>
  <Notes>177</Notes>
  <HiddenSlides>0</HiddenSlides>
  <MMClips>0</MMClips>
  <ScaleCrop>false</ScaleCrop>
  <HeadingPairs>
    <vt:vector size="4" baseType="variant">
      <vt:variant>
        <vt:lpstr>Theme</vt:lpstr>
      </vt:variant>
      <vt:variant>
        <vt:i4>1</vt:i4>
      </vt:variant>
      <vt:variant>
        <vt:lpstr>Slide Titles</vt:lpstr>
      </vt:variant>
      <vt:variant>
        <vt:i4>177</vt:i4>
      </vt:variant>
    </vt:vector>
  </HeadingPairs>
  <TitlesOfParts>
    <vt:vector size="178" baseType="lpstr">
      <vt:lpstr>design_template</vt:lpstr>
      <vt:lpstr>PowerPoint Presentation</vt:lpstr>
      <vt:lpstr>Chapter 15  Chronic Disease  Management</vt:lpstr>
      <vt:lpstr>Introduction (1 of 2)</vt:lpstr>
      <vt:lpstr>Introduction (2 of 2)</vt:lpstr>
      <vt:lpstr>Self-Management (1 of 10)</vt:lpstr>
      <vt:lpstr>Self-Management (2 of 10)</vt:lpstr>
      <vt:lpstr>Self-Management (3 of 10)</vt:lpstr>
      <vt:lpstr>Self-Management (4 of 10)</vt:lpstr>
      <vt:lpstr>Self-Management (5 of 10)</vt:lpstr>
      <vt:lpstr>Self-Management (6 of 10)</vt:lpstr>
      <vt:lpstr>Self-Management (7 of 10)</vt:lpstr>
      <vt:lpstr>Self-Management (8 of 10)</vt:lpstr>
      <vt:lpstr>Self-Management (9 of 10)</vt:lpstr>
      <vt:lpstr>Self-Management (10 of 10)</vt:lpstr>
      <vt:lpstr>Management of Specific Chronic Diseases (1 of 2)</vt:lpstr>
      <vt:lpstr>Management of Specific Chronic Diseases (2 of 2)</vt:lpstr>
      <vt:lpstr>Common Cardiovascular Conditions (1 of 13)</vt:lpstr>
      <vt:lpstr>Common Cardiovascular Conditions (2 of 13)</vt:lpstr>
      <vt:lpstr>Common Cardiovascular Conditions (3 of 13)</vt:lpstr>
      <vt:lpstr>Common Cardiovascular Conditions (4 of 13)</vt:lpstr>
      <vt:lpstr>Common Cardiovascular Conditions (5 of 13)</vt:lpstr>
      <vt:lpstr>Common Cardiovascular Conditions (6 of 13)</vt:lpstr>
      <vt:lpstr>Common Cardiovascular Conditions (7 of 13)</vt:lpstr>
      <vt:lpstr>Common Cardiovascular Conditions (8 of 13)</vt:lpstr>
      <vt:lpstr>Common Cardiovascular Conditions (9 of 13)</vt:lpstr>
      <vt:lpstr>Common Cardiovascular Conditions (10 of 13)</vt:lpstr>
      <vt:lpstr>Common Cardiovascular Conditions (11 of 13)</vt:lpstr>
      <vt:lpstr>Common Cardiovascular Conditions (12 of 13)</vt:lpstr>
      <vt:lpstr>Common Cardiovascular Conditions (13 of 13)</vt:lpstr>
      <vt:lpstr>Common Respiratory Conditions (1 of 10)</vt:lpstr>
      <vt:lpstr>Common Respiratory Conditions (2 of 10)</vt:lpstr>
      <vt:lpstr>Common Respiratory Conditions (3 of 10)</vt:lpstr>
      <vt:lpstr>Common Respiratory Conditions (4 of 10)</vt:lpstr>
      <vt:lpstr>Common Respiratory Conditions (5 of 10)</vt:lpstr>
      <vt:lpstr>Common Respiratory Conditions (6 of 10)</vt:lpstr>
      <vt:lpstr>Common Respiratory Conditions (7 of 10)</vt:lpstr>
      <vt:lpstr>Common Respiratory Conditions (8 of 10)</vt:lpstr>
      <vt:lpstr>Common Respiratory Conditions (9 of 10)</vt:lpstr>
      <vt:lpstr>Common Respiratory Conditions (10 of 10)</vt:lpstr>
      <vt:lpstr>Common Gastrointestinal Conditions (1 of 9)</vt:lpstr>
      <vt:lpstr>Common Gastrointestinal Conditions (2 of 9)</vt:lpstr>
      <vt:lpstr>Common Gastrointestinal Conditions (3 of 9)</vt:lpstr>
      <vt:lpstr>Common Gastrointestinal Conditions (4 of 9)</vt:lpstr>
      <vt:lpstr>Common Gastrointestinal Conditions (5 of 9)</vt:lpstr>
      <vt:lpstr>Common Gastrointestinal Conditions (6 of 9)</vt:lpstr>
      <vt:lpstr>Common Gastrointestinal Conditions (7 of 9)</vt:lpstr>
      <vt:lpstr>Common Gastrointestinal Conditions (8 of 9)</vt:lpstr>
      <vt:lpstr>Common Gastrointestinal Conditions (9 of 9)</vt:lpstr>
      <vt:lpstr>Common Genitourinary Conditions (1 of 11)</vt:lpstr>
      <vt:lpstr>Common Genitourinary Conditions (2 of 11)</vt:lpstr>
      <vt:lpstr>Common Genitourinary Conditions (3 of 11)</vt:lpstr>
      <vt:lpstr>Common Genitourinary Conditions (4 of 11)</vt:lpstr>
      <vt:lpstr>Common Genitourinary Conditions (5 of 11)</vt:lpstr>
      <vt:lpstr>Common Genitourinary Conditions (6 of 11)</vt:lpstr>
      <vt:lpstr>Common Genitourinary Conditions (7 of 11)</vt:lpstr>
      <vt:lpstr>Common Genitourinary Conditions (8 of 11)</vt:lpstr>
      <vt:lpstr>Common Genitourinary Conditions (9 of 11)</vt:lpstr>
      <vt:lpstr>Common Genitourinary Conditions (10 of 11)</vt:lpstr>
      <vt:lpstr>Common Genitourinary Conditions (11 of 11)</vt:lpstr>
      <vt:lpstr>Common Musculoskeletal Conditions (1 of 13)</vt:lpstr>
      <vt:lpstr>Common Musculoskeletal Conditions (2 of 13)</vt:lpstr>
      <vt:lpstr>Common Musculoskeletal Conditions (3 of 13)</vt:lpstr>
      <vt:lpstr>Common Musculoskeletal Conditions (4 of 13)</vt:lpstr>
      <vt:lpstr>Common Musculoskeletal Conditions (5 of 13)</vt:lpstr>
      <vt:lpstr>Common Musculoskeletal Conditions (6 of 13)</vt:lpstr>
      <vt:lpstr>Common Musculoskeletal Conditions (7 of 13)</vt:lpstr>
      <vt:lpstr>Common Musculoskeletal Conditions (8 of 13)</vt:lpstr>
      <vt:lpstr>Common Musculoskeletal Conditions (9 of 13)</vt:lpstr>
      <vt:lpstr>Common Musculoskeletal Conditions (10 of 13)</vt:lpstr>
      <vt:lpstr>Common Musculoskeletal Conditions (11 of 13)</vt:lpstr>
      <vt:lpstr>Common Musculoskeletal Conditions (12 of 13)</vt:lpstr>
      <vt:lpstr>Common Musculoskeletal Conditions (13 of 13)</vt:lpstr>
      <vt:lpstr>Common Integumentary Conditions (1 of 13)</vt:lpstr>
      <vt:lpstr>Common Integumentary Conditions (2 of 13)</vt:lpstr>
      <vt:lpstr>Common Integumentary Conditions (3 of 13)</vt:lpstr>
      <vt:lpstr>Common Integumentary Conditions (4 of 13)</vt:lpstr>
      <vt:lpstr>Common Integumentary Conditions (5 of 13)</vt:lpstr>
      <vt:lpstr>Common Integumentary Conditions (6 of 13)</vt:lpstr>
      <vt:lpstr>Common Integumentary Conditions (7 of 13)</vt:lpstr>
      <vt:lpstr>Common Integumentary Conditions (8 of 13)</vt:lpstr>
      <vt:lpstr>Common Integumentary Conditions (9 of 13)</vt:lpstr>
      <vt:lpstr>Common Integumentary Conditions (10 of 13)</vt:lpstr>
      <vt:lpstr>Common Integumentary Conditions (11 of 13)</vt:lpstr>
      <vt:lpstr>Common Integumentary Conditions (12 of 13)</vt:lpstr>
      <vt:lpstr>Common Integumentary Conditions (13 of 13)</vt:lpstr>
      <vt:lpstr>Common Neurologic Conditions (1 of 39)</vt:lpstr>
      <vt:lpstr>Common Neurologic Conditions (2 of 39)</vt:lpstr>
      <vt:lpstr>Common Neurologic Conditions (3 of 39)</vt:lpstr>
      <vt:lpstr>Common Neurologic Conditions (4 of 39)</vt:lpstr>
      <vt:lpstr>Common Neurologic Conditions (5 of 39)</vt:lpstr>
      <vt:lpstr>Common Neurologic Conditions (6 of 39)</vt:lpstr>
      <vt:lpstr>Common Neurologic Conditions (7 of 39)</vt:lpstr>
      <vt:lpstr>Common Neurologic Conditions (8 of 39)</vt:lpstr>
      <vt:lpstr>Common Neurologic Conditions (9 of 39)</vt:lpstr>
      <vt:lpstr>Common Neurologic Conditions (10 of 39)</vt:lpstr>
      <vt:lpstr>Common Neurologic Conditions (11 of 39)</vt:lpstr>
      <vt:lpstr>Common Neurologic Conditions (12 of 39)</vt:lpstr>
      <vt:lpstr>Common Neurologic Conditions (13 of 39)</vt:lpstr>
      <vt:lpstr>Common Neurologic Conditions (14 of 39)</vt:lpstr>
      <vt:lpstr>Common Neurologic Conditions (15 of 39)</vt:lpstr>
      <vt:lpstr>Common Neurologic Conditions (16 of 39)</vt:lpstr>
      <vt:lpstr>Common Neurologic Conditions (17 of 39)</vt:lpstr>
      <vt:lpstr>Common Neurologic Conditions (18 of 39)</vt:lpstr>
      <vt:lpstr>Common Neurologic Conditions (19 of 39)</vt:lpstr>
      <vt:lpstr>Common Neurologic Conditions (20 of 39)</vt:lpstr>
      <vt:lpstr>Common Neurologic Conditions (21 of 39)</vt:lpstr>
      <vt:lpstr>Common Neurologic Conditions (22 of 39)</vt:lpstr>
      <vt:lpstr>Common Neurologic Conditions (23 of 39)</vt:lpstr>
      <vt:lpstr>Common Neurologic Conditions (24 of 39)</vt:lpstr>
      <vt:lpstr>Common Neurologic Conditions (25 of 39)</vt:lpstr>
      <vt:lpstr>Common Neurologic Conditions (26 of 39)</vt:lpstr>
      <vt:lpstr>Common Neurologic Conditions (27 of 39)</vt:lpstr>
      <vt:lpstr>Common Neurologic Conditions (28 of 39)</vt:lpstr>
      <vt:lpstr>Common Neurologic Conditions (29 of 39)</vt:lpstr>
      <vt:lpstr>Common Neurologic Conditions (30 of 39)</vt:lpstr>
      <vt:lpstr>Common Neurologic Conditions (31 of 39)</vt:lpstr>
      <vt:lpstr>Common Neurologic Conditions (32 of 39)</vt:lpstr>
      <vt:lpstr>Common Neurologic Conditions (33 of 39)</vt:lpstr>
      <vt:lpstr>Common Neurologic Conditions (34 of 39)</vt:lpstr>
      <vt:lpstr>Common Neurologic Conditions (35 of 39)</vt:lpstr>
      <vt:lpstr>Common Neurologic Conditions (36 of 39)</vt:lpstr>
      <vt:lpstr>Common Neurologic Conditions (37 of 39)</vt:lpstr>
      <vt:lpstr>Common Neurologic Conditions (38 of 39)</vt:lpstr>
      <vt:lpstr>Common Neurologic Conditions (39 of 39)</vt:lpstr>
      <vt:lpstr>Pain and Chronic Pain Management (1 of 7)</vt:lpstr>
      <vt:lpstr>Pain and Chronic Pain Management (2 of 7)</vt:lpstr>
      <vt:lpstr>Pain and Chronic Pain Management (3 of 7)</vt:lpstr>
      <vt:lpstr>Pain and Chronic Pain Management (4 of 7)</vt:lpstr>
      <vt:lpstr>Pain and Chronic Pain Management (5 of 7)</vt:lpstr>
      <vt:lpstr>Pain and Chronic Pain Management (6 of 7)</vt:lpstr>
      <vt:lpstr>Pain and Chronic Pain Management (7 of 7)</vt:lpstr>
      <vt:lpstr>Common Endocrine Conditions (1 of 6)</vt:lpstr>
      <vt:lpstr>Common Endocrine Conditions (2 of 6)</vt:lpstr>
      <vt:lpstr>Common Endocrine Conditions (3 of 6)</vt:lpstr>
      <vt:lpstr>Common Endocrine Conditions (4 of 6)</vt:lpstr>
      <vt:lpstr>Common Endocrine Conditions (5 of 6)</vt:lpstr>
      <vt:lpstr>Common Endocrine Conditions (6 of 6)</vt:lpstr>
      <vt:lpstr>Common Hematologic/Lymphatic Conditions (1 of 4)</vt:lpstr>
      <vt:lpstr>Common Hematologic/Lymphatic Conditions (2 of 4)</vt:lpstr>
      <vt:lpstr>Common Hematologic/Lymphatic Conditions (3 of 4)</vt:lpstr>
      <vt:lpstr>Common Hematologic/Lymphatic Conditions (4 of 4)</vt:lpstr>
      <vt:lpstr>Common Immunologic Conditions (1 of 4)</vt:lpstr>
      <vt:lpstr>Common Immunologic Conditions (2 of 4)</vt:lpstr>
      <vt:lpstr>Common Immunologic Conditions (3 of 4)</vt:lpstr>
      <vt:lpstr>Common Immunologic Conditions (4 of 4)</vt:lpstr>
      <vt:lpstr>Obesity (1 of 4)</vt:lpstr>
      <vt:lpstr>Obesity (2 of 4)</vt:lpstr>
      <vt:lpstr>Obesity (3 of 4)</vt:lpstr>
      <vt:lpstr>Obesity (4 of 4) </vt:lpstr>
      <vt:lpstr>Medical Technology in the Home Setting (1 of 28)</vt:lpstr>
      <vt:lpstr>Medical Technology in the Home Setting (2 of 28)</vt:lpstr>
      <vt:lpstr>Medical Technology in the Home Setting (3 of 28)</vt:lpstr>
      <vt:lpstr>Medical Technology in the Home Setting (4 of 28)</vt:lpstr>
      <vt:lpstr>Medical Technology in the Home Setting (5 of 28)</vt:lpstr>
      <vt:lpstr>Medical Technology in the Home Setting (6 of 28)</vt:lpstr>
      <vt:lpstr>Medical Technology in the Home Setting (7 of 28)</vt:lpstr>
      <vt:lpstr>Medical Technology in the Home Setting (8 of 28)</vt:lpstr>
      <vt:lpstr>Medical Technology in the Home Setting (9 of 28)</vt:lpstr>
      <vt:lpstr>Medical Technology in the Home Setting (10 of 28)</vt:lpstr>
      <vt:lpstr>Medical Technology in the Home Setting (11 of 28)</vt:lpstr>
      <vt:lpstr>Medical Technology in the Home Setting (12 of 28)</vt:lpstr>
      <vt:lpstr>Medical Technology in the Home Setting (13 of 28)</vt:lpstr>
      <vt:lpstr>Medical Technology in the Home Setting (14 of 28)</vt:lpstr>
      <vt:lpstr>Medical Technology in the Home Setting (15 of 28)</vt:lpstr>
      <vt:lpstr>Medical Technology in the Home Setting (16 of 28)</vt:lpstr>
      <vt:lpstr>Medical Technology in the Home Setting (17 of 28)</vt:lpstr>
      <vt:lpstr>Medical Technology in the Home Setting (18 of 28)</vt:lpstr>
      <vt:lpstr>Medical Technology in the Home Setting (19 of 28)</vt:lpstr>
      <vt:lpstr>Medical Technology in the Home Setting (20 of 28)</vt:lpstr>
      <vt:lpstr>Medical Technology in the Home Setting (21 of 28)</vt:lpstr>
      <vt:lpstr>Medical Technology in the Home Setting (22 of 28)</vt:lpstr>
      <vt:lpstr>Medical Technology in the Home Setting (23 of 28)</vt:lpstr>
      <vt:lpstr>Medical Technology in the Home Setting (24 of 28)</vt:lpstr>
      <vt:lpstr>Medical Technology in the Home Setting (25 of 28)</vt:lpstr>
      <vt:lpstr>Medical Technology in the Home Setting (26 of 28)</vt:lpstr>
      <vt:lpstr>Medical Technology in the Home Setting (27 of 28)</vt:lpstr>
      <vt:lpstr>Medical Technology in the Home Setting (28 of 28)</vt:lpstr>
    </vt:vector>
  </TitlesOfParts>
  <Company>jones and bartlett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CarolB</dc:creator>
  <cp:lastModifiedBy>Jessica Sturtevant</cp:lastModifiedBy>
  <cp:revision>771</cp:revision>
  <dcterms:created xsi:type="dcterms:W3CDTF">2002-02-12T20:19:46Z</dcterms:created>
  <dcterms:modified xsi:type="dcterms:W3CDTF">2017-02-22T21:45:21Z</dcterms:modified>
</cp:coreProperties>
</file>