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63" r:id="rId2"/>
    <p:sldId id="258" r:id="rId3"/>
    <p:sldId id="260" r:id="rId4"/>
    <p:sldId id="261" r:id="rId5"/>
    <p:sldId id="262" r:id="rId6"/>
    <p:sldId id="264"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yond Words" initials="BW"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2739" autoAdjust="0"/>
  </p:normalViewPr>
  <p:slideViewPr>
    <p:cSldViewPr snapToGrid="0">
      <p:cViewPr>
        <p:scale>
          <a:sx n="100" d="100"/>
          <a:sy n="100" d="100"/>
        </p:scale>
        <p:origin x="-1320" y="-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commentAuthors" Target="commentAuthors.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4C91E1-F68E-4499-85B6-8BCEE1A802A4}" type="datetimeFigureOut">
              <a:rPr lang="en-US" smtClean="0"/>
              <a:t>4/19/17</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D4F5D3-197C-4182-A887-D93F29A1643C}" type="slidenum">
              <a:rPr lang="en-US" smtClean="0"/>
              <a:t>‹#›</a:t>
            </a:fld>
            <a:endParaRPr lang="en-US" dirty="0"/>
          </a:p>
        </p:txBody>
      </p:sp>
    </p:spTree>
    <p:extLst>
      <p:ext uri="{BB962C8B-B14F-4D97-AF65-F5344CB8AC3E}">
        <p14:creationId xmlns:p14="http://schemas.microsoft.com/office/powerpoint/2010/main" val="3355367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u="sng" dirty="0"/>
              <a:t>INSTRUCTOR NOTES AND TIPS </a:t>
            </a:r>
          </a:p>
          <a:p>
            <a:pPr eaLnBrk="1" hangingPunct="1">
              <a:spcBef>
                <a:spcPct val="0"/>
              </a:spcBef>
            </a:pPr>
            <a:r>
              <a:rPr lang="en-US" altLang="en-US" dirty="0"/>
              <a:t>Review the objectives, addressing the unique variables and barriers to care that may be present with the older patient.</a:t>
            </a:r>
          </a:p>
          <a:p>
            <a:pPr eaLnBrk="1" hangingPunct="1">
              <a:spcBef>
                <a:spcPct val="0"/>
              </a:spcBef>
            </a:pPr>
            <a:r>
              <a:rPr lang="en-US" altLang="en-US" dirty="0"/>
              <a:t>  </a:t>
            </a:r>
          </a:p>
          <a:p>
            <a:pPr eaLnBrk="1" hangingPunct="1">
              <a:spcBef>
                <a:spcPct val="0"/>
              </a:spcBef>
            </a:pPr>
            <a:endParaRPr lang="en-US" alt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D3DC75-AC06-4B04-A8EA-7065E922C85A}" type="slidenum">
              <a:rPr lang="en-US" altLang="en-US" smtClean="0">
                <a:solidFill>
                  <a:prstClr val="black"/>
                </a:solidFill>
              </a:rPr>
              <a:pPr>
                <a:spcBef>
                  <a:spcPct val="0"/>
                </a:spcBef>
              </a:pPr>
              <a:t>2</a:t>
            </a:fld>
            <a:endParaRPr lang="en-US" altLang="en-US" dirty="0">
              <a:solidFill>
                <a:prstClr val="black"/>
              </a:solidFill>
            </a:endParaRPr>
          </a:p>
        </p:txBody>
      </p:sp>
    </p:spTree>
    <p:extLst>
      <p:ext uri="{BB962C8B-B14F-4D97-AF65-F5344CB8AC3E}">
        <p14:creationId xmlns:p14="http://schemas.microsoft.com/office/powerpoint/2010/main" val="93902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10000"/>
          </a:bodyPr>
          <a:lstStyle/>
          <a:p>
            <a:pPr eaLnBrk="1" fontAlgn="auto" hangingPunct="1">
              <a:spcBef>
                <a:spcPts val="0"/>
              </a:spcBef>
              <a:spcAft>
                <a:spcPts val="0"/>
              </a:spcAft>
              <a:defRPr/>
            </a:pPr>
            <a:r>
              <a:rPr lang="en-US" b="1" u="sng" dirty="0"/>
              <a:t>INSTRUCTOR NOTES AND TIPS</a:t>
            </a:r>
          </a:p>
          <a:p>
            <a:pPr eaLnBrk="1" fontAlgn="auto" hangingPunct="1">
              <a:spcBef>
                <a:spcPts val="0"/>
              </a:spcBef>
              <a:spcAft>
                <a:spcPts val="0"/>
              </a:spcAft>
              <a:defRPr/>
            </a:pPr>
            <a:r>
              <a:rPr lang="en-US" dirty="0"/>
              <a:t>The GEMS Diamond was created to help you remember what is different about the older patient. Keep it in mind whenever you go to a call involving an older patient:</a:t>
            </a:r>
          </a:p>
          <a:p>
            <a:pPr marL="628650" lvl="1" indent="-171450" eaLnBrk="1" fontAlgn="auto" hangingPunct="1">
              <a:spcBef>
                <a:spcPts val="0"/>
              </a:spcBef>
              <a:spcAft>
                <a:spcPts val="0"/>
              </a:spcAft>
              <a:buFont typeface="Arial" pitchFamily="34" charset="0"/>
              <a:buChar char="•"/>
              <a:defRPr/>
            </a:pPr>
            <a:r>
              <a:rPr lang="en-US" b="1" dirty="0"/>
              <a:t>G</a:t>
            </a:r>
            <a:r>
              <a:rPr lang="en-US" dirty="0"/>
              <a:t> stands for Geriatric. The first thing you should think of when you go on a call involving an older patient is that older patients are different and may present atypically. Remember the changes that occur with age, and be sure to treat the older person with respect and dignity.</a:t>
            </a:r>
          </a:p>
          <a:p>
            <a:pPr marL="628650" lvl="1" indent="-171450" eaLnBrk="1" fontAlgn="auto" hangingPunct="1">
              <a:spcBef>
                <a:spcPts val="0"/>
              </a:spcBef>
              <a:spcAft>
                <a:spcPts val="0"/>
              </a:spcAft>
              <a:buFont typeface="Arial" pitchFamily="34" charset="0"/>
              <a:buChar char="•"/>
              <a:defRPr/>
            </a:pPr>
            <a:r>
              <a:rPr lang="en-US" b="1" dirty="0"/>
              <a:t>E</a:t>
            </a:r>
            <a:r>
              <a:rPr lang="en-US" dirty="0"/>
              <a:t> stands for Environmental assessment. The environment may contain clues to the cause of the emergency. Is the home well kept and secure? Are there hazardous conditions (poor lighting, throw rugs, poor wiring, broken windows)? Is the home too hot or too cold, taking into account an older person’s sensitivity to temperature? (Tip: Ask participants if they have ever encountered a hazardous environment in an older person’s home.)</a:t>
            </a:r>
          </a:p>
          <a:p>
            <a:pPr marL="628650" lvl="1" indent="-171450" eaLnBrk="1" fontAlgn="auto" hangingPunct="1">
              <a:spcBef>
                <a:spcPts val="0"/>
              </a:spcBef>
              <a:spcAft>
                <a:spcPts val="0"/>
              </a:spcAft>
              <a:buFont typeface="Arial" pitchFamily="34" charset="0"/>
              <a:buChar char="•"/>
              <a:defRPr/>
            </a:pPr>
            <a:r>
              <a:rPr lang="en-US" b="1" dirty="0"/>
              <a:t>M</a:t>
            </a:r>
            <a:r>
              <a:rPr lang="en-US" dirty="0"/>
              <a:t> stands for Medical assessment. Older patients tend to have a variety of medical problems and may be on numerous prescription and over-the-counter medications. Be sure to obtain a thorough medical history.</a:t>
            </a:r>
          </a:p>
          <a:p>
            <a:pPr marL="628650" lvl="1" indent="-171450" eaLnBrk="1" fontAlgn="auto" hangingPunct="1">
              <a:spcBef>
                <a:spcPts val="0"/>
              </a:spcBef>
              <a:spcAft>
                <a:spcPts val="0"/>
              </a:spcAft>
              <a:buFont typeface="Arial" pitchFamily="34" charset="0"/>
              <a:buChar char="•"/>
              <a:defRPr/>
            </a:pPr>
            <a:r>
              <a:rPr lang="en-US" b="1" dirty="0"/>
              <a:t>S</a:t>
            </a:r>
            <a:r>
              <a:rPr lang="en-US" dirty="0"/>
              <a:t> stands for Social assessment. Older people may have less of a social network, due to the death of a spouse or moving away of family members or friends. This can lead to depression. Additionally, the older person may need help performing activities of daily living (ADLs) but may not have anyone to help. Find out if the patient has sufficient social support to care for both their physical and emotional needs. Be alert for signs of elder abuse and neglect. (Tip: Ask participants if they have ever encountered a socially isolated patient.)</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4AE2210-C8AE-4A88-9CAC-EF6F3F59FD11}" type="slidenum">
              <a:rPr lang="en-US" altLang="en-US" smtClean="0">
                <a:solidFill>
                  <a:prstClr val="black"/>
                </a:solidFill>
              </a:rPr>
              <a:pPr>
                <a:spcBef>
                  <a:spcPct val="0"/>
                </a:spcBef>
              </a:pPr>
              <a:t>3</a:t>
            </a:fld>
            <a:endParaRPr lang="en-US" altLang="en-US" dirty="0">
              <a:solidFill>
                <a:prstClr val="black"/>
              </a:solidFill>
            </a:endParaRPr>
          </a:p>
        </p:txBody>
      </p:sp>
    </p:spTree>
    <p:extLst>
      <p:ext uri="{BB962C8B-B14F-4D97-AF65-F5344CB8AC3E}">
        <p14:creationId xmlns:p14="http://schemas.microsoft.com/office/powerpoint/2010/main" val="1827257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b="1" u="sng" dirty="0"/>
              <a:t>INSTRUCTOR </a:t>
            </a:r>
            <a:r>
              <a:rPr lang="en-US" b="1" u="sng" dirty="0" smtClean="0"/>
              <a:t>NOTES AND TIPS</a:t>
            </a:r>
            <a:endParaRPr lang="en-US" b="1" u="sng" dirty="0"/>
          </a:p>
          <a:p>
            <a:pPr eaLnBrk="1" fontAlgn="auto" hangingPunct="1">
              <a:spcBef>
                <a:spcPts val="0"/>
              </a:spcBef>
              <a:spcAft>
                <a:spcPts val="0"/>
              </a:spcAft>
              <a:defRPr/>
            </a:pPr>
            <a:r>
              <a:rPr lang="en-US" dirty="0"/>
              <a:t>How individuals perceive life as they grow older has a large effect on their aging process. People who have a healthy attitude may be running marathons when they are 90 years old. Conversely, people who fear growing older may feel useless and depressed. A variety of societal factors also influence the process of aging:</a:t>
            </a:r>
          </a:p>
          <a:p>
            <a:pPr marL="628650" lvl="1" indent="-171450" eaLnBrk="1" fontAlgn="auto" hangingPunct="1">
              <a:spcBef>
                <a:spcPts val="0"/>
              </a:spcBef>
              <a:spcAft>
                <a:spcPts val="0"/>
              </a:spcAft>
              <a:buFont typeface="Arial" pitchFamily="34" charset="0"/>
              <a:buChar char="•"/>
              <a:defRPr/>
            </a:pPr>
            <a:r>
              <a:rPr lang="en-US" b="1" i="0" dirty="0"/>
              <a:t>Social class and environment: </a:t>
            </a:r>
            <a:r>
              <a:rPr lang="en-US" dirty="0"/>
              <a:t>Social institutions and their polices often dictate how issues of modesty, dignity, self-esteem, and independence are to be accepted.</a:t>
            </a:r>
          </a:p>
          <a:p>
            <a:pPr marL="628650" lvl="1" indent="-171450" eaLnBrk="1" fontAlgn="auto" hangingPunct="1">
              <a:spcBef>
                <a:spcPts val="0"/>
              </a:spcBef>
              <a:spcAft>
                <a:spcPts val="0"/>
              </a:spcAft>
              <a:buFont typeface="Arial" pitchFamily="34" charset="0"/>
              <a:buChar char="•"/>
              <a:defRPr/>
            </a:pPr>
            <a:r>
              <a:rPr lang="en-US" b="1" i="0" dirty="0"/>
              <a:t>Race and ethnicity: </a:t>
            </a:r>
            <a:r>
              <a:rPr lang="en-US" dirty="0"/>
              <a:t>A person’s race, ethnicity, and culture will influence how they deal with issues of aging, such as dealing with independence and decision making. </a:t>
            </a:r>
          </a:p>
          <a:p>
            <a:pPr marL="628650" lvl="1" indent="-171450" eaLnBrk="1" fontAlgn="auto" hangingPunct="1">
              <a:spcBef>
                <a:spcPts val="0"/>
              </a:spcBef>
              <a:spcAft>
                <a:spcPts val="0"/>
              </a:spcAft>
              <a:buFont typeface="Arial" pitchFamily="34" charset="0"/>
              <a:buChar char="•"/>
              <a:defRPr/>
            </a:pPr>
            <a:r>
              <a:rPr lang="en-US" b="1" i="0" dirty="0"/>
              <a:t>Family: </a:t>
            </a:r>
            <a:r>
              <a:rPr lang="en-US" dirty="0"/>
              <a:t>The family needs to consider the responsibility they have to their aging members. </a:t>
            </a:r>
            <a:endParaRPr lang="en-US" i="1" dirty="0"/>
          </a:p>
          <a:p>
            <a:pPr marL="628650" lvl="1" indent="-171450" eaLnBrk="1" fontAlgn="auto" hangingPunct="1">
              <a:spcBef>
                <a:spcPts val="0"/>
              </a:spcBef>
              <a:spcAft>
                <a:spcPts val="0"/>
              </a:spcAft>
              <a:buFont typeface="Arial" pitchFamily="34" charset="0"/>
              <a:buChar char="•"/>
              <a:defRPr/>
            </a:pPr>
            <a:r>
              <a:rPr lang="en-US" b="1" i="0" dirty="0"/>
              <a:t>Crime: </a:t>
            </a:r>
            <a:r>
              <a:rPr lang="en-US" dirty="0"/>
              <a:t>Some research suggests that older people fear crime less and are more confident in the ability of law enforcement than other age groups; other studies report a general fear of crime among older people and suggest that older people alter their lifestyles to avoid becoming victims.</a:t>
            </a:r>
          </a:p>
          <a:p>
            <a:pPr marL="628650" lvl="1" indent="-171450" eaLnBrk="1" fontAlgn="auto" hangingPunct="1">
              <a:spcBef>
                <a:spcPts val="0"/>
              </a:spcBef>
              <a:spcAft>
                <a:spcPts val="0"/>
              </a:spcAft>
              <a:buFont typeface="Arial" pitchFamily="34" charset="0"/>
              <a:buChar char="•"/>
              <a:defRPr/>
            </a:pPr>
            <a:r>
              <a:rPr lang="en-US" b="1" i="0" dirty="0"/>
              <a:t>End-of-life issues: </a:t>
            </a:r>
            <a:r>
              <a:rPr lang="en-US" dirty="0"/>
              <a:t>There are several controversial issues with regard to ending one’s life to honor the individual’s modesesty, dignity, self-esteem, and independence. </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05CF9A-D8D5-4B90-9AF5-A9931F5A2406}" type="slidenum">
              <a:rPr lang="en-US" altLang="en-US" smtClean="0">
                <a:solidFill>
                  <a:prstClr val="black"/>
                </a:solidFill>
              </a:rPr>
              <a:pPr>
                <a:spcBef>
                  <a:spcPct val="0"/>
                </a:spcBef>
              </a:pPr>
              <a:t>4</a:t>
            </a:fld>
            <a:endParaRPr lang="en-US" altLang="en-US" dirty="0">
              <a:solidFill>
                <a:prstClr val="black"/>
              </a:solidFill>
            </a:endParaRPr>
          </a:p>
        </p:txBody>
      </p:sp>
    </p:spTree>
    <p:extLst>
      <p:ext uri="{BB962C8B-B14F-4D97-AF65-F5344CB8AC3E}">
        <p14:creationId xmlns:p14="http://schemas.microsoft.com/office/powerpoint/2010/main" val="952181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b="1" u="sng" dirty="0"/>
              <a:t>INSTRUCTOR </a:t>
            </a:r>
            <a:r>
              <a:rPr lang="en-US" b="1" u="sng" dirty="0" smtClean="0"/>
              <a:t>NOTES AND TIPS</a:t>
            </a:r>
          </a:p>
          <a:p>
            <a:pPr marL="171450" indent="-171450" eaLnBrk="1" fontAlgn="auto" hangingPunct="1">
              <a:spcBef>
                <a:spcPts val="0"/>
              </a:spcBef>
              <a:spcAft>
                <a:spcPts val="0"/>
              </a:spcAft>
              <a:buFont typeface="Arial" pitchFamily="34" charset="0"/>
              <a:buChar char="•"/>
              <a:defRPr/>
            </a:pPr>
            <a:r>
              <a:rPr lang="en-US" b="1" i="0" dirty="0" smtClean="0"/>
              <a:t>Life expectancy: </a:t>
            </a:r>
            <a:r>
              <a:rPr lang="en-US" dirty="0" smtClean="0"/>
              <a:t>People are living longer than ever, increasing the number of older patients who will be served by the EMS system.</a:t>
            </a:r>
          </a:p>
          <a:p>
            <a:pPr marL="171450" indent="-171450" eaLnBrk="1" fontAlgn="auto" hangingPunct="1">
              <a:spcBef>
                <a:spcPts val="0"/>
              </a:spcBef>
              <a:spcAft>
                <a:spcPts val="0"/>
              </a:spcAft>
              <a:buFont typeface="Arial" pitchFamily="34" charset="0"/>
              <a:buChar char="•"/>
              <a:defRPr/>
            </a:pPr>
            <a:r>
              <a:rPr lang="en-US" b="1" i="0" dirty="0" smtClean="0"/>
              <a:t>Geographic </a:t>
            </a:r>
            <a:r>
              <a:rPr lang="en-US" b="1" i="0" dirty="0"/>
              <a:t>distribution: </a:t>
            </a:r>
            <a:r>
              <a:rPr lang="en-US" dirty="0"/>
              <a:t>Currently, 13% of the U.S. population is 65 years of age and older. It is estimated that 50% of older people live in suburbs, 27% live in cities, and 23% live outside of a metropolitan area. </a:t>
            </a:r>
          </a:p>
          <a:p>
            <a:pPr marL="171450" indent="-171450" eaLnBrk="1" fontAlgn="auto" hangingPunct="1">
              <a:spcBef>
                <a:spcPts val="0"/>
              </a:spcBef>
              <a:spcAft>
                <a:spcPts val="0"/>
              </a:spcAft>
              <a:buFont typeface="Arial" pitchFamily="34" charset="0"/>
              <a:buChar char="•"/>
              <a:defRPr/>
            </a:pPr>
            <a:r>
              <a:rPr lang="en-US" b="1" i="0" dirty="0"/>
              <a:t>Living arrangements: </a:t>
            </a:r>
            <a:r>
              <a:rPr lang="en-US" dirty="0"/>
              <a:t>Older people live in a variety of settings, with only 3.6% living in an institutional setting. For some, living arrangements are linked to income, health status, and the availability of caregivers. </a:t>
            </a:r>
          </a:p>
          <a:p>
            <a:pPr marL="171450" indent="-171450" eaLnBrk="1" fontAlgn="auto" hangingPunct="1">
              <a:spcBef>
                <a:spcPts val="0"/>
              </a:spcBef>
              <a:spcAft>
                <a:spcPts val="0"/>
              </a:spcAft>
              <a:buFont typeface="Arial" pitchFamily="34" charset="0"/>
              <a:buChar char="•"/>
              <a:defRPr/>
            </a:pPr>
            <a:r>
              <a:rPr lang="en-US" b="1" i="0" dirty="0"/>
              <a:t>Income and poverty: </a:t>
            </a:r>
            <a:r>
              <a:rPr lang="en-US" dirty="0"/>
              <a:t>Inadequate income can affect older adults’ eating habits, the upkeep of their homes, and their access to health care. In 2011, six million older adults were classified as living below the poverty level or at a “near poor” level.</a:t>
            </a:r>
          </a:p>
          <a:p>
            <a:pPr marL="171450" indent="-171450" eaLnBrk="1" fontAlgn="auto" hangingPunct="1">
              <a:spcBef>
                <a:spcPts val="0"/>
              </a:spcBef>
              <a:spcAft>
                <a:spcPts val="0"/>
              </a:spcAft>
              <a:buFont typeface="Arial" pitchFamily="34" charset="0"/>
              <a:buChar char="•"/>
              <a:defRPr/>
            </a:pPr>
            <a:r>
              <a:rPr lang="en-US" b="1" i="0" dirty="0"/>
              <a:t>Overall health: </a:t>
            </a:r>
            <a:r>
              <a:rPr lang="en-US" dirty="0"/>
              <a:t>Approximately half of all older people have arthritis, and one third suffer from heart disease. </a:t>
            </a:r>
          </a:p>
          <a:p>
            <a:pPr marL="171450" indent="-171450" eaLnBrk="1" fontAlgn="auto" hangingPunct="1">
              <a:spcBef>
                <a:spcPts val="0"/>
              </a:spcBef>
              <a:spcAft>
                <a:spcPts val="0"/>
              </a:spcAft>
              <a:buFont typeface="Arial" pitchFamily="34" charset="0"/>
              <a:buChar char="•"/>
              <a:defRPr/>
            </a:pPr>
            <a:r>
              <a:rPr lang="en-US" b="1" i="0" dirty="0"/>
              <a:t>Ethnicity:</a:t>
            </a:r>
            <a:r>
              <a:rPr lang="en-US" b="1" i="0" baseline="0" dirty="0"/>
              <a:t> </a:t>
            </a:r>
            <a:r>
              <a:rPr lang="en-US" dirty="0"/>
              <a:t>Ethnogeriatrics is the study and incorporation of health care for older people from diverse ethnic populations. The number of ethnic older people in the United States is rapidly increasing and will continue to do so in the future. Racial and ethnic influences impact the morbidity and mortality of diseases and access to hospital and community services.  </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6442B5-118D-47BC-BCA1-14F672C441DE}" type="slidenum">
              <a:rPr lang="en-US" altLang="en-US" smtClean="0">
                <a:solidFill>
                  <a:prstClr val="black"/>
                </a:solidFill>
              </a:rPr>
              <a:pPr>
                <a:spcBef>
                  <a:spcPct val="0"/>
                </a:spcBef>
              </a:pPr>
              <a:t>5</a:t>
            </a:fld>
            <a:endParaRPr lang="en-US" altLang="en-US" dirty="0">
              <a:solidFill>
                <a:prstClr val="black"/>
              </a:solidFill>
            </a:endParaRPr>
          </a:p>
        </p:txBody>
      </p:sp>
    </p:spTree>
    <p:extLst>
      <p:ext uri="{BB962C8B-B14F-4D97-AF65-F5344CB8AC3E}">
        <p14:creationId xmlns:p14="http://schemas.microsoft.com/office/powerpoint/2010/main" val="205062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itchFamily="34" charset="0"/>
              <a:buNone/>
            </a:pPr>
            <a:r>
              <a:rPr lang="en-US" altLang="en-US" b="1" u="sng" dirty="0"/>
              <a:t>INSTRUCTOR NOTES AND</a:t>
            </a:r>
            <a:r>
              <a:rPr lang="en-US" altLang="en-US" b="1" u="sng" baseline="0" dirty="0"/>
              <a:t> TIPS</a:t>
            </a:r>
            <a:endParaRPr lang="en-US" altLang="en-US" b="1" u="sng" dirty="0"/>
          </a:p>
          <a:p>
            <a:pPr marL="171450" indent="-171450" eaLnBrk="1" hangingPunct="1">
              <a:spcBef>
                <a:spcPct val="0"/>
              </a:spcBef>
              <a:buFont typeface="Arial" pitchFamily="34" charset="0"/>
              <a:buChar char="•"/>
            </a:pPr>
            <a:r>
              <a:rPr lang="en-US" altLang="en-US" b="0" dirty="0"/>
              <a:t>MCI: Mass evacuation</a:t>
            </a:r>
          </a:p>
          <a:p>
            <a:pPr marL="171450" indent="-171450" eaLnBrk="1" hangingPunct="1">
              <a:spcBef>
                <a:spcPct val="0"/>
              </a:spcBef>
              <a:buFont typeface="Arial" pitchFamily="34" charset="0"/>
              <a:buChar char="•"/>
            </a:pPr>
            <a:r>
              <a:rPr lang="en-US" altLang="en-US" b="0" dirty="0"/>
              <a:t>Triage officer: Check in for assignment</a:t>
            </a:r>
          </a:p>
          <a:p>
            <a:pPr eaLnBrk="1" hangingPunct="1">
              <a:spcBef>
                <a:spcPct val="0"/>
              </a:spcBef>
            </a:pPr>
            <a:endParaRPr lang="en-US" altLang="en-US" b="1" dirty="0"/>
          </a:p>
          <a:p>
            <a:pPr eaLnBrk="1" hangingPunct="1">
              <a:spcBef>
                <a:spcPct val="0"/>
              </a:spcBef>
            </a:pPr>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F7B4A9-850B-4D89-9092-A7AFF36923D0}" type="slidenum">
              <a:rPr lang="en-US" altLang="en-US" smtClean="0">
                <a:solidFill>
                  <a:prstClr val="black"/>
                </a:solidFill>
              </a:rPr>
              <a:pPr>
                <a:spcBef>
                  <a:spcPct val="0"/>
                </a:spcBef>
              </a:pPr>
              <a:t>6</a:t>
            </a:fld>
            <a:endParaRPr lang="en-US" altLang="en-US" dirty="0">
              <a:solidFill>
                <a:prstClr val="black"/>
              </a:solidFill>
            </a:endParaRPr>
          </a:p>
        </p:txBody>
      </p:sp>
    </p:spTree>
    <p:extLst>
      <p:ext uri="{BB962C8B-B14F-4D97-AF65-F5344CB8AC3E}">
        <p14:creationId xmlns:p14="http://schemas.microsoft.com/office/powerpoint/2010/main" val="3594333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u="sng" dirty="0"/>
              <a:t>INSTRUCTOR NOTES AND TIPS</a:t>
            </a:r>
          </a:p>
          <a:p>
            <a:pPr marL="171450" indent="-171450" eaLnBrk="1" hangingPunct="1">
              <a:spcBef>
                <a:spcPct val="0"/>
              </a:spcBef>
              <a:buFont typeface="Arial" pitchFamily="34" charset="0"/>
              <a:buChar char="•"/>
            </a:pPr>
            <a:r>
              <a:rPr lang="en-US" altLang="en-US" b="0" dirty="0"/>
              <a:t>Briefly discuss the purpose of appropriate triage and decision making when working with the older patient.</a:t>
            </a:r>
            <a:endParaRPr lang="en-US" altLang="en-US" b="1" dirty="0"/>
          </a:p>
          <a:p>
            <a:pPr marL="171450" indent="-171450" eaLnBrk="1" hangingPunct="1">
              <a:spcBef>
                <a:spcPct val="0"/>
              </a:spcBef>
              <a:buFont typeface="Arial" pitchFamily="34" charset="0"/>
              <a:buChar char="•"/>
            </a:pPr>
            <a:r>
              <a:rPr lang="en-US" altLang="en-US" b="0" dirty="0"/>
              <a:t>Ask</a:t>
            </a:r>
            <a:r>
              <a:rPr lang="en-US" altLang="en-US" b="0" baseline="0" dirty="0"/>
              <a:t> participants if there is any reason to deviate from the evacuation plan. Discuss acute injuries that may occur during the flood and power outage and how these injuries may change your transport decision to a community or university hospital. </a:t>
            </a:r>
            <a:endParaRPr lang="en-US" altLang="en-US" b="0" dirty="0"/>
          </a:p>
          <a:p>
            <a:pPr eaLnBrk="1" hangingPunct="1">
              <a:spcBef>
                <a:spcPct val="0"/>
              </a:spcBef>
            </a:pPr>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4D0065-D4EC-4D66-8DE2-77ACCE730C85}" type="slidenum">
              <a:rPr lang="en-US" altLang="en-US" smtClean="0">
                <a:solidFill>
                  <a:prstClr val="black"/>
                </a:solidFill>
              </a:rPr>
              <a:pPr>
                <a:spcBef>
                  <a:spcPct val="0"/>
                </a:spcBef>
              </a:pPr>
              <a:t>7</a:t>
            </a:fld>
            <a:endParaRPr lang="en-US" altLang="en-US" dirty="0">
              <a:solidFill>
                <a:prstClr val="black"/>
              </a:solidFill>
            </a:endParaRPr>
          </a:p>
        </p:txBody>
      </p:sp>
    </p:spTree>
    <p:extLst>
      <p:ext uri="{BB962C8B-B14F-4D97-AF65-F5344CB8AC3E}">
        <p14:creationId xmlns:p14="http://schemas.microsoft.com/office/powerpoint/2010/main" val="4236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5927"/>
            <a:ext cx="7772400" cy="1470025"/>
          </a:xfrm>
        </p:spPr>
        <p:txBody>
          <a:bodyPr/>
          <a:lstStyle>
            <a:lvl1pPr>
              <a:defRPr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378200"/>
            <a:ext cx="6400800" cy="1752600"/>
          </a:xfrm>
        </p:spPr>
        <p:txBody>
          <a:bodyPr/>
          <a:lstStyle>
            <a:lvl1pPr marL="0" indent="0" algn="ctr">
              <a:buNone/>
              <a:defRPr sz="4000" b="1">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3367DAF-A54C-42A4-B68E-C96D436D7159}" type="datetimeFigureOut">
              <a:rPr lang="en-US" altLang="en-US"/>
              <a:pPr>
                <a:defRPr/>
              </a:pPr>
              <a:t>4/19/17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C9B1A9B6-26EE-4088-BCB2-999321DB35EF}" type="slidenum">
              <a:rPr lang="en-US" altLang="en-US"/>
              <a:pPr>
                <a:defRPr/>
              </a:pPr>
              <a:t>‹#›</a:t>
            </a:fld>
            <a:endParaRPr lang="en-US" altLang="en-US" dirty="0"/>
          </a:p>
        </p:txBody>
      </p:sp>
    </p:spTree>
    <p:extLst>
      <p:ext uri="{BB962C8B-B14F-4D97-AF65-F5344CB8AC3E}">
        <p14:creationId xmlns:p14="http://schemas.microsoft.com/office/powerpoint/2010/main" val="173059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6D460F-E1DE-472F-B365-995F7004830D}" type="datetimeFigureOut">
              <a:rPr lang="en-US" altLang="en-US"/>
              <a:pPr>
                <a:defRPr/>
              </a:pPr>
              <a:t>4/19/17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F459055A-C9F0-406D-8572-45BEDB5CF131}" type="slidenum">
              <a:rPr lang="en-US" altLang="en-US"/>
              <a:pPr>
                <a:defRPr/>
              </a:pPr>
              <a:t>‹#›</a:t>
            </a:fld>
            <a:endParaRPr lang="en-US" altLang="en-US" dirty="0"/>
          </a:p>
        </p:txBody>
      </p:sp>
    </p:spTree>
    <p:extLst>
      <p:ext uri="{BB962C8B-B14F-4D97-AF65-F5344CB8AC3E}">
        <p14:creationId xmlns:p14="http://schemas.microsoft.com/office/powerpoint/2010/main" val="2045951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97DE133-45A1-42AD-BC9F-3A3CFBD1DAE3}" type="datetimeFigureOut">
              <a:rPr lang="en-US" altLang="en-US"/>
              <a:pPr>
                <a:defRPr/>
              </a:pPr>
              <a:t>4/19/17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ADA63177-B63B-4FED-98BE-F601B8D2C0B9}" type="slidenum">
              <a:rPr lang="en-US" altLang="en-US"/>
              <a:pPr>
                <a:defRPr/>
              </a:pPr>
              <a:t>‹#›</a:t>
            </a:fld>
            <a:endParaRPr lang="en-US" altLang="en-US" dirty="0"/>
          </a:p>
        </p:txBody>
      </p:sp>
    </p:spTree>
    <p:extLst>
      <p:ext uri="{BB962C8B-B14F-4D97-AF65-F5344CB8AC3E}">
        <p14:creationId xmlns:p14="http://schemas.microsoft.com/office/powerpoint/2010/main" val="4035679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5005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729D6DB-67CC-4B86-B202-1C59B7A98187}" type="datetimeFigureOut">
              <a:rPr lang="en-US" altLang="en-US"/>
              <a:pPr>
                <a:defRPr/>
              </a:pPr>
              <a:t>4/19/17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13065994-3CA2-43D6-BB57-65B303F4FE8B}" type="slidenum">
              <a:rPr lang="en-US" altLang="en-US"/>
              <a:pPr>
                <a:defRPr/>
              </a:pPr>
              <a:t>‹#›</a:t>
            </a:fld>
            <a:endParaRPr lang="en-US" altLang="en-US" dirty="0"/>
          </a:p>
        </p:txBody>
      </p:sp>
    </p:spTree>
    <p:extLst>
      <p:ext uri="{BB962C8B-B14F-4D97-AF65-F5344CB8AC3E}">
        <p14:creationId xmlns:p14="http://schemas.microsoft.com/office/powerpoint/2010/main" val="41018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E807BE3-B300-4E8E-8B53-1D4C30447194}" type="datetimeFigureOut">
              <a:rPr lang="en-US" altLang="en-US"/>
              <a:pPr>
                <a:defRPr/>
              </a:pPr>
              <a:t>4/19/17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B6684B86-A0AF-4312-BBDA-19DA6CEE3CFC}" type="slidenum">
              <a:rPr lang="en-US" altLang="en-US"/>
              <a:pPr>
                <a:defRPr/>
              </a:pPr>
              <a:t>‹#›</a:t>
            </a:fld>
            <a:endParaRPr lang="en-US" altLang="en-US" dirty="0"/>
          </a:p>
        </p:txBody>
      </p:sp>
    </p:spTree>
    <p:extLst>
      <p:ext uri="{BB962C8B-B14F-4D97-AF65-F5344CB8AC3E}">
        <p14:creationId xmlns:p14="http://schemas.microsoft.com/office/powerpoint/2010/main" val="146995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EE95B51-22F0-4606-ACE7-90CF5F86AD9C}" type="datetimeFigureOut">
              <a:rPr lang="en-US" altLang="en-US"/>
              <a:pPr>
                <a:defRPr/>
              </a:pPr>
              <a:t>4/19/17</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pPr>
              <a:defRPr/>
            </a:pPr>
            <a:fld id="{737C9E8D-8AE5-41CD-A935-685CD224DDA9}" type="slidenum">
              <a:rPr lang="en-US" altLang="en-US"/>
              <a:pPr>
                <a:defRPr/>
              </a:pPr>
              <a:t>‹#›</a:t>
            </a:fld>
            <a:endParaRPr lang="en-US" altLang="en-US" dirty="0"/>
          </a:p>
        </p:txBody>
      </p:sp>
    </p:spTree>
    <p:extLst>
      <p:ext uri="{BB962C8B-B14F-4D97-AF65-F5344CB8AC3E}">
        <p14:creationId xmlns:p14="http://schemas.microsoft.com/office/powerpoint/2010/main" val="176842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52BF20B-7211-4AE4-8D08-F7F305D4B36E}" type="datetimeFigureOut">
              <a:rPr lang="en-US" altLang="en-US"/>
              <a:pPr>
                <a:defRPr/>
              </a:pPr>
              <a:t>4/19/17</a:t>
            </a:fld>
            <a:endParaRPr lang="en-US" alt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pPr>
              <a:defRPr/>
            </a:pPr>
            <a:fld id="{ABF5D978-F629-4290-8216-F23DE25EDEBB}" type="slidenum">
              <a:rPr lang="en-US" altLang="en-US"/>
              <a:pPr>
                <a:defRPr/>
              </a:pPr>
              <a:t>‹#›</a:t>
            </a:fld>
            <a:endParaRPr lang="en-US" altLang="en-US" dirty="0"/>
          </a:p>
        </p:txBody>
      </p:sp>
    </p:spTree>
    <p:extLst>
      <p:ext uri="{BB962C8B-B14F-4D97-AF65-F5344CB8AC3E}">
        <p14:creationId xmlns:p14="http://schemas.microsoft.com/office/powerpoint/2010/main" val="118046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A18A842-7F6C-42FB-9108-2064C9C101D9}" type="datetimeFigureOut">
              <a:rPr lang="en-US" altLang="en-US"/>
              <a:pPr>
                <a:defRPr/>
              </a:pPr>
              <a:t>4/19/17</a:t>
            </a:fld>
            <a:endParaRPr lang="en-US" alt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p:cNvSpPr>
            <a:spLocks noGrp="1"/>
          </p:cNvSpPr>
          <p:nvPr>
            <p:ph type="sldNum" sz="quarter" idx="12"/>
          </p:nvPr>
        </p:nvSpPr>
        <p:spPr/>
        <p:txBody>
          <a:bodyPr/>
          <a:lstStyle>
            <a:lvl1pPr>
              <a:defRPr/>
            </a:lvl1pPr>
          </a:lstStyle>
          <a:p>
            <a:pPr>
              <a:defRPr/>
            </a:pPr>
            <a:fld id="{DB9C197E-3DCD-4660-AF54-EFB292B244A4}" type="slidenum">
              <a:rPr lang="en-US" altLang="en-US"/>
              <a:pPr>
                <a:defRPr/>
              </a:pPr>
              <a:t>‹#›</a:t>
            </a:fld>
            <a:endParaRPr lang="en-US" altLang="en-US" dirty="0"/>
          </a:p>
        </p:txBody>
      </p:sp>
    </p:spTree>
    <p:extLst>
      <p:ext uri="{BB962C8B-B14F-4D97-AF65-F5344CB8AC3E}">
        <p14:creationId xmlns:p14="http://schemas.microsoft.com/office/powerpoint/2010/main" val="2511712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79C3B4-277A-463A-B010-2724E5C89911}" type="datetimeFigureOut">
              <a:rPr lang="en-US" altLang="en-US"/>
              <a:pPr>
                <a:defRPr/>
              </a:pPr>
              <a:t>4/19/17</a:t>
            </a:fld>
            <a:endParaRPr lang="en-US" altLang="en-US" dirty="0"/>
          </a:p>
        </p:txBody>
      </p:sp>
      <p:sp>
        <p:nvSpPr>
          <p:cNvPr id="3" name="Footer Placeholder 4"/>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p:cNvSpPr>
            <a:spLocks noGrp="1"/>
          </p:cNvSpPr>
          <p:nvPr>
            <p:ph type="sldNum" sz="quarter" idx="12"/>
          </p:nvPr>
        </p:nvSpPr>
        <p:spPr/>
        <p:txBody>
          <a:bodyPr/>
          <a:lstStyle>
            <a:lvl1pPr>
              <a:defRPr/>
            </a:lvl1pPr>
          </a:lstStyle>
          <a:p>
            <a:pPr>
              <a:defRPr/>
            </a:pPr>
            <a:fld id="{700C9288-830E-44B6-9345-54ADDF4946FD}" type="slidenum">
              <a:rPr lang="en-US" altLang="en-US"/>
              <a:pPr>
                <a:defRPr/>
              </a:pPr>
              <a:t>‹#›</a:t>
            </a:fld>
            <a:endParaRPr lang="en-US" altLang="en-US" dirty="0"/>
          </a:p>
        </p:txBody>
      </p:sp>
    </p:spTree>
    <p:extLst>
      <p:ext uri="{BB962C8B-B14F-4D97-AF65-F5344CB8AC3E}">
        <p14:creationId xmlns:p14="http://schemas.microsoft.com/office/powerpoint/2010/main" val="130119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5FB0D10-B15F-4A15-96E7-79E69CEC8306}" type="datetimeFigureOut">
              <a:rPr lang="en-US" altLang="en-US"/>
              <a:pPr>
                <a:defRPr/>
              </a:pPr>
              <a:t>4/19/17</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pPr>
              <a:defRPr/>
            </a:pPr>
            <a:fld id="{C2C3BFAE-7C96-4963-A143-B0BE310C8A9E}" type="slidenum">
              <a:rPr lang="en-US" altLang="en-US"/>
              <a:pPr>
                <a:defRPr/>
              </a:pPr>
              <a:t>‹#›</a:t>
            </a:fld>
            <a:endParaRPr lang="en-US" altLang="en-US" dirty="0"/>
          </a:p>
        </p:txBody>
      </p:sp>
    </p:spTree>
    <p:extLst>
      <p:ext uri="{BB962C8B-B14F-4D97-AF65-F5344CB8AC3E}">
        <p14:creationId xmlns:p14="http://schemas.microsoft.com/office/powerpoint/2010/main" val="167188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9A76976-6B2A-4B17-8648-E6327CD95E29}" type="datetimeFigureOut">
              <a:rPr lang="en-US" altLang="en-US"/>
              <a:pPr>
                <a:defRPr/>
              </a:pPr>
              <a:t>4/19/17</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pPr>
              <a:defRPr/>
            </a:pPr>
            <a:fld id="{140F617E-1433-4849-92BD-BDF5DC849B99}" type="slidenum">
              <a:rPr lang="en-US" altLang="en-US"/>
              <a:pPr>
                <a:defRPr/>
              </a:pPr>
              <a:t>‹#›</a:t>
            </a:fld>
            <a:endParaRPr lang="en-US" altLang="en-US" dirty="0"/>
          </a:p>
        </p:txBody>
      </p:sp>
    </p:spTree>
    <p:extLst>
      <p:ext uri="{BB962C8B-B14F-4D97-AF65-F5344CB8AC3E}">
        <p14:creationId xmlns:p14="http://schemas.microsoft.com/office/powerpoint/2010/main" val="33111622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727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171D0512-73ED-46C1-92A3-31BA7E782A4A}" type="datetimeFigureOut">
              <a:rPr lang="en-US" altLang="en-US">
                <a:cs typeface="Arial" panose="020B0604020202020204" pitchFamily="34" charset="0"/>
              </a:rPr>
              <a:pPr fontAlgn="base">
                <a:spcBef>
                  <a:spcPct val="0"/>
                </a:spcBef>
                <a:spcAft>
                  <a:spcPct val="0"/>
                </a:spcAft>
                <a:defRPr/>
              </a:pPr>
              <a:t>4/19/17</a:t>
            </a:fld>
            <a:endParaRPr lang="en-US" altLang="en-US" dirty="0">
              <a:cs typeface="Arial" panose="020B0604020202020204" pitchFamily="34" charset="0"/>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fontAlgn="base">
              <a:spcBef>
                <a:spcPct val="0"/>
              </a:spcBef>
              <a:spcAft>
                <a:spcPct val="0"/>
              </a:spcAft>
              <a:defRPr/>
            </a:pPr>
            <a:endParaRPr lang="en-US" altLang="en-US" dirty="0">
              <a:cs typeface="Arial" panose="020B0604020202020204" pitchFamily="34"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F5B0D2A6-2254-4851-9087-021DA7541A72}" type="slidenum">
              <a:rPr lang="en-US" altLang="en-US">
                <a:cs typeface="Arial" panose="020B0604020202020204" pitchFamily="34" charset="0"/>
              </a:rPr>
              <a:pPr fontAlgn="base">
                <a:spcBef>
                  <a:spcPct val="0"/>
                </a:spcBef>
                <a:spcAft>
                  <a:spcPct val="0"/>
                </a:spcAft>
                <a:defRPr/>
              </a:pPr>
              <a:t>‹#›</a:t>
            </a:fld>
            <a:endParaRPr lang="en-US" altLang="en-US" dirty="0">
              <a:cs typeface="Arial" panose="020B0604020202020204" pitchFamily="34" charset="0"/>
            </a:endParaRPr>
          </a:p>
        </p:txBody>
      </p:sp>
    </p:spTree>
    <p:extLst>
      <p:ext uri="{BB962C8B-B14F-4D97-AF65-F5344CB8AC3E}">
        <p14:creationId xmlns:p14="http://schemas.microsoft.com/office/powerpoint/2010/main" val="3845076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smtClean="0">
                <a:solidFill>
                  <a:schemeClr val="bg1"/>
                </a:solidFill>
              </a:rPr>
              <a:t>Advanced GEMS Course</a:t>
            </a:r>
            <a:endParaRPr lang="en-US" b="1" dirty="0">
              <a:solidFill>
                <a:schemeClr val="bg1"/>
              </a:solidFill>
            </a:endParaRPr>
          </a:p>
        </p:txBody>
      </p:sp>
      <p:sp>
        <p:nvSpPr>
          <p:cNvPr id="5" name="Subtitle 4"/>
          <p:cNvSpPr>
            <a:spLocks noGrp="1"/>
          </p:cNvSpPr>
          <p:nvPr>
            <p:ph type="subTitle" idx="1"/>
          </p:nvPr>
        </p:nvSpPr>
        <p:spPr/>
        <p:txBody>
          <a:bodyPr/>
          <a:lstStyle/>
          <a:p>
            <a:r>
              <a:rPr lang="en-US" sz="4000" b="1" dirty="0">
                <a:solidFill>
                  <a:schemeClr val="accent6"/>
                </a:solidFill>
              </a:rPr>
              <a:t>Introduction: </a:t>
            </a:r>
          </a:p>
          <a:p>
            <a:pPr>
              <a:spcBef>
                <a:spcPts val="0"/>
              </a:spcBef>
            </a:pPr>
            <a:r>
              <a:rPr lang="en-US" sz="4000" b="1" dirty="0">
                <a:solidFill>
                  <a:schemeClr val="accent6"/>
                </a:solidFill>
              </a:rPr>
              <a:t>GEMS </a:t>
            </a:r>
            <a:r>
              <a:rPr lang="en-US" sz="4000" b="1" dirty="0" smtClean="0">
                <a:solidFill>
                  <a:schemeClr val="accent6"/>
                </a:solidFill>
              </a:rPr>
              <a:t>Overview and </a:t>
            </a:r>
          </a:p>
          <a:p>
            <a:pPr>
              <a:spcBef>
                <a:spcPts val="0"/>
              </a:spcBef>
            </a:pPr>
            <a:r>
              <a:rPr lang="en-US" sz="4000" b="1" dirty="0" smtClean="0">
                <a:solidFill>
                  <a:schemeClr val="accent6"/>
                </a:solidFill>
              </a:rPr>
              <a:t>Disaster Setup</a:t>
            </a:r>
            <a:endParaRPr lang="en-US" sz="4000" b="1" dirty="0">
              <a:solidFill>
                <a:schemeClr val="accent6"/>
              </a:solidFill>
            </a:endParaRPr>
          </a:p>
        </p:txBody>
      </p:sp>
    </p:spTree>
    <p:extLst>
      <p:ext uri="{BB962C8B-B14F-4D97-AF65-F5344CB8AC3E}">
        <p14:creationId xmlns:p14="http://schemas.microsoft.com/office/powerpoint/2010/main" val="2463944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dirty="0"/>
              <a:t>Objective</a:t>
            </a:r>
          </a:p>
        </p:txBody>
      </p:sp>
      <p:sp>
        <p:nvSpPr>
          <p:cNvPr id="5123" name="Content Placeholder 2"/>
          <p:cNvSpPr>
            <a:spLocks noGrp="1"/>
          </p:cNvSpPr>
          <p:nvPr>
            <p:ph idx="1"/>
          </p:nvPr>
        </p:nvSpPr>
        <p:spPr/>
        <p:txBody>
          <a:bodyPr/>
          <a:lstStyle/>
          <a:p>
            <a:pPr eaLnBrk="1" hangingPunct="1"/>
            <a:r>
              <a:rPr lang="en-US" altLang="en-US" dirty="0"/>
              <a:t>Using a unique and evolving patient scenario, the participant will be able to appropriately recognize, assess, treat, and transport the older patient using the most up-to-date, advanced level techniques in geriatric care. </a:t>
            </a:r>
          </a:p>
          <a:p>
            <a:pPr eaLnBrk="1" hangingPunct="1"/>
            <a:endParaRPr lang="en-US" altLang="en-US" dirty="0"/>
          </a:p>
        </p:txBody>
      </p:sp>
    </p:spTree>
    <p:extLst>
      <p:ext uri="{BB962C8B-B14F-4D97-AF65-F5344CB8AC3E}">
        <p14:creationId xmlns:p14="http://schemas.microsoft.com/office/powerpoint/2010/main" val="504133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dirty="0"/>
              <a:t>GEMS Diamond</a:t>
            </a:r>
          </a:p>
        </p:txBody>
      </p:sp>
      <p:sp>
        <p:nvSpPr>
          <p:cNvPr id="9219" name="Content Placeholder 2"/>
          <p:cNvSpPr>
            <a:spLocks noGrp="1"/>
          </p:cNvSpPr>
          <p:nvPr>
            <p:ph idx="1"/>
          </p:nvPr>
        </p:nvSpPr>
        <p:spPr/>
        <p:txBody>
          <a:bodyPr/>
          <a:lstStyle/>
          <a:p>
            <a:pPr eaLnBrk="1" hangingPunct="1"/>
            <a:r>
              <a:rPr lang="en-US" altLang="en-US" dirty="0"/>
              <a:t>Remember the GEMS Diamond when caring for the older patient:</a:t>
            </a:r>
          </a:p>
          <a:p>
            <a:pPr lvl="1" eaLnBrk="1" hangingPunct="1"/>
            <a:r>
              <a:rPr lang="en-US" altLang="en-US" b="1" dirty="0"/>
              <a:t>G</a:t>
            </a:r>
            <a:r>
              <a:rPr lang="en-US" altLang="en-US" dirty="0"/>
              <a:t>eriatric patients</a:t>
            </a:r>
          </a:p>
          <a:p>
            <a:pPr lvl="1" eaLnBrk="1" hangingPunct="1"/>
            <a:r>
              <a:rPr lang="en-US" altLang="en-US" b="1" dirty="0"/>
              <a:t>E</a:t>
            </a:r>
            <a:r>
              <a:rPr lang="en-US" altLang="en-US" dirty="0"/>
              <a:t>nvironmental assessment</a:t>
            </a:r>
          </a:p>
          <a:p>
            <a:pPr lvl="1" eaLnBrk="1" hangingPunct="1"/>
            <a:r>
              <a:rPr lang="en-US" altLang="en-US" b="1" dirty="0"/>
              <a:t>M</a:t>
            </a:r>
            <a:r>
              <a:rPr lang="en-US" altLang="en-US" dirty="0"/>
              <a:t>edical assessment</a:t>
            </a:r>
          </a:p>
          <a:p>
            <a:pPr lvl="1" eaLnBrk="1" hangingPunct="1"/>
            <a:r>
              <a:rPr lang="en-US" altLang="en-US" b="1" dirty="0"/>
              <a:t>S</a:t>
            </a:r>
            <a:r>
              <a:rPr lang="en-US" altLang="en-US" dirty="0"/>
              <a:t>ocial assessment</a:t>
            </a:r>
            <a:endParaRPr lang="en-US" altLang="en-US" u="sng" dirty="0"/>
          </a:p>
        </p:txBody>
      </p:sp>
    </p:spTree>
    <p:extLst>
      <p:ext uri="{BB962C8B-B14F-4D97-AF65-F5344CB8AC3E}">
        <p14:creationId xmlns:p14="http://schemas.microsoft.com/office/powerpoint/2010/main" val="1749002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dirty="0"/>
              <a:t>Social Aspects </a:t>
            </a:r>
            <a:br>
              <a:rPr lang="en-US" altLang="en-US" dirty="0"/>
            </a:br>
            <a:r>
              <a:rPr lang="en-US" altLang="en-US" dirty="0"/>
              <a:t>of Aging</a:t>
            </a:r>
          </a:p>
        </p:txBody>
      </p:sp>
      <p:sp>
        <p:nvSpPr>
          <p:cNvPr id="11267" name="Content Placeholder 2"/>
          <p:cNvSpPr>
            <a:spLocks noGrp="1"/>
          </p:cNvSpPr>
          <p:nvPr>
            <p:ph idx="1"/>
          </p:nvPr>
        </p:nvSpPr>
        <p:spPr/>
        <p:txBody>
          <a:bodyPr/>
          <a:lstStyle/>
          <a:p>
            <a:pPr eaLnBrk="1" hangingPunct="1"/>
            <a:r>
              <a:rPr lang="en-US" altLang="en-US" dirty="0"/>
              <a:t>A variety of societal factors influence the aging process:</a:t>
            </a:r>
          </a:p>
          <a:p>
            <a:pPr lvl="1" eaLnBrk="1" hangingPunct="1"/>
            <a:r>
              <a:rPr lang="en-US" altLang="en-US" dirty="0"/>
              <a:t>Social class and environment</a:t>
            </a:r>
          </a:p>
          <a:p>
            <a:pPr lvl="1" eaLnBrk="1" hangingPunct="1"/>
            <a:r>
              <a:rPr lang="en-US" altLang="en-US" dirty="0"/>
              <a:t>Race and ethnicity</a:t>
            </a:r>
          </a:p>
          <a:p>
            <a:pPr lvl="1" eaLnBrk="1" hangingPunct="1"/>
            <a:r>
              <a:rPr lang="en-US" altLang="en-US" dirty="0"/>
              <a:t>Family</a:t>
            </a:r>
          </a:p>
          <a:p>
            <a:pPr lvl="1" eaLnBrk="1" hangingPunct="1"/>
            <a:r>
              <a:rPr lang="en-US" altLang="en-US" dirty="0"/>
              <a:t>Crime</a:t>
            </a:r>
          </a:p>
          <a:p>
            <a:pPr lvl="1" eaLnBrk="1" hangingPunct="1"/>
            <a:r>
              <a:rPr lang="en-US" altLang="en-US" dirty="0"/>
              <a:t>End-of-life issues</a:t>
            </a:r>
          </a:p>
          <a:p>
            <a:pPr eaLnBrk="1" hangingPunct="1">
              <a:buFont typeface="Arial" panose="020B0604020202020204" pitchFamily="34" charset="0"/>
              <a:buNone/>
            </a:pPr>
            <a:r>
              <a:rPr lang="en-US" altLang="en-US" dirty="0"/>
              <a:t>    </a:t>
            </a:r>
          </a:p>
          <a:p>
            <a:pPr eaLnBrk="1" hangingPunct="1">
              <a:buFont typeface="Arial" panose="020B0604020202020204" pitchFamily="34" charset="0"/>
              <a:buNone/>
            </a:pPr>
            <a:endParaRPr lang="en-US" altLang="en-US" dirty="0"/>
          </a:p>
        </p:txBody>
      </p:sp>
    </p:spTree>
    <p:extLst>
      <p:ext uri="{BB962C8B-B14F-4D97-AF65-F5344CB8AC3E}">
        <p14:creationId xmlns:p14="http://schemas.microsoft.com/office/powerpoint/2010/main" val="3678105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dirty="0"/>
              <a:t>Demographics of the </a:t>
            </a:r>
            <a:br>
              <a:rPr lang="en-US" altLang="en-US" dirty="0"/>
            </a:br>
            <a:r>
              <a:rPr lang="en-US" altLang="en-US" dirty="0"/>
              <a:t>Older Population</a:t>
            </a:r>
          </a:p>
        </p:txBody>
      </p:sp>
      <p:sp>
        <p:nvSpPr>
          <p:cNvPr id="13315" name="Content Placeholder 2"/>
          <p:cNvSpPr>
            <a:spLocks noGrp="1"/>
          </p:cNvSpPr>
          <p:nvPr>
            <p:ph idx="1"/>
          </p:nvPr>
        </p:nvSpPr>
        <p:spPr/>
        <p:txBody>
          <a:bodyPr/>
          <a:lstStyle/>
          <a:p>
            <a:pPr eaLnBrk="1" hangingPunct="1"/>
            <a:r>
              <a:rPr lang="en-US" altLang="en-US" dirty="0"/>
              <a:t>To understand the older population, the EMS practitioner needs to consider:</a:t>
            </a:r>
          </a:p>
          <a:p>
            <a:pPr lvl="1" eaLnBrk="1" hangingPunct="1"/>
            <a:r>
              <a:rPr lang="en-US" altLang="en-US" dirty="0"/>
              <a:t>Life expectancy</a:t>
            </a:r>
          </a:p>
          <a:p>
            <a:pPr lvl="1" eaLnBrk="1" hangingPunct="1"/>
            <a:r>
              <a:rPr lang="en-US" altLang="en-US" dirty="0"/>
              <a:t>Geographic distribution</a:t>
            </a:r>
          </a:p>
          <a:p>
            <a:pPr lvl="1" eaLnBrk="1" hangingPunct="1"/>
            <a:r>
              <a:rPr lang="en-US" altLang="en-US" dirty="0"/>
              <a:t>Living arrangements</a:t>
            </a:r>
          </a:p>
          <a:p>
            <a:pPr lvl="1" eaLnBrk="1" hangingPunct="1"/>
            <a:r>
              <a:rPr lang="en-US" altLang="en-US" dirty="0"/>
              <a:t>Income and poverty</a:t>
            </a:r>
          </a:p>
          <a:p>
            <a:pPr lvl="1" eaLnBrk="1" hangingPunct="1"/>
            <a:r>
              <a:rPr lang="en-US" altLang="en-US" dirty="0"/>
              <a:t>Overall health</a:t>
            </a:r>
          </a:p>
          <a:p>
            <a:pPr lvl="1" eaLnBrk="1" hangingPunct="1"/>
            <a:r>
              <a:rPr lang="en-US" altLang="en-US" dirty="0"/>
              <a:t>Ethnicity</a:t>
            </a:r>
          </a:p>
          <a:p>
            <a:pPr eaLnBrk="1" hangingPunct="1">
              <a:buFont typeface="Arial" panose="020B0604020202020204" pitchFamily="34" charset="0"/>
              <a:buNone/>
            </a:pPr>
            <a:r>
              <a:rPr lang="en-US" altLang="en-US" dirty="0"/>
              <a:t>    </a:t>
            </a:r>
          </a:p>
          <a:p>
            <a:pPr eaLnBrk="1" hangingPunct="1">
              <a:buFont typeface="Arial" panose="020B0604020202020204" pitchFamily="34" charset="0"/>
              <a:buNone/>
            </a:pPr>
            <a:endParaRPr lang="en-US" altLang="en-US" dirty="0"/>
          </a:p>
        </p:txBody>
      </p:sp>
    </p:spTree>
    <p:extLst>
      <p:ext uri="{BB962C8B-B14F-4D97-AF65-F5344CB8AC3E}">
        <p14:creationId xmlns:p14="http://schemas.microsoft.com/office/powerpoint/2010/main" val="3462396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smtClean="0"/>
              <a:t>Advanced GEMS</a:t>
            </a:r>
            <a:br>
              <a:rPr lang="en-US" altLang="en-US" dirty="0" smtClean="0"/>
            </a:br>
            <a:r>
              <a:rPr lang="en-US" altLang="en-US" dirty="0" smtClean="0"/>
              <a:t>Disaster Setup</a:t>
            </a:r>
            <a:endParaRPr lang="en-US" altLang="en-US" dirty="0"/>
          </a:p>
        </p:txBody>
      </p:sp>
      <p:sp>
        <p:nvSpPr>
          <p:cNvPr id="15363" name="Content Placeholder 2"/>
          <p:cNvSpPr>
            <a:spLocks noGrp="1"/>
          </p:cNvSpPr>
          <p:nvPr>
            <p:ph idx="1"/>
          </p:nvPr>
        </p:nvSpPr>
        <p:spPr/>
        <p:txBody>
          <a:bodyPr/>
          <a:lstStyle/>
          <a:p>
            <a:pPr marL="0" indent="0" eaLnBrk="1" hangingPunct="1">
              <a:buFont typeface="Arial" panose="020B0604020202020204" pitchFamily="34" charset="0"/>
              <a:buNone/>
            </a:pPr>
            <a:r>
              <a:rPr lang="en-US" altLang="en-US" dirty="0"/>
              <a:t>You arrive at work at 8AM for a shift change. Damaging storms occurred all night and are expected to continue today during your shift. While preparing for your morning, you are toned out to a local nursing home.</a:t>
            </a:r>
          </a:p>
        </p:txBody>
      </p:sp>
    </p:spTree>
    <p:extLst>
      <p:ext uri="{BB962C8B-B14F-4D97-AF65-F5344CB8AC3E}">
        <p14:creationId xmlns:p14="http://schemas.microsoft.com/office/powerpoint/2010/main" val="3390079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smtClean="0"/>
              <a:t>Advanced GEMS</a:t>
            </a:r>
            <a:br>
              <a:rPr lang="en-US" altLang="en-US" dirty="0" smtClean="0"/>
            </a:br>
            <a:r>
              <a:rPr lang="en-US" altLang="en-US" dirty="0" smtClean="0"/>
              <a:t>Disaster Setup </a:t>
            </a:r>
            <a:r>
              <a:rPr lang="en-US" altLang="en-US" sz="3200" dirty="0" smtClean="0"/>
              <a:t>(cont’d)</a:t>
            </a:r>
            <a:endParaRPr lang="en-US" altLang="en-US" sz="3200" dirty="0"/>
          </a:p>
        </p:txBody>
      </p:sp>
      <p:sp>
        <p:nvSpPr>
          <p:cNvPr id="3" name="Content Placeholder 2"/>
          <p:cNvSpPr>
            <a:spLocks noGrp="1"/>
          </p:cNvSpPr>
          <p:nvPr>
            <p:ph idx="1"/>
          </p:nvPr>
        </p:nvSpPr>
        <p:spPr/>
        <p:txBody>
          <a:bodyPr rtlCol="0">
            <a:normAutofit lnSpcReduction="10000"/>
          </a:bodyPr>
          <a:lstStyle/>
          <a:p>
            <a:pPr marL="0" indent="0" eaLnBrk="1" fontAlgn="auto" hangingPunct="1">
              <a:spcAft>
                <a:spcPts val="0"/>
              </a:spcAft>
              <a:buNone/>
              <a:defRPr/>
            </a:pPr>
            <a:r>
              <a:rPr lang="en-US" dirty="0"/>
              <a:t>You are called to the incident command post, which is located at a local high school, due to flooding and power outages. You are asked to assist in evacuating patients from Eastern Hills, a local assisted living/nursing home, to one of the following locations:</a:t>
            </a:r>
          </a:p>
          <a:p>
            <a:pPr lvl="1" eaLnBrk="1" fontAlgn="auto" hangingPunct="1">
              <a:spcAft>
                <a:spcPts val="0"/>
              </a:spcAft>
              <a:defRPr/>
            </a:pPr>
            <a:r>
              <a:rPr lang="en-US" dirty="0"/>
              <a:t>Western Hills Nursing Home</a:t>
            </a:r>
          </a:p>
          <a:p>
            <a:pPr lvl="1" eaLnBrk="1" fontAlgn="auto" hangingPunct="1">
              <a:spcAft>
                <a:spcPts val="0"/>
              </a:spcAft>
              <a:defRPr/>
            </a:pPr>
            <a:r>
              <a:rPr lang="en-US" dirty="0"/>
              <a:t>Kenwood Manor Assisted Living</a:t>
            </a:r>
          </a:p>
          <a:p>
            <a:pPr lvl="1" eaLnBrk="1" fontAlgn="auto" hangingPunct="1">
              <a:spcAft>
                <a:spcPts val="0"/>
              </a:spcAft>
              <a:defRPr/>
            </a:pPr>
            <a:r>
              <a:rPr lang="en-US" dirty="0"/>
              <a:t>Central Valley Nursing &amp; Rehab </a:t>
            </a:r>
          </a:p>
        </p:txBody>
      </p:sp>
    </p:spTree>
    <p:extLst>
      <p:ext uri="{BB962C8B-B14F-4D97-AF65-F5344CB8AC3E}">
        <p14:creationId xmlns:p14="http://schemas.microsoft.com/office/powerpoint/2010/main" val="4151533809"/>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1145</Words>
  <Application>Microsoft Macintosh PowerPoint</Application>
  <PresentationFormat>On-screen Show (4:3)</PresentationFormat>
  <Paragraphs>71</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2_Office Theme</vt:lpstr>
      <vt:lpstr>Advanced GEMS Course</vt:lpstr>
      <vt:lpstr>Objective</vt:lpstr>
      <vt:lpstr>GEMS Diamond</vt:lpstr>
      <vt:lpstr>Social Aspects  of Aging</vt:lpstr>
      <vt:lpstr>Demographics of the  Older Population</vt:lpstr>
      <vt:lpstr>Advanced GEMS Disaster Setup</vt:lpstr>
      <vt:lpstr>Advanced GEMS Disaster Setup (cont’d)</vt:lpstr>
    </vt:vector>
  </TitlesOfParts>
  <Company>Shands Jax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Trauma1South</dc:creator>
  <cp:lastModifiedBy>Lori Mortimer</cp:lastModifiedBy>
  <cp:revision>13</cp:revision>
  <dcterms:created xsi:type="dcterms:W3CDTF">2016-07-13T21:08:39Z</dcterms:created>
  <dcterms:modified xsi:type="dcterms:W3CDTF">2017-04-19T16:44:33Z</dcterms:modified>
</cp:coreProperties>
</file>